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62"/>
  </p:notesMasterIdLst>
  <p:handoutMasterIdLst>
    <p:handoutMasterId r:id="rId63"/>
  </p:handoutMasterIdLst>
  <p:sldIdLst>
    <p:sldId id="256" r:id="rId2"/>
    <p:sldId id="645" r:id="rId3"/>
    <p:sldId id="561" r:id="rId4"/>
    <p:sldId id="670" r:id="rId5"/>
    <p:sldId id="671" r:id="rId6"/>
    <p:sldId id="619" r:id="rId7"/>
    <p:sldId id="1410" r:id="rId8"/>
    <p:sldId id="683" r:id="rId9"/>
    <p:sldId id="624" r:id="rId10"/>
    <p:sldId id="625" r:id="rId11"/>
    <p:sldId id="626" r:id="rId12"/>
    <p:sldId id="627" r:id="rId13"/>
    <p:sldId id="662" r:id="rId14"/>
    <p:sldId id="661" r:id="rId15"/>
    <p:sldId id="651" r:id="rId16"/>
    <p:sldId id="652" r:id="rId17"/>
    <p:sldId id="655" r:id="rId18"/>
    <p:sldId id="656" r:id="rId19"/>
    <p:sldId id="657" r:id="rId20"/>
    <p:sldId id="659" r:id="rId21"/>
    <p:sldId id="660" r:id="rId22"/>
    <p:sldId id="628" r:id="rId23"/>
    <p:sldId id="649" r:id="rId24"/>
    <p:sldId id="629" r:id="rId25"/>
    <p:sldId id="631" r:id="rId26"/>
    <p:sldId id="632" r:id="rId27"/>
    <p:sldId id="633" r:id="rId28"/>
    <p:sldId id="634" r:id="rId29"/>
    <p:sldId id="635" r:id="rId30"/>
    <p:sldId id="636" r:id="rId31"/>
    <p:sldId id="637" r:id="rId32"/>
    <p:sldId id="630" r:id="rId33"/>
    <p:sldId id="663" r:id="rId34"/>
    <p:sldId id="422" r:id="rId35"/>
    <p:sldId id="672" r:id="rId36"/>
    <p:sldId id="668" r:id="rId37"/>
    <p:sldId id="768" r:id="rId38"/>
    <p:sldId id="673" r:id="rId39"/>
    <p:sldId id="695" r:id="rId40"/>
    <p:sldId id="688" r:id="rId41"/>
    <p:sldId id="690" r:id="rId42"/>
    <p:sldId id="689" r:id="rId43"/>
    <p:sldId id="691" r:id="rId44"/>
    <p:sldId id="692" r:id="rId45"/>
    <p:sldId id="693" r:id="rId46"/>
    <p:sldId id="696" r:id="rId47"/>
    <p:sldId id="697" r:id="rId48"/>
    <p:sldId id="698" r:id="rId49"/>
    <p:sldId id="699" r:id="rId50"/>
    <p:sldId id="700" r:id="rId51"/>
    <p:sldId id="701" r:id="rId52"/>
    <p:sldId id="702" r:id="rId53"/>
    <p:sldId id="703" r:id="rId54"/>
    <p:sldId id="704" r:id="rId55"/>
    <p:sldId id="674" r:id="rId56"/>
    <p:sldId id="667" r:id="rId57"/>
    <p:sldId id="675" r:id="rId58"/>
    <p:sldId id="669" r:id="rId59"/>
    <p:sldId id="676" r:id="rId60"/>
    <p:sldId id="769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81260" autoAdjust="0"/>
  </p:normalViewPr>
  <p:slideViewPr>
    <p:cSldViewPr snapToGrid="0" snapToObjects="1">
      <p:cViewPr varScale="1">
        <p:scale>
          <a:sx n="61" d="100"/>
          <a:sy n="61" d="100"/>
        </p:scale>
        <p:origin x="248" y="7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10/28/21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79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0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4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19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78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37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1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94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15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notice, all are convex</a:t>
            </a:r>
          </a:p>
          <a:p>
            <a:pPr marL="171450" indent="-171450">
              <a:buFontTx/>
              <a:buChar char="-"/>
            </a:pPr>
            <a:r>
              <a:rPr lang="en-US" dirty="0"/>
              <a:t>all (except hinge) are differentiable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3207C-337C-5744-B32B-244402CD9E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5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51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535782" y="928687"/>
            <a:ext cx="11120437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535782" y="3536156"/>
            <a:ext cx="11120437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11501438" y="6509742"/>
            <a:ext cx="242221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machine_learning_concep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7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5.png"/><Relationship Id="rId9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3"/>
            <a:ext cx="10363200" cy="4571999"/>
          </a:xfrm>
        </p:spPr>
        <p:txBody>
          <a:bodyPr>
            <a:normAutofit/>
          </a:bodyPr>
          <a:lstStyle/>
          <a:p>
            <a:r>
              <a:rPr lang="en-US" sz="6600" dirty="0"/>
              <a:t>Introduction to </a:t>
            </a:r>
            <a:br>
              <a:rPr lang="en-US" sz="6600" dirty="0"/>
            </a:br>
            <a:r>
              <a:rPr lang="en-US" sz="6600" dirty="0"/>
              <a:t>Data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9986" y="3986683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986" y="4951220"/>
            <a:ext cx="27766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Lecture #17 – 10/26/2021</a:t>
            </a:r>
          </a:p>
          <a:p>
            <a:endParaRPr lang="en-US" sz="1400" b="1" dirty="0"/>
          </a:p>
          <a:p>
            <a:r>
              <a:rPr lang="en-US" sz="1400" b="1" dirty="0"/>
              <a:t>CMSC320</a:t>
            </a:r>
          </a:p>
          <a:p>
            <a:r>
              <a:rPr lang="en-US" sz="1400" b="1" dirty="0"/>
              <a:t>Tuesdays &amp; Thursdays</a:t>
            </a:r>
          </a:p>
          <a:p>
            <a:r>
              <a:rPr lang="en-US" sz="1400" b="1" dirty="0"/>
              <a:t>5:00pm – 6:15pm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/>
              <a:t>https://cmsc320.github.io/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03" y="5257800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Hypothesis function: </a:t>
            </a:r>
          </a:p>
          <a:p>
            <a:r>
              <a:rPr lang="en-US" dirty="0"/>
              <a:t>E.g., linear classifiers predict outputs using: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Loss function: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Measures difference between a prediction and the true output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E.g., squared loss: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E.g., hinge loss:  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020" y="1716742"/>
            <a:ext cx="18669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196" y="2624269"/>
            <a:ext cx="4178300" cy="10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346" y="3893952"/>
            <a:ext cx="21717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9377" y="4776906"/>
            <a:ext cx="2933700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9631" y="5452087"/>
            <a:ext cx="3809920" cy="39821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682759" y="5850299"/>
            <a:ext cx="5168900" cy="941298"/>
            <a:chOff x="3118598" y="5690146"/>
            <a:chExt cx="5168900" cy="941298"/>
          </a:xfrm>
        </p:grpSpPr>
        <p:sp>
          <p:nvSpPr>
            <p:cNvPr id="11" name="TextBox 10"/>
            <p:cNvSpPr txBox="1"/>
            <p:nvPr/>
          </p:nvSpPr>
          <p:spPr>
            <a:xfrm>
              <a:off x="3118598" y="5985113"/>
              <a:ext cx="2893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Output </a:t>
              </a:r>
              <a:r>
                <a:rPr lang="en-US" i="1" dirty="0"/>
                <a:t>t</a:t>
              </a:r>
              <a:r>
                <a:rPr lang="en-US" dirty="0"/>
                <a:t> = {-1,+1} based on -1 or +1 class label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06298" y="5985113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Classifier score </a:t>
              </a:r>
              <a:r>
                <a:rPr lang="en-US" i="1" dirty="0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534526" y="5690146"/>
              <a:ext cx="288758" cy="2949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0"/>
            </p:cNvCxnSpPr>
            <p:nvPr/>
          </p:nvCxnSpPr>
          <p:spPr>
            <a:xfrm flipH="1" flipV="1">
              <a:off x="6478307" y="5766346"/>
              <a:ext cx="818591" cy="218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969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canonical Machine learning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end of the day, we want to learn a hypothesis function that predicts the actual outputs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812" y="3446321"/>
            <a:ext cx="7835491" cy="155598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34189" y="4556503"/>
            <a:ext cx="3053166" cy="1534845"/>
            <a:chOff x="3810189" y="4556502"/>
            <a:chExt cx="3053166" cy="1534845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5036949" y="4556502"/>
              <a:ext cx="185980" cy="8536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810189" y="5445016"/>
              <a:ext cx="3053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Given an hypothesis function and loss function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6213" y="4556503"/>
            <a:ext cx="2087526" cy="1211679"/>
            <a:chOff x="972213" y="4556502"/>
            <a:chExt cx="2087526" cy="1211679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693022" y="4556502"/>
              <a:ext cx="366717" cy="6392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2213" y="5121850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Over all possible parameterizations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00906" y="2423092"/>
            <a:ext cx="2141048" cy="1046139"/>
            <a:chOff x="4176906" y="2423091"/>
            <a:chExt cx="2141048" cy="1046139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176906" y="3038426"/>
              <a:ext cx="224613" cy="4308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267200" y="2423091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And over all your training data*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47814" y="2879376"/>
            <a:ext cx="3197324" cy="1022313"/>
            <a:chOff x="223814" y="2879375"/>
            <a:chExt cx="3197324" cy="102231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317356" y="3469230"/>
              <a:ext cx="113768" cy="4324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3814" y="2879375"/>
              <a:ext cx="319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Choose the parameterization that minimizes loss!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773693-6CD3-7B43-A1A4-CD4B353BC227}"/>
              </a:ext>
            </a:extLst>
          </p:cNvPr>
          <p:cNvSpPr txBox="1"/>
          <p:nvPr/>
        </p:nvSpPr>
        <p:spPr>
          <a:xfrm>
            <a:off x="3521590" y="6534059"/>
            <a:ext cx="8327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/>
                </a:solidFill>
              </a:rPr>
              <a:t>*Not actually what we want – want it over the world of inputs – will discuss later …</a:t>
            </a:r>
          </a:p>
        </p:txBody>
      </p:sp>
    </p:spTree>
    <p:extLst>
      <p:ext uri="{BB962C8B-B14F-4D97-AF65-F5344CB8AC3E}">
        <p14:creationId xmlns:p14="http://schemas.microsoft.com/office/powerpoint/2010/main" val="133530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I machine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is the hypothesis function?</a:t>
            </a:r>
          </a:p>
          <a:p>
            <a:pPr marL="914400" lvl="1" indent="-457200"/>
            <a:r>
              <a:rPr lang="en-US" dirty="0"/>
              <a:t>Domain knowledge and EDA can help here.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the loss function?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0" dirty="0"/>
              <a:t>We’ve discussed two already: squared and absolute.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do we solve the optimization problem?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(We’ll cover gradient descent and stochastic gradient descent in class, but if you are interested, take CMSC422!)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578154" y="4566945"/>
            <a:ext cx="2650211" cy="2064609"/>
            <a:chOff x="3054153" y="4566944"/>
            <a:chExt cx="2650211" cy="20646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9797" y="4566944"/>
              <a:ext cx="2378924" cy="19035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054153" y="6369943"/>
              <a:ext cx="26502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First GIS result for “optimization”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960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981" y="0"/>
            <a:ext cx="89530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" y="5354321"/>
            <a:ext cx="6825916" cy="1371600"/>
          </a:xfrm>
        </p:spPr>
        <p:txBody>
          <a:bodyPr/>
          <a:lstStyle/>
          <a:p>
            <a:r>
              <a:rPr lang="en-US" dirty="0"/>
              <a:t>Aside: Loss functions</a:t>
            </a:r>
          </a:p>
        </p:txBody>
      </p:sp>
    </p:spTree>
    <p:extLst>
      <p:ext uri="{BB962C8B-B14F-4D97-AF65-F5344CB8AC3E}">
        <p14:creationId xmlns:p14="http://schemas.microsoft.com/office/powerpoint/2010/main" val="2297936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aside about loss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 we’re back to classifying documents into: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hates_cats</a:t>
            </a:r>
            <a:r>
              <a:rPr lang="en-US" b="0" dirty="0"/>
              <a:t>, translated to label y = -1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likes_cats</a:t>
            </a:r>
            <a:r>
              <a:rPr lang="en-US" b="0" dirty="0"/>
              <a:t>, translated to label y = +1</a:t>
            </a:r>
          </a:p>
          <a:p>
            <a:r>
              <a:rPr lang="en-US" dirty="0"/>
              <a:t>We want some parameter vector </a:t>
            </a:r>
            <a:r>
              <a:rPr lang="el-GR" i="1" dirty="0"/>
              <a:t>θ</a:t>
            </a:r>
            <a:r>
              <a:rPr lang="en-US" i="1" dirty="0"/>
              <a:t> </a:t>
            </a:r>
            <a:r>
              <a:rPr lang="en-US" dirty="0"/>
              <a:t>such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dirty="0"/>
              <a:t> &gt;</a:t>
            </a:r>
            <a:r>
              <a:rPr lang="en-US" b="0" dirty="0"/>
              <a:t> 0 if the feature vector x is of class </a:t>
            </a:r>
            <a:r>
              <a:rPr lang="en-US" b="0" dirty="0" err="1"/>
              <a:t>likes_cat</a:t>
            </a:r>
            <a:r>
              <a:rPr lang="en-US" b="0" dirty="0"/>
              <a:t>; (y = +1)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dirty="0"/>
              <a:t> &lt;</a:t>
            </a:r>
            <a:r>
              <a:rPr lang="en-US" b="0" dirty="0"/>
              <a:t> 0 if x’s label is y = -1</a:t>
            </a:r>
          </a:p>
          <a:p>
            <a:r>
              <a:rPr lang="en-US" dirty="0"/>
              <a:t>We want a hyperplane that </a:t>
            </a:r>
            <a:r>
              <a:rPr lang="en-US" dirty="0">
                <a:solidFill>
                  <a:schemeClr val="tx2"/>
                </a:solidFill>
              </a:rPr>
              <a:t>separates</a:t>
            </a:r>
            <a:r>
              <a:rPr lang="en-US" dirty="0"/>
              <a:t> positive examples from negative examples.</a:t>
            </a:r>
          </a:p>
          <a:p>
            <a:r>
              <a:rPr lang="en-US" dirty="0"/>
              <a:t>Why not use </a:t>
            </a:r>
            <a:r>
              <a:rPr lang="en-US" dirty="0">
                <a:solidFill>
                  <a:schemeClr val="tx2"/>
                </a:solidFill>
              </a:rPr>
              <a:t>0/1 loss</a:t>
            </a:r>
            <a:r>
              <a:rPr lang="en-US" dirty="0"/>
              <a:t>; that is, the number of wrong answers?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430" y="5545199"/>
            <a:ext cx="4269539" cy="8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Minimizing 0/1 loss in a </a:t>
            </a:r>
            <a:r>
              <a:rPr lang="en-US" dirty="0">
                <a:solidFill>
                  <a:schemeClr val="tx1"/>
                </a:solidFill>
              </a:rPr>
              <a:t>single</a:t>
            </a:r>
            <a:r>
              <a:rPr lang="en-US" dirty="0"/>
              <a:t> dimension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98300" y="5302097"/>
            <a:ext cx="522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298300" y="3367353"/>
            <a:ext cx="0" cy="193474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51049" y="299802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41075" y="5552720"/>
            <a:ext cx="7016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Each time we change </a:t>
            </a:r>
            <a:r>
              <a:rPr lang="el-GR" sz="2000" i="1" dirty="0"/>
              <a:t>θ</a:t>
            </a:r>
            <a:r>
              <a:rPr lang="en-US" sz="2000" dirty="0"/>
              <a:t> such that the example is right (wrong) the loss will increase (decrease)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98300" y="2998021"/>
            <a:ext cx="5221990" cy="1969832"/>
            <a:chOff x="1774300" y="2998021"/>
            <a:chExt cx="5221990" cy="196983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774300" y="3584964"/>
              <a:ext cx="565322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39622" y="3584964"/>
              <a:ext cx="0" cy="50800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339622" y="4092964"/>
              <a:ext cx="550334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889956" y="2998021"/>
              <a:ext cx="0" cy="1094943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889956" y="2998021"/>
              <a:ext cx="1016000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905956" y="2998021"/>
              <a:ext cx="0" cy="1645277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905956" y="4643298"/>
              <a:ext cx="931333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837289" y="4643298"/>
              <a:ext cx="0" cy="324555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37289" y="4957975"/>
              <a:ext cx="550333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387622" y="3367353"/>
              <a:ext cx="0" cy="1577922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387623" y="3367353"/>
              <a:ext cx="1086555" cy="1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474178" y="3367353"/>
              <a:ext cx="1" cy="160050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474179" y="4957975"/>
              <a:ext cx="522111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8661400" y="50936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θ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475" y="1566195"/>
            <a:ext cx="4711700" cy="12573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E7FF0-800D-3147-8D23-309A63DB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2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0/1 loss over </a:t>
            </a:r>
            <a:r>
              <a:rPr lang="en-US" dirty="0">
                <a:solidFill>
                  <a:schemeClr val="tx1"/>
                </a:solidFill>
              </a:rPr>
              <a:t>all</a:t>
            </a:r>
            <a:r>
              <a:rPr lang="en-US" dirty="0"/>
              <a:t> </a:t>
            </a:r>
            <a:r>
              <a:rPr lang="el-GR" dirty="0"/>
              <a:t>θ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NP-hard.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Small changes in any </a:t>
            </a:r>
            <a:r>
              <a:rPr lang="el-GR" b="0" i="1" dirty="0"/>
              <a:t>θ</a:t>
            </a:r>
            <a:r>
              <a:rPr lang="en-US" b="0" dirty="0"/>
              <a:t> can have large changes in the loss (the change isn’t continuous)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can be many local minima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 any give point, we don’t have much information to direct us towards any minima</a:t>
            </a:r>
          </a:p>
          <a:p>
            <a:r>
              <a:rPr lang="en-US" dirty="0"/>
              <a:t>Maybe we should consider other loss functions.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0" y="2171700"/>
            <a:ext cx="6261100" cy="1257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48C2B9-5317-BE4E-AA99-F7412C58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Desirable properties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are some desirable properties of a loss function????????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Continuous</a:t>
            </a:r>
            <a:r>
              <a:rPr lang="en-US" dirty="0"/>
              <a:t> so we get a local indication of the direction of minimization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Only one (i.e., </a:t>
            </a:r>
            <a:r>
              <a:rPr lang="en-US" dirty="0">
                <a:solidFill>
                  <a:schemeClr val="tx2"/>
                </a:solidFill>
              </a:rPr>
              <a:t>global</a:t>
            </a:r>
            <a:r>
              <a:rPr lang="en-US" dirty="0"/>
              <a:t>) minimum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0719" y="1594882"/>
            <a:ext cx="10250561" cy="2708830"/>
            <a:chOff x="851071" y="2060753"/>
            <a:chExt cx="7602481" cy="2009044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1163978" y="3885130"/>
              <a:ext cx="728957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63978" y="2576149"/>
              <a:ext cx="0" cy="13089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911764" y="206075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loss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005526" y="2420926"/>
              <a:ext cx="4219222" cy="1467629"/>
            </a:xfrm>
            <a:custGeom>
              <a:avLst/>
              <a:gdLst>
                <a:gd name="connsiteX0" fmla="*/ 4219222 w 4219222"/>
                <a:gd name="connsiteY0" fmla="*/ 0 h 1467629"/>
                <a:gd name="connsiteX1" fmla="*/ 2102556 w 4219222"/>
                <a:gd name="connsiteY1" fmla="*/ 1467556 h 1467629"/>
                <a:gd name="connsiteX2" fmla="*/ 0 w 4219222"/>
                <a:gd name="connsiteY2" fmla="*/ 70556 h 14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9222" h="1467629">
                  <a:moveTo>
                    <a:pt x="4219222" y="0"/>
                  </a:moveTo>
                  <a:cubicBezTo>
                    <a:pt x="3512491" y="727898"/>
                    <a:pt x="2805760" y="1455797"/>
                    <a:pt x="2102556" y="1467556"/>
                  </a:cubicBezTo>
                  <a:cubicBezTo>
                    <a:pt x="1399352" y="1479315"/>
                    <a:pt x="0" y="70556"/>
                    <a:pt x="0" y="70556"/>
                  </a:cubicBezTo>
                </a:path>
              </a:pathLst>
            </a:cu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1071" y="37004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θ</a:t>
              </a:r>
              <a:endParaRPr lang="en-US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358992-EC02-934B-8053-31199C6A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8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Convex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“A function is convex if the line segment between any two points on its graph lies above it.”</a:t>
            </a:r>
          </a:p>
          <a:p>
            <a:r>
              <a:rPr lang="en-US" dirty="0"/>
              <a:t>Formally, given function </a:t>
            </a:r>
            <a:r>
              <a:rPr lang="en-US" i="1" dirty="0"/>
              <a:t>f</a:t>
            </a:r>
            <a:r>
              <a:rPr lang="en-US" dirty="0"/>
              <a:t> and two points x, y:</a:t>
            </a:r>
          </a:p>
          <a:p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283" y="3007473"/>
            <a:ext cx="5727700" cy="26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799" y="3787664"/>
            <a:ext cx="4270802" cy="27048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DC654-CB6D-A048-B96F-9879838B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5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loss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For many applications, we really would like to minimize the 0/1 loss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surrogate loss function</a:t>
            </a:r>
            <a:r>
              <a:rPr lang="en-US" dirty="0"/>
              <a:t> is a loss function that is a proxy for the actual loss function (in this case, 0/1) and is hopefully </a:t>
            </a:r>
            <a:r>
              <a:rPr lang="en-US" dirty="0">
                <a:solidFill>
                  <a:schemeClr val="tx2"/>
                </a:solidFill>
              </a:rPr>
              <a:t>consistent</a:t>
            </a:r>
            <a:r>
              <a:rPr lang="en-US" dirty="0"/>
              <a:t> with the 0/1 loss – that is, minimizing the surrogate loss also minimizes the 0/1 loss</a:t>
            </a:r>
          </a:p>
          <a:p>
            <a:endParaRPr lang="en-US" dirty="0"/>
          </a:p>
          <a:p>
            <a:r>
              <a:rPr lang="en-US" dirty="0"/>
              <a:t>We’d like to identify </a:t>
            </a:r>
            <a:r>
              <a:rPr lang="en-US" dirty="0">
                <a:solidFill>
                  <a:schemeClr val="tx2"/>
                </a:solidFill>
              </a:rPr>
              <a:t>convex</a:t>
            </a:r>
            <a:r>
              <a:rPr lang="en-US" dirty="0"/>
              <a:t> surrogate loss functions to make them easier to minimize</a:t>
            </a:r>
          </a:p>
          <a:p>
            <a:endParaRPr lang="en-US" dirty="0"/>
          </a:p>
          <a:p>
            <a:r>
              <a:rPr lang="en-US" dirty="0"/>
              <a:t>Key to a loss function is how it scores the difference between the actual label y and the predicted label y’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06C44-474E-D74D-B6A2-8D2A7C6B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</a:t>
            </a:r>
            <a:r>
              <a:rPr lang="en-US" dirty="0" err="1"/>
              <a:t>LifeCycle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533" y="2193053"/>
            <a:ext cx="1615053" cy="246398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65586" y="2193053"/>
            <a:ext cx="2218970" cy="246398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2767545" y="3547553"/>
            <a:ext cx="15817" cy="221897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684556" y="2193053"/>
            <a:ext cx="2218970" cy="246398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Exploratory analysis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Data </a:t>
              </a:r>
              <a:r>
                <a:rPr lang="en-US" dirty="0" err="1"/>
                <a:t>viz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65968" y="4649130"/>
            <a:ext cx="4437941" cy="15817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solidFill>
                <a:schemeClr val="accent3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cxnSpLocks/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solidFill>
                <a:schemeClr val="accent3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03526" y="2193053"/>
            <a:ext cx="2218970" cy="246398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665968" y="4649130"/>
            <a:ext cx="6656911" cy="15817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solidFill>
                <a:schemeClr val="accent3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solidFill>
                <a:schemeClr val="accent3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cxnSpLocks/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solidFill>
                <a:schemeClr val="accent3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122497" y="2193053"/>
            <a:ext cx="2218970" cy="246398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665968" y="4649130"/>
            <a:ext cx="8875881" cy="15817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cxnSpLocks/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1962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loss functions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0/1 loss:</a:t>
            </a:r>
          </a:p>
          <a:p>
            <a:r>
              <a:rPr lang="en-US" dirty="0"/>
              <a:t>Any ideas for surrogate loss functions ??????????</a:t>
            </a:r>
            <a:br>
              <a:rPr lang="en-US" dirty="0"/>
            </a:br>
            <a:r>
              <a:rPr lang="en-US" dirty="0"/>
              <a:t>Want: a function that is continuous and convex and is </a:t>
            </a:r>
            <a:r>
              <a:rPr lang="en-US" dirty="0">
                <a:solidFill>
                  <a:schemeClr val="tx2"/>
                </a:solidFill>
              </a:rPr>
              <a:t>consistent</a:t>
            </a:r>
            <a:r>
              <a:rPr lang="en-US" dirty="0"/>
              <a:t> with the 0/1 loss – that is, minimizing the surrogate loss also minimizes the 0/1 loss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Hinge: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Exponential: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Squared:</a:t>
            </a:r>
          </a:p>
          <a:p>
            <a:endParaRPr lang="en-US" dirty="0"/>
          </a:p>
          <a:p>
            <a:r>
              <a:rPr lang="en-US" dirty="0"/>
              <a:t>What do each of these penalize?????????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711913"/>
            <a:ext cx="36957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364" y="3188311"/>
            <a:ext cx="4686300" cy="469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248" y="4625387"/>
            <a:ext cx="3390900" cy="520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592" y="3856633"/>
            <a:ext cx="2717800" cy="533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CDB916-28C2-4240-8811-1D211A13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2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Surrogate loss functions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173" y="276188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 loss: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174" y="460389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Squared loss: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174" y="337588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Hinge: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173" y="398989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Exponential: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153" y="3060539"/>
            <a:ext cx="6201052" cy="38253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435" y="2797678"/>
            <a:ext cx="3695700" cy="469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435" y="3353355"/>
            <a:ext cx="46863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435" y="3909032"/>
            <a:ext cx="2717800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435" y="4528209"/>
            <a:ext cx="3390900" cy="52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10340" y="6488668"/>
            <a:ext cx="226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(Recall: y in {-1, +1})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CA10E-7352-334E-B067-7688C328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62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/>
              <a:t>ML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064687"/>
              </p:ext>
            </p:extLst>
          </p:nvPr>
        </p:nvGraphicFramePr>
        <p:xfrm>
          <a:off x="1981200" y="1669717"/>
          <a:ext cx="7996988" cy="459556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9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Hypothesis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Loss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Optimization</a:t>
                      </a:r>
                      <a:r>
                        <a:rPr lang="en-US" baseline="0" dirty="0"/>
                        <a:t> Approach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Least squares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 or 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 or 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Support Vector Machine (SVM)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Linear,</a:t>
                      </a:r>
                      <a:r>
                        <a:rPr lang="en-US" baseline="0" dirty="0"/>
                        <a:t> Kernel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</a:t>
                      </a:r>
                      <a:r>
                        <a:rPr lang="en-US" baseline="0" dirty="0"/>
                        <a:t> or GD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Perceptron</a:t>
                      </a:r>
                      <a:r>
                        <a:rPr lang="en-US" baseline="0" dirty="0"/>
                        <a:t> criterion (~Hinge)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Perceptron algorithm</a:t>
                      </a:r>
                      <a:r>
                        <a:rPr lang="en-US" baseline="0" dirty="0"/>
                        <a:t>, others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Neural</a:t>
                      </a:r>
                      <a:r>
                        <a:rPr lang="en-US" baseline="0" dirty="0"/>
                        <a:t>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Composed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nonlinear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Squared, Hinge, Cross Ent,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Decision</a:t>
                      </a:r>
                      <a:r>
                        <a:rPr lang="en-US" baseline="0" dirty="0"/>
                        <a:t> Trees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Hierarchical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halfplanes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Greedy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Naïve Bayes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Joint probability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93757" y="6513094"/>
            <a:ext cx="830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Follow the white rabbit: </a:t>
            </a:r>
            <a:r>
              <a:rPr lang="en-US" sz="1600" dirty="0">
                <a:hlinkClick r:id="rId3"/>
              </a:rPr>
              <a:t>https://en.wikipedia.org/wiki/List_of_machine_learning_concepts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08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-128337"/>
            <a:ext cx="9144000" cy="69863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22" y="182880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62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2737184" y="1736716"/>
          <a:ext cx="6503069" cy="4335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5" name="Graph" r:id="rId3" imgW="5486400" imgH="3657600" progId="MtbGraph.Document">
                  <p:embed/>
                </p:oleObj>
              </mc:Choice>
              <mc:Fallback>
                <p:oleObj name="Graph" r:id="rId3" imgW="5486400" imgH="3657600" progId="MtbGraph.Document">
                  <p:embed/>
                  <p:pic>
                    <p:nvPicPr>
                      <p:cNvPr id="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7184" y="1736716"/>
                        <a:ext cx="6503069" cy="43353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85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regression as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consider linear regression that minimizes the sum of squared error, i.e., least squares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Hypothesis function:   ????????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Linear</a:t>
            </a:r>
            <a:r>
              <a:rPr lang="en-US" dirty="0"/>
              <a:t> hypothesis function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Loss function:   ????????</a:t>
            </a:r>
          </a:p>
          <a:p>
            <a:pPr marL="914400" lvl="1" indent="-457200"/>
            <a:r>
              <a:rPr lang="en-US" dirty="0">
                <a:solidFill>
                  <a:schemeClr val="tx2"/>
                </a:solidFill>
              </a:rPr>
              <a:t>Squared</a:t>
            </a:r>
            <a:r>
              <a:rPr lang="en-US" dirty="0"/>
              <a:t> error loss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Optimization problem:   ????????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6203" y="2841458"/>
            <a:ext cx="21209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88" y="4067717"/>
            <a:ext cx="31115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553" y="5465467"/>
            <a:ext cx="5067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Linear regression as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Rewrite inputs: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Rewrite optimization problem: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275" y="2648824"/>
            <a:ext cx="8280400" cy="21209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22370" y="1801763"/>
            <a:ext cx="4316830" cy="1166743"/>
            <a:chOff x="2998370" y="1524318"/>
            <a:chExt cx="4316830" cy="1166743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2998370" y="2133598"/>
              <a:ext cx="1268830" cy="5574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562475" y="2133598"/>
              <a:ext cx="1950620" cy="5574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192379" y="1524318"/>
              <a:ext cx="41228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Each row is a feature vector paired with a label for a single input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714540" y="2300502"/>
            <a:ext cx="1929230" cy="1121195"/>
            <a:chOff x="7190540" y="1974931"/>
            <a:chExt cx="1929230" cy="1121195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8309811" y="2323254"/>
              <a:ext cx="80210" cy="7728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190540" y="1974931"/>
              <a:ext cx="1929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5"/>
                  </a:solidFill>
                </a:rPr>
                <a:t>m</a:t>
              </a:r>
              <a:r>
                <a:rPr lang="en-US" dirty="0">
                  <a:solidFill>
                    <a:schemeClr val="accent5"/>
                  </a:solidFill>
                </a:rPr>
                <a:t> labeled inputs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31830" y="3383705"/>
            <a:ext cx="1315452" cy="908967"/>
            <a:chOff x="4507830" y="3383704"/>
            <a:chExt cx="1315452" cy="908967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4610601" y="3383704"/>
              <a:ext cx="490788" cy="5556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507830" y="3923339"/>
              <a:ext cx="1315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4"/>
                  </a:solidFill>
                </a:rPr>
                <a:t>n</a:t>
              </a:r>
              <a:r>
                <a:rPr lang="en-US" dirty="0">
                  <a:solidFill>
                    <a:schemeClr val="accent4"/>
                  </a:solidFill>
                </a:rPr>
                <a:t> features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556" y="5376306"/>
            <a:ext cx="3797300" cy="9652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942390" y="6425180"/>
            <a:ext cx="3296486" cy="421758"/>
            <a:chOff x="5418390" y="6505390"/>
            <a:chExt cx="3296486" cy="421758"/>
          </a:xfrm>
        </p:grpSpPr>
        <p:sp>
          <p:nvSpPr>
            <p:cNvPr id="24" name="TextBox 23"/>
            <p:cNvSpPr txBox="1"/>
            <p:nvPr/>
          </p:nvSpPr>
          <p:spPr>
            <a:xfrm>
              <a:off x="5418390" y="6512151"/>
              <a:ext cx="3296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*Recall: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0667" y="6505390"/>
              <a:ext cx="1943100" cy="42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7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4241800"/>
            <a:ext cx="4165600" cy="261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Lecture 10, we showed that the mean is the point that minimizes the residual sum of squares: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Solved minimization by finding point where derivative is zero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(Convex functions like RSS </a:t>
            </a:r>
            <a:r>
              <a:rPr lang="en-US" b="0" dirty="0">
                <a:sym typeface="Wingdings"/>
              </a:rPr>
              <a:t> single global minimum.)</a:t>
            </a:r>
          </a:p>
          <a:p>
            <a:r>
              <a:rPr lang="en-US" dirty="0">
                <a:sym typeface="Wingdings"/>
              </a:rPr>
              <a:t>The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gradient</a:t>
            </a:r>
            <a:r>
              <a:rPr lang="en-US" dirty="0">
                <a:sym typeface="Wingdings"/>
              </a:rPr>
              <a:t> is the multivariate generalization of a derivative.</a:t>
            </a:r>
          </a:p>
          <a:p>
            <a:r>
              <a:rPr lang="en-US" dirty="0">
                <a:sym typeface="Wingdings"/>
              </a:rPr>
              <a:t>For a function                           the gradient is a vector of all 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 partial derivatives: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404" y="3742827"/>
            <a:ext cx="1803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7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2175760"/>
            <a:ext cx="5112849" cy="3996118"/>
            <a:chOff x="1016000" y="1391921"/>
            <a:chExt cx="7112000" cy="55586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000" y="1391921"/>
              <a:ext cx="7112000" cy="5334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642895" y="6436800"/>
              <a:ext cx="4939677" cy="51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Gradient of </a:t>
              </a:r>
              <a:r>
                <a:rPr lang="mr-IN" i="1" dirty="0" err="1"/>
                <a:t>f</a:t>
              </a:r>
              <a:r>
                <a:rPr lang="mr-IN" dirty="0"/>
                <a:t>(</a:t>
              </a:r>
              <a:r>
                <a:rPr lang="mr-IN" i="1" dirty="0" err="1"/>
                <a:t>x</a:t>
              </a:r>
              <a:r>
                <a:rPr lang="mr-IN" dirty="0" err="1"/>
                <a:t>,</a:t>
              </a:r>
              <a:r>
                <a:rPr lang="mr-IN" i="1" dirty="0" err="1"/>
                <a:t>y</a:t>
              </a:r>
              <a:r>
                <a:rPr lang="mr-IN" dirty="0"/>
                <a:t>) = </a:t>
              </a:r>
              <a:r>
                <a:rPr lang="mr-IN" i="1" dirty="0" err="1"/>
                <a:t>xe</a:t>
              </a:r>
              <a:r>
                <a:rPr lang="mr-IN" baseline="30000" dirty="0"/>
                <a:t>−(</a:t>
              </a:r>
              <a:r>
                <a:rPr lang="mr-IN" i="1" baseline="30000" dirty="0"/>
                <a:t>x</a:t>
              </a:r>
              <a:r>
                <a:rPr lang="mr-IN" baseline="30000" dirty="0"/>
                <a:t>2 + </a:t>
              </a:r>
              <a:r>
                <a:rPr lang="mr-IN" i="1" baseline="30000" dirty="0"/>
                <a:t>y</a:t>
              </a:r>
              <a:r>
                <a:rPr lang="mr-IN" baseline="30000" dirty="0"/>
                <a:t>2)</a:t>
              </a:r>
              <a:endParaRPr lang="en-US" baseline="30000" dirty="0"/>
            </a:p>
          </p:txBody>
        </p:sp>
      </p:grpSp>
      <p:pic>
        <p:nvPicPr>
          <p:cNvPr id="40962" name="Picture 2">
            <a:extLst>
              <a:ext uri="{FF2B5EF4-FFF2-40B4-BE49-F238E27FC236}">
                <a16:creationId xmlns:a16="http://schemas.microsoft.com/office/drawing/2014/main" id="{837883A4-446A-5146-A62F-E39CD3589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8544" y="1697429"/>
            <a:ext cx="7019329" cy="337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85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Minimizing a multivariate function involves finding a point where the gradient is zero:</a:t>
            </a:r>
          </a:p>
          <a:p>
            <a:endParaRPr lang="en-US" dirty="0"/>
          </a:p>
          <a:p>
            <a:r>
              <a:rPr lang="en-US" dirty="0"/>
              <a:t>Points where the gradient is zero are </a:t>
            </a:r>
            <a:r>
              <a:rPr lang="en-US" dirty="0">
                <a:solidFill>
                  <a:schemeClr val="tx2"/>
                </a:solidFill>
              </a:rPr>
              <a:t>local</a:t>
            </a:r>
            <a:r>
              <a:rPr lang="en-US" dirty="0"/>
              <a:t> minima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the function is convex, also a </a:t>
            </a:r>
            <a:r>
              <a:rPr lang="en-US" b="0" dirty="0">
                <a:solidFill>
                  <a:schemeClr val="tx2"/>
                </a:solidFill>
              </a:rPr>
              <a:t>global</a:t>
            </a:r>
            <a:r>
              <a:rPr lang="en-US" b="0" dirty="0"/>
              <a:t> minimum</a:t>
            </a:r>
          </a:p>
          <a:p>
            <a:r>
              <a:rPr lang="en-US" dirty="0"/>
              <a:t>Let’s solve the least squares problem!</a:t>
            </a:r>
          </a:p>
          <a:p>
            <a:r>
              <a:rPr lang="en-US" dirty="0"/>
              <a:t>We’ll use the multivariate generalizations of</a:t>
            </a:r>
            <a:br>
              <a:rPr lang="en-US" dirty="0"/>
            </a:br>
            <a:r>
              <a:rPr lang="en-US" dirty="0"/>
              <a:t>some concepts from MATH141/142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Chain rule: </a:t>
            </a:r>
            <a:br>
              <a:rPr lang="en-US" b="0" dirty="0"/>
            </a:b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Gradient of squared ℓ</a:t>
            </a:r>
            <a:r>
              <a:rPr lang="en-US" b="0" baseline="30000" dirty="0"/>
              <a:t>2</a:t>
            </a:r>
            <a:r>
              <a:rPr lang="en-US" b="0" dirty="0"/>
              <a:t> norm: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03" y="2191928"/>
            <a:ext cx="539750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240" y="4648272"/>
            <a:ext cx="438150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400" y="5335249"/>
            <a:ext cx="355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9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machine learning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How did we actually come up with that linear model from last class?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Basic setup and terminology; linear regression &amp; classification</a:t>
            </a:r>
          </a:p>
          <a:p>
            <a:r>
              <a:rPr lang="en-US" dirty="0">
                <a:solidFill>
                  <a:schemeClr val="tx2"/>
                </a:solidFill>
              </a:rPr>
              <a:t>Thanks to: Zico Kolter (CMU), David Kauchak (Pomona), Nick </a:t>
            </a:r>
            <a:r>
              <a:rPr lang="en-US" dirty="0" err="1">
                <a:solidFill>
                  <a:schemeClr val="tx2"/>
                </a:solidFill>
              </a:rPr>
              <a:t>Mattei</a:t>
            </a:r>
            <a:r>
              <a:rPr lang="en-US" dirty="0">
                <a:solidFill>
                  <a:schemeClr val="tx2"/>
                </a:solidFill>
              </a:rPr>
              <a:t> (Tulane)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768957" y="3789726"/>
            <a:ext cx="2654085" cy="2915556"/>
            <a:chOff x="3115158" y="3638507"/>
            <a:chExt cx="2654085" cy="29155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158" y="3638507"/>
              <a:ext cx="2654085" cy="26540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115158" y="6292453"/>
              <a:ext cx="26502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First GIS result for “machine learning”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138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the least squares optimization problem: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gradient of the optimization objective 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50" y="2141436"/>
            <a:ext cx="3797300" cy="96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684" y="3525849"/>
            <a:ext cx="2870200" cy="889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427495" y="3610561"/>
            <a:ext cx="2799180" cy="657640"/>
            <a:chOff x="5903495" y="3598458"/>
            <a:chExt cx="2799180" cy="6576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1621" y="3897265"/>
              <a:ext cx="2751054" cy="3588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903495" y="3598458"/>
              <a:ext cx="2366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Chain rule: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684" y="4508499"/>
            <a:ext cx="3619500" cy="9017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427496" y="4565754"/>
            <a:ext cx="2785645" cy="645540"/>
            <a:chOff x="6083550" y="4407488"/>
            <a:chExt cx="2785645" cy="6455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5850" y="4679754"/>
              <a:ext cx="2322596" cy="37327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83550" y="4407488"/>
              <a:ext cx="2785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Gradient of norm: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39889" y="5619426"/>
            <a:ext cx="4854743" cy="889000"/>
            <a:chOff x="2115888" y="5619426"/>
            <a:chExt cx="4854743" cy="889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6731" y="5774255"/>
              <a:ext cx="1993900" cy="660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888" y="5619426"/>
              <a:ext cx="2870200" cy="88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88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points where the gradient </a:t>
            </a:r>
            <a:r>
              <a:rPr lang="en-US" dirty="0">
                <a:solidFill>
                  <a:schemeClr val="tx2"/>
                </a:solidFill>
              </a:rPr>
              <a:t>equals zero </a:t>
            </a:r>
            <a:r>
              <a:rPr lang="en-US" dirty="0"/>
              <a:t>are minima.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where do we go from here?????????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63829" y="2218500"/>
            <a:ext cx="4854743" cy="889000"/>
            <a:chOff x="2115888" y="5619426"/>
            <a:chExt cx="4854743" cy="889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6731" y="5774255"/>
              <a:ext cx="1993900" cy="660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888" y="5619426"/>
              <a:ext cx="2870200" cy="8890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3617537"/>
            <a:ext cx="3314700" cy="52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73667" y="3550228"/>
            <a:ext cx="237957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Solve for model parameters </a:t>
            </a:r>
            <a:r>
              <a:rPr lang="el-GR" i="1" dirty="0"/>
              <a:t>θ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008" y="4327605"/>
            <a:ext cx="3657600" cy="5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000" y="4327605"/>
            <a:ext cx="2870200" cy="50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382" y="4992889"/>
            <a:ext cx="6756400" cy="5207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6189497" y="4455941"/>
            <a:ext cx="371725" cy="254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133851" y="5630779"/>
            <a:ext cx="4100763" cy="930442"/>
            <a:chOff x="2609850" y="5630779"/>
            <a:chExt cx="4100763" cy="9304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27338" y="5833745"/>
              <a:ext cx="3708400" cy="520700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2609850" y="5630779"/>
              <a:ext cx="4100763" cy="93044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35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Python has tons of hooks into a variety of machine learning libraries.  (Part of why this course is taught in Python!)</a:t>
            </a:r>
          </a:p>
          <a:p>
            <a:r>
              <a:rPr lang="en-US" dirty="0"/>
              <a:t>Scikit-learn is the most well-known (non-deep-learning)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Classification (SVN, K-NN, Random Forests,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 (SVR, Ridge, Lasso,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Clustering (k-Means, spectral, mean-shift,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Dimensionality reduction (PCA, matrix factorization,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 selection (grid search, cross validation,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Preprocessing (cleaning, EDA,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Neural nets and some deep learning, but not the right library for this</a:t>
            </a:r>
          </a:p>
          <a:p>
            <a:r>
              <a:rPr lang="en-US" dirty="0"/>
              <a:t>Built on the </a:t>
            </a:r>
            <a:r>
              <a:rPr lang="en-US" dirty="0" err="1"/>
              <a:t>NumPy</a:t>
            </a:r>
            <a:r>
              <a:rPr lang="en-US" dirty="0"/>
              <a:t> stack; plays well with </a:t>
            </a:r>
            <a:r>
              <a:rPr lang="en-US" dirty="0" err="1"/>
              <a:t>Matplotlib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911" y="102701"/>
            <a:ext cx="4123489" cy="14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</a:t>
            </a:r>
            <a:r>
              <a:rPr lang="en-US"/>
              <a:t>Squares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don’t need </a:t>
            </a:r>
            <a:r>
              <a:rPr lang="en-US" dirty="0" err="1"/>
              <a:t>Scikit</a:t>
            </a:r>
            <a:r>
              <a:rPr lang="en-US" dirty="0"/>
              <a:t>-learn for OLS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let’s say you did want to use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1" y="2203436"/>
            <a:ext cx="7639395" cy="8124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Analytic solution to OLS using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Numpy</a:t>
            </a:r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np.linalg.solve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(X),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(y))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87917" y="1590114"/>
            <a:ext cx="2326021" cy="527762"/>
            <a:chOff x="2609850" y="5630779"/>
            <a:chExt cx="4100763" cy="9304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338" y="5833745"/>
              <a:ext cx="3708400" cy="52070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2609850" y="5630779"/>
              <a:ext cx="4100763" cy="93044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981201" y="3530919"/>
            <a:ext cx="7639395" cy="2642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linear_model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X = [[0,0], [1,1], [2,2]]</a:t>
            </a: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 = [0, 1, 2]</a:t>
            </a:r>
          </a:p>
          <a:p>
            <a:endParaRPr lang="en-US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Solve OLS using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Scikit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-Learn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linear_model.LinearRegression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reg.coef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61806" y="6288649"/>
            <a:ext cx="7639395" cy="43727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array([ 0.5, 0.5])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0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850065"/>
            <a:ext cx="9144000" cy="1840563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Up:</a:t>
            </a:r>
            <a:br>
              <a:rPr lang="en-US" dirty="0"/>
            </a:br>
            <a:r>
              <a:rPr lang="en-US" dirty="0"/>
              <a:t>(Stochastic) </a:t>
            </a:r>
            <a:br>
              <a:rPr lang="en-US" dirty="0"/>
            </a:br>
            <a:r>
              <a:rPr lang="en-US" dirty="0"/>
              <a:t>Gradient Descent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69C07-C0BB-5143-A60A-DDB21B281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4837" y="3593379"/>
            <a:ext cx="5122326" cy="32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58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752601"/>
            <a:ext cx="10160000" cy="4732053"/>
          </a:xfrm>
        </p:spPr>
        <p:txBody>
          <a:bodyPr>
            <a:normAutofit/>
          </a:bodyPr>
          <a:lstStyle/>
          <a:p>
            <a:r>
              <a:rPr lang="en-US" dirty="0"/>
              <a:t>We used the gradient as a condition for optimality</a:t>
            </a:r>
          </a:p>
          <a:p>
            <a:r>
              <a:rPr lang="en-US" dirty="0"/>
              <a:t>It also gives the local </a:t>
            </a:r>
            <a:r>
              <a:rPr lang="en-US" dirty="0">
                <a:solidFill>
                  <a:schemeClr val="tx2"/>
                </a:solidFill>
              </a:rPr>
              <a:t>direction of steepest increase</a:t>
            </a:r>
            <a:r>
              <a:rPr lang="en-US" dirty="0"/>
              <a:t> for a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Intuitive idea: take small steps </a:t>
            </a:r>
            <a:r>
              <a:rPr lang="en-US" dirty="0">
                <a:solidFill>
                  <a:schemeClr val="tx2"/>
                </a:solidFill>
              </a:rPr>
              <a:t>against</a:t>
            </a:r>
            <a:r>
              <a:rPr lang="en-US" dirty="0"/>
              <a:t>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652294"/>
            <a:ext cx="3505200" cy="299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3642" y="6484654"/>
            <a:ext cx="362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Image from Zico </a:t>
            </a:r>
            <a:r>
              <a:rPr lang="en-US" dirty="0" err="1"/>
              <a:t>Kolter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502444" y="3818021"/>
            <a:ext cx="4796589" cy="738664"/>
            <a:chOff x="4074695" y="3737811"/>
            <a:chExt cx="4796589" cy="7386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4074695" y="3930316"/>
              <a:ext cx="2630905" cy="1283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705600" y="3737811"/>
              <a:ext cx="21656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If there is no increase, gradient is zero = local minimum!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25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br>
              <a:rPr lang="en-US" dirty="0"/>
            </a:br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br>
              <a:rPr lang="en-US" dirty="0"/>
            </a:br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826" y="1683431"/>
            <a:ext cx="2171700" cy="5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30863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*must be reasonably well behaved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890" y="1707745"/>
            <a:ext cx="18669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630" y="2110829"/>
            <a:ext cx="2921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00" y="3219450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0800" y="4366467"/>
            <a:ext cx="447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6738" y="4993817"/>
            <a:ext cx="2082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Step-size (\alpha) is an important parameter</a:t>
            </a:r>
          </a:p>
          <a:p>
            <a:pPr lvl="1"/>
            <a:r>
              <a:rPr lang="en-US" dirty="0"/>
              <a:t>Too large </a:t>
            </a:r>
            <a:r>
              <a:rPr lang="en-US" dirty="0">
                <a:sym typeface="Wingdings"/>
              </a:rPr>
              <a:t> might oscillate around the minima</a:t>
            </a:r>
          </a:p>
          <a:p>
            <a:pPr lvl="1"/>
            <a:r>
              <a:rPr lang="en-US" dirty="0">
                <a:sym typeface="Wingdings"/>
              </a:rPr>
              <a:t>Too small  can take a long time to converge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If there are no local minima, then the algorithm eventually converges to the optimal solution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Very widely used in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2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Function: f(</a:t>
            </a:r>
            <a:r>
              <a:rPr lang="en-US" dirty="0" err="1"/>
              <a:t>x,y</a:t>
            </a:r>
            <a:r>
              <a:rPr lang="en-US" dirty="0"/>
              <a:t>) = x</a:t>
            </a:r>
            <a:r>
              <a:rPr lang="en-US" baseline="30000" dirty="0"/>
              <a:t>2</a:t>
            </a:r>
            <a:r>
              <a:rPr lang="en-US" dirty="0"/>
              <a:t> + 2y</a:t>
            </a:r>
            <a:r>
              <a:rPr lang="en-US" baseline="30000" dirty="0"/>
              <a:t>2</a:t>
            </a:r>
          </a:p>
          <a:p>
            <a:r>
              <a:rPr lang="en-US" dirty="0"/>
              <a:t>Gradient:  ??????????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take a gradient step from (-2, +1/2):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Step in the direction (+4, -2), scaled by step size</a:t>
            </a:r>
          </a:p>
          <a:p>
            <a:r>
              <a:rPr lang="en-US" dirty="0"/>
              <a:t>Repeat until no movement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990600"/>
            <a:ext cx="4876800" cy="487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752" y="2699081"/>
            <a:ext cx="2033095" cy="620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843" y="4118782"/>
            <a:ext cx="2058346" cy="621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981291" y="2918875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6933546" y="2587201"/>
            <a:ext cx="1052688" cy="38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7986234" y="2973828"/>
            <a:ext cx="1157766" cy="3941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260447" y="3020307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A9F347-F3B0-5D4C-8938-984FB91D6F2A}"/>
              </a:ext>
            </a:extLst>
          </p:cNvPr>
          <p:cNvSpPr/>
          <p:nvPr/>
        </p:nvSpPr>
        <p:spPr>
          <a:xfrm>
            <a:off x="4098257" y="4060346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33769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  <p:bldP spid="16" grpId="0" animBg="1"/>
      <p:bldP spid="16" grpId="1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5E526-8774-9143-9E02-32659052E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87DC3-508D-C44A-BA6A-5502E17573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6C8FAC-B918-EC4C-8593-579902472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5C5545-FD67-EA45-84A3-B0E957BA5CE9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2372855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Recall: Explicit example from the NLP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Score </a:t>
            </a:r>
            <a:r>
              <a:rPr lang="en-US" b="0" dirty="0"/>
              <a:t>𝝍 </a:t>
            </a:r>
            <a:r>
              <a:rPr lang="en-US" dirty="0"/>
              <a:t>of an instance </a:t>
            </a:r>
            <a:r>
              <a:rPr lang="en-US" i="1" dirty="0"/>
              <a:t>x</a:t>
            </a:r>
            <a:r>
              <a:rPr lang="en-US" dirty="0"/>
              <a:t> and class </a:t>
            </a:r>
            <a:r>
              <a:rPr lang="en-US" i="1" dirty="0"/>
              <a:t>y</a:t>
            </a:r>
            <a:r>
              <a:rPr lang="en-US" dirty="0"/>
              <a:t> is the sum of the weights for the features in that class:</a:t>
            </a:r>
          </a:p>
          <a:p>
            <a:r>
              <a:rPr lang="en-US" b="0" dirty="0"/>
              <a:t>	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baseline="-25000" dirty="0"/>
              <a:t>	</a:t>
            </a:r>
            <a:r>
              <a:rPr lang="en-US" b="0" dirty="0"/>
              <a:t>= </a:t>
            </a:r>
            <a:r>
              <a:rPr lang="el-GR" b="0" dirty="0"/>
              <a:t>Σ</a:t>
            </a:r>
            <a:r>
              <a:rPr lang="en-US" b="0" dirty="0"/>
              <a:t> </a:t>
            </a:r>
            <a:r>
              <a:rPr lang="el-GR" b="0" i="1" dirty="0"/>
              <a:t>θ</a:t>
            </a:r>
            <a:r>
              <a:rPr lang="en-US" b="0" i="1" baseline="-25000" dirty="0"/>
              <a:t>n</a:t>
            </a:r>
            <a:r>
              <a:rPr lang="en-US" b="0" i="1" dirty="0"/>
              <a:t> </a:t>
            </a:r>
            <a:r>
              <a:rPr lang="en-US" b="0" i="1" dirty="0" err="1"/>
              <a:t>f</a:t>
            </a:r>
            <a:r>
              <a:rPr lang="en-US" b="0" i="1" baseline="-25000" dirty="0" err="1"/>
              <a:t>n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  <a:r>
              <a:rPr lang="en-US" b="0" i="1" dirty="0"/>
              <a:t> </a:t>
            </a:r>
          </a:p>
          <a:p>
            <a:r>
              <a:rPr lang="en-US" b="0" i="1" dirty="0"/>
              <a:t>		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</a:p>
          <a:p>
            <a:r>
              <a:rPr lang="en-US" b="0" dirty="0"/>
              <a:t>Let’s compute 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</a:t>
            </a:r>
            <a:r>
              <a:rPr lang="mr-IN" b="0" i="1" dirty="0"/>
              <a:t>…</a:t>
            </a:r>
            <a:endParaRPr lang="en-US" b="0" i="1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baseline="-25000" dirty="0"/>
              <a:t> </a:t>
            </a:r>
            <a:r>
              <a:rPr lang="en-US" b="0" i="1" dirty="0"/>
              <a:t>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="0" i="1" dirty="0"/>
              <a:t>, y </a:t>
            </a:r>
            <a:r>
              <a:rPr lang="en-US" b="0" dirty="0"/>
              <a:t>= </a:t>
            </a:r>
            <a:r>
              <a:rPr lang="en-US" b="0" dirty="0" err="1"/>
              <a:t>hates_cats</a:t>
            </a:r>
            <a:r>
              <a:rPr lang="en-US" b="0" dirty="0"/>
              <a:t> = 0)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= </a:t>
            </a:r>
            <a:r>
              <a:rPr lang="en-US" sz="1400" b="0" dirty="0"/>
              <a:t>0*1 + -1*1 + 1*0 + -0.1*1 + 0*0 + 1*0 + -1*0 + 0.5*0 + 1*1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= -1 - 0.1 + 1 = </a:t>
            </a:r>
            <a:r>
              <a:rPr lang="en-US" dirty="0"/>
              <a:t>-0.1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98388" y="6094419"/>
          <a:ext cx="543958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4151" y="6095927"/>
            <a:ext cx="97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b="1" i="1" dirty="0"/>
              <a:t>θ</a:t>
            </a:r>
            <a:r>
              <a:rPr lang="en-US" baseline="30000" dirty="0"/>
              <a:t> T</a:t>
            </a:r>
            <a:r>
              <a:rPr lang="en-US" i="1" dirty="0"/>
              <a:t> =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9720163" y="3331300"/>
            <a:ext cx="151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hates_cats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9720224" y="4785606"/>
            <a:ext cx="151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likes_cats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10124855" y="5709273"/>
            <a:ext cx="70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(1)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9117912" y="2759728"/>
          <a:ext cx="1155166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baseline="0" dirty="0"/>
                        <a:t>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7698330" y="6211024"/>
            <a:ext cx="143423" cy="1434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107661" y="6095927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i="1" dirty="0"/>
              <a:t>, y </a:t>
            </a:r>
            <a:r>
              <a:rPr lang="en-US" dirty="0"/>
              <a:t>= 0)</a:t>
            </a:r>
          </a:p>
        </p:txBody>
      </p:sp>
    </p:spTree>
    <p:extLst>
      <p:ext uri="{BB962C8B-B14F-4D97-AF65-F5344CB8AC3E}">
        <p14:creationId xmlns:p14="http://schemas.microsoft.com/office/powerpoint/2010/main" val="36609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6" grpId="0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1AC3A-C03B-014D-AC68-E78946C2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B253F-B7EC-254D-9B1A-6C654A23D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FF6E8-B3BF-9942-8A1A-7EAD58E56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19F9A-BE4D-9A41-BDF7-BDFC2A9CD4FA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4196303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EC016-6472-C94E-96CC-1FEB2E1A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F32A2-6092-2146-A27C-AC402B5D8E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40DF2-618E-824A-AB9F-7ADD5C35C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4C4DA7-968E-1A44-8ACD-AFB40EDABF88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308799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DD49B-68B9-E943-B66F-0B15D09E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ABAF6-F158-D04E-BFDF-D0E9BA9857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11E44-D2E0-7E4D-BC8D-3B923E831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8B9406-F938-094C-8B4D-5FCA5F91978C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2919198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34379-A56D-3944-AE53-3C467216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E1930-6F47-5B49-AC8E-4DDA0A8390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F54A2-28CC-D141-83AB-32254E7CD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F7C19B-D1E5-5740-82D5-7B4110804EFD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2441313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5427-4981-7F40-8E5D-B6D5A97DC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A6D48-6EA8-7E44-BA65-0C51E35EFA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193096-87BE-784A-A5C0-9E6DCCED0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31CC5-83F2-4848-B3FC-2B17852D3E8C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285209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86154-9DE3-754B-B956-CAEADC813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EC96C-5DB6-E24A-BEB0-3AEF0C3F9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2A1F9-F5C0-DA4C-A9B6-8C8765C69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70E825-CD43-4541-AF3D-280FFC74EC7C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35962722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E124-4C88-B54B-8976-86BC5D3C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1519-F64C-F54F-8285-FC1AF532C2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918FC-DBBB-9346-9FDE-B68934DF5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2528E4-BC61-BF47-9678-A1D2BCF52928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35181578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57518-7D5A-6F46-912B-66055431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5690B-D302-194C-A6AB-AC8D442A2C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DE368-393A-D647-A99C-270FFB60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32CA9C-FA5B-0D48-A406-82AE2D0FAB47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2584220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E0455-F6C9-244E-A25B-515667EBC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254C9-EF7F-9C4B-8677-9DB060B213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0A6B3-6F22-4746-9B8D-BBCF9D992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4E70B2-12EF-1A44-BE9B-EBD81DEEB94C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3237174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F6122-8765-1D4A-A75D-87FD3142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255F0-2C45-DF4B-99B9-AAAB74B528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447EE-0824-C54F-AA72-A6730C0E2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DDFE12-5EC1-3D4B-8C3C-1083ED2CFC89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1807220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Recall: Explicit example from the NLP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Saving the boring stuff: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=</a:t>
            </a:r>
            <a:r>
              <a:rPr lang="en-US" b="0" dirty="0"/>
              <a:t> -0.1; 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=</a:t>
            </a:r>
            <a:r>
              <a:rPr lang="en-US" b="0" dirty="0"/>
              <a:t> +2.5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=</a:t>
            </a:r>
            <a:r>
              <a:rPr lang="en-US" b="0" dirty="0"/>
              <a:t> +1.9; 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=</a:t>
            </a:r>
            <a:r>
              <a:rPr lang="en-US" b="0" dirty="0"/>
              <a:t> +0.5</a:t>
            </a:r>
          </a:p>
          <a:p>
            <a:r>
              <a:rPr lang="en-US" dirty="0"/>
              <a:t>We want to predict the class of each document: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Document 1: </a:t>
            </a:r>
            <a:r>
              <a:rPr lang="en-US" dirty="0" err="1"/>
              <a:t>argmax</a:t>
            </a:r>
            <a:r>
              <a:rPr lang="en-US" dirty="0"/>
              <a:t>{ </a:t>
            </a: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, </a:t>
            </a: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</a:t>
            </a:r>
            <a:r>
              <a:rPr lang="en-US" dirty="0"/>
              <a:t>}   ????????</a:t>
            </a:r>
          </a:p>
          <a:p>
            <a:r>
              <a:rPr lang="en-US" dirty="0"/>
              <a:t>Document 2: </a:t>
            </a:r>
            <a:r>
              <a:rPr lang="en-US" dirty="0" err="1"/>
              <a:t>argmax</a:t>
            </a:r>
            <a:r>
              <a:rPr lang="en-US" dirty="0"/>
              <a:t>{ </a:t>
            </a: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, </a:t>
            </a: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</a:t>
            </a:r>
            <a:r>
              <a:rPr lang="en-US" dirty="0"/>
              <a:t>}  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853084" y="2279604"/>
            <a:ext cx="192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Document 1: I like cats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853084" y="2700172"/>
            <a:ext cx="192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Document 2: I hate cats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438" y="3617920"/>
            <a:ext cx="6596647" cy="11027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482" y="4803606"/>
            <a:ext cx="2281517" cy="160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8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55387-4DBC-084E-A1AC-B65CB15E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3A2F2-6250-624C-BF5E-E9341A2FA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CA2B1-41E6-4542-9E36-1F551BCD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4FFE3-A1A5-FA4A-AB76-84019BF3B9DD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4256937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4EF7-ED86-B541-9B27-07185C68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DBBEF-D8D8-C547-8A02-4D0FB06912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8636B-65EA-994B-963D-FBF7160B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6024F4-66CF-1B4B-9338-69DEE4BFA18B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29931761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4D71-946A-EC4F-BD25-6A9A632F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27B35-61D4-D94C-B869-DB677B8580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28ABC-1F43-0D4D-9DA1-37EB6525B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77DB9-CD2D-F346-9CF8-9FBE89971A5D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35963983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F30A-107E-B245-8795-C4496B50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DC517-E7AB-2845-BD40-6486D398FA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52DBD-CF64-EF41-B10A-82CFBFEDD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B4390-FB9A-BF49-8C2D-332A7861A6BA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37572842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1D03-F25B-B944-87C7-BB689EB74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38575-1911-AE46-99A5-928BE1CB5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24D6B-14EB-4C42-AF88-E4FA6E943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00199-88D8-3542-B79D-F5F483FCEE01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[ZK]</a:t>
            </a:r>
          </a:p>
        </p:txBody>
      </p:sp>
    </p:spTree>
    <p:extLst>
      <p:ext uri="{BB962C8B-B14F-4D97-AF65-F5344CB8AC3E}">
        <p14:creationId xmlns:p14="http://schemas.microsoft.com/office/powerpoint/2010/main" val="36135742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General: Gradient Descent for 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linear hypothesis function and squared error loss function (combined to                            , like before):</a:t>
            </a:r>
          </a:p>
          <a:p>
            <a:endParaRPr lang="en-US" dirty="0"/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Repeat until satisfied: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3376742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192" y="2096221"/>
            <a:ext cx="1836644" cy="353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259" y="4450778"/>
            <a:ext cx="27813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415" y="4980676"/>
            <a:ext cx="2108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Gradient descent in Pure(-</a:t>
            </a:r>
            <a:r>
              <a:rPr lang="en-US" dirty="0" err="1"/>
              <a:t>ish</a:t>
            </a:r>
            <a:r>
              <a:rPr lang="en-US" dirty="0"/>
              <a:t>)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663394"/>
            <a:ext cx="10160000" cy="715965"/>
          </a:xfrm>
        </p:spPr>
        <p:txBody>
          <a:bodyPr/>
          <a:lstStyle/>
          <a:p>
            <a:r>
              <a:rPr lang="en-US" dirty="0"/>
              <a:t>Implicitly using squared loss and linear hypothesis function above; drop in your favorite gradient for kicks!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1" y="1560176"/>
            <a:ext cx="8245475" cy="15416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Training data (X, y), T time steps, alpha step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grad_descent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y, T, alpha):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m, n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X.shape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 = #examples, n = #features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theta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(n)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initialize parameters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(T)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track loss over time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81199" y="3263150"/>
            <a:ext cx="8245476" cy="2272553"/>
          </a:xfrm>
          <a:prstGeom prst="roundRect">
            <a:avLst>
              <a:gd name="adj" fmla="val 111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range(T):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# loss for current parameter vector theta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= 0.5*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np.linalg.norm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y)**2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steepest ascent at f(theta)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g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step down the gradient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theta = theta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alpha*g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theta,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Plotting Loss </a:t>
            </a:r>
            <a:r>
              <a:rPr lang="en-US" dirty="0"/>
              <a:t>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683624"/>
            <a:ext cx="10160000" cy="442540"/>
          </a:xfrm>
        </p:spPr>
        <p:txBody>
          <a:bodyPr/>
          <a:lstStyle/>
          <a:p>
            <a:r>
              <a:rPr lang="en-US" dirty="0"/>
              <a:t>Why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660" y="1524319"/>
            <a:ext cx="6263913" cy="4159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74042" y="6484654"/>
            <a:ext cx="362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Image from Zico </a:t>
            </a:r>
            <a:r>
              <a:rPr lang="en-US" dirty="0" err="1"/>
              <a:t>Kolter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6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Iterative vs analytic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we already had an analytic solution!  What gives?</a:t>
            </a:r>
          </a:p>
          <a:p>
            <a:r>
              <a:rPr lang="en-US" dirty="0"/>
              <a:t>Recall: last class we discuss 0/1 loss, and using convex surrogate loss functions for tractability</a:t>
            </a:r>
          </a:p>
          <a:p>
            <a:r>
              <a:rPr lang="en-US" dirty="0"/>
              <a:t>One such function, the </a:t>
            </a:r>
            <a:r>
              <a:rPr lang="en-US" dirty="0">
                <a:solidFill>
                  <a:schemeClr val="tx2"/>
                </a:solidFill>
              </a:rPr>
              <a:t>absolute error</a:t>
            </a:r>
            <a:r>
              <a:rPr lang="en-US" dirty="0"/>
              <a:t> loss function, leads to: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Problems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Not differentiable!  But </a:t>
            </a:r>
            <a:r>
              <a:rPr lang="en-US" b="0" dirty="0" err="1"/>
              <a:t>subgradients</a:t>
            </a:r>
            <a:r>
              <a:rPr lang="en-US" b="0" dirty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closed form!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 you </a:t>
            </a:r>
            <a:r>
              <a:rPr lang="en-US" b="0" dirty="0">
                <a:solidFill>
                  <a:schemeClr val="tx2"/>
                </a:solidFill>
              </a:rPr>
              <a:t>must</a:t>
            </a:r>
            <a:r>
              <a:rPr lang="en-US" b="0" dirty="0"/>
              <a:t> use iterative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07" y="3316545"/>
            <a:ext cx="83312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91" y="4248798"/>
            <a:ext cx="2645709" cy="17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Absolute Deviations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solve this using gradient descent and the gradient:</a:t>
            </a:r>
          </a:p>
          <a:p>
            <a:endParaRPr lang="en-US" dirty="0"/>
          </a:p>
          <a:p>
            <a:r>
              <a:rPr lang="en-US" dirty="0"/>
              <a:t>Simple to change in our Python code: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882" y="2172075"/>
            <a:ext cx="5384800" cy="4699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81199" y="3263150"/>
            <a:ext cx="8245476" cy="2272553"/>
          </a:xfrm>
          <a:prstGeom prst="roundRect">
            <a:avLst>
              <a:gd name="adj" fmla="val 111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range(T):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# loss for current parameter vector theta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np.linalg.norm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y, 1)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steepest ascent at f(theta)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g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np.sign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step down the gradient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theta = theta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alpha*g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theta,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3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used a </a:t>
            </a:r>
            <a:r>
              <a:rPr lang="en-US" dirty="0">
                <a:solidFill>
                  <a:schemeClr val="tx2"/>
                </a:solidFill>
              </a:rPr>
              <a:t>linear model</a:t>
            </a:r>
            <a:r>
              <a:rPr lang="en-US" dirty="0"/>
              <a:t> to classify input documents</a:t>
            </a:r>
          </a:p>
          <a:p>
            <a:r>
              <a:rPr lang="en-US" dirty="0"/>
              <a:t>The model parameters </a:t>
            </a:r>
            <a:r>
              <a:rPr lang="el-GR" i="1" dirty="0"/>
              <a:t>θ</a:t>
            </a:r>
            <a:r>
              <a:rPr lang="en-US" dirty="0"/>
              <a:t> were given to us a priori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(John created them by hand.)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Typically, we cannot specify a model by hand.</a:t>
            </a:r>
          </a:p>
          <a:p>
            <a:r>
              <a:rPr lang="en-US" dirty="0"/>
              <a:t>Supervised </a:t>
            </a:r>
            <a:r>
              <a:rPr lang="en-US" dirty="0">
                <a:solidFill>
                  <a:schemeClr val="tx2"/>
                </a:solidFill>
              </a:rPr>
              <a:t>machine learning</a:t>
            </a:r>
            <a:r>
              <a:rPr lang="en-US" dirty="0"/>
              <a:t> provides a way to automatically infer the predictive model from labeled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909483" y="4346087"/>
            <a:ext cx="2277036" cy="1613277"/>
            <a:chOff x="385483" y="4346086"/>
            <a:chExt cx="2277036" cy="1613277"/>
          </a:xfrm>
        </p:grpSpPr>
        <p:sp>
          <p:nvSpPr>
            <p:cNvPr id="5" name="TextBox 4"/>
            <p:cNvSpPr txBox="1"/>
            <p:nvPr/>
          </p:nvSpPr>
          <p:spPr>
            <a:xfrm>
              <a:off x="385484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Training Data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483" y="4759034"/>
              <a:ext cx="22770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(1)</a:t>
              </a:r>
              <a:r>
                <a:rPr lang="en-US" dirty="0"/>
                <a:t>, y</a:t>
              </a:r>
              <a:r>
                <a:rPr lang="en-US" baseline="30000" dirty="0"/>
                <a:t>(1)</a:t>
              </a:r>
              <a:r>
                <a:rPr lang="en-US" dirty="0"/>
                <a:t>)</a:t>
              </a:r>
            </a:p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(2)</a:t>
              </a:r>
              <a:r>
                <a:rPr lang="en-US" dirty="0"/>
                <a:t>, y</a:t>
              </a:r>
              <a:r>
                <a:rPr lang="en-US" baseline="30000" dirty="0"/>
                <a:t>(2)</a:t>
              </a:r>
              <a:r>
                <a:rPr lang="en-US" dirty="0"/>
                <a:t>)</a:t>
              </a:r>
            </a:p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(3)</a:t>
              </a:r>
              <a:r>
                <a:rPr lang="en-US" dirty="0"/>
                <a:t>, y</a:t>
              </a:r>
              <a:r>
                <a:rPr lang="en-US" baseline="30000" dirty="0"/>
                <a:t>(3)</a:t>
              </a:r>
              <a:r>
                <a:rPr lang="en-US" dirty="0"/>
                <a:t>)</a:t>
              </a:r>
            </a:p>
            <a:p>
              <a:pPr algn="ctr"/>
              <a:r>
                <a:rPr lang="mr-IN" dirty="0"/>
                <a:t>…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37336" y="4346086"/>
            <a:ext cx="2277035" cy="1292662"/>
            <a:chOff x="3213335" y="4346086"/>
            <a:chExt cx="2277035" cy="1292662"/>
          </a:xfrm>
        </p:grpSpPr>
        <p:sp>
          <p:nvSpPr>
            <p:cNvPr id="6" name="TextBox 5"/>
            <p:cNvSpPr txBox="1"/>
            <p:nvPr/>
          </p:nvSpPr>
          <p:spPr>
            <a:xfrm>
              <a:off x="3213335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ML Algorithm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13335" y="4715418"/>
              <a:ext cx="22770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Hypothesis function</a:t>
              </a:r>
            </a:p>
            <a:p>
              <a:pPr algn="ctr"/>
              <a:r>
                <a:rPr lang="en-US" dirty="0"/>
                <a:t>y</a:t>
              </a:r>
              <a:r>
                <a:rPr lang="en-US" baseline="30000" dirty="0"/>
                <a:t>(</a:t>
              </a:r>
              <a:r>
                <a:rPr lang="en-US" baseline="30000" dirty="0" err="1"/>
                <a:t>i</a:t>
              </a:r>
              <a:r>
                <a:rPr lang="en-US" baseline="30000" dirty="0"/>
                <a:t>)</a:t>
              </a:r>
              <a:r>
                <a:rPr lang="en-US" dirty="0"/>
                <a:t> = h(x</a:t>
              </a:r>
              <a:r>
                <a:rPr lang="en-US" baseline="30000" dirty="0"/>
                <a:t>(</a:t>
              </a:r>
              <a:r>
                <a:rPr lang="en-US" baseline="30000" dirty="0" err="1"/>
                <a:t>i</a:t>
              </a:r>
              <a:r>
                <a:rPr lang="en-US" baseline="30000" dirty="0"/>
                <a:t>)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65185" y="4346086"/>
            <a:ext cx="2277036" cy="1292662"/>
            <a:chOff x="6041185" y="4346086"/>
            <a:chExt cx="2277036" cy="1292662"/>
          </a:xfrm>
        </p:grpSpPr>
        <p:sp>
          <p:nvSpPr>
            <p:cNvPr id="7" name="TextBox 6"/>
            <p:cNvSpPr txBox="1"/>
            <p:nvPr/>
          </p:nvSpPr>
          <p:spPr>
            <a:xfrm>
              <a:off x="6041186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Predictions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41185" y="4715418"/>
              <a:ext cx="22770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New example </a:t>
              </a:r>
              <a:r>
                <a:rPr lang="en-US" i="1" dirty="0"/>
                <a:t>x</a:t>
              </a:r>
            </a:p>
            <a:p>
              <a:pPr algn="ctr"/>
              <a:r>
                <a:rPr lang="en-US" dirty="0"/>
                <a:t>y = h(x)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4186519" y="4930588"/>
            <a:ext cx="295835" cy="4286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269353" y="4930588"/>
            <a:ext cx="295835" cy="4286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Batch vs Stochastic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Batch: Compute a single gradient (vector) for the entire dataset (as we did so far)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Incremental/Stochastic:</a:t>
            </a:r>
          </a:p>
          <a:p>
            <a:pPr lvl="1"/>
            <a:r>
              <a:rPr lang="en-US" dirty="0"/>
              <a:t>Do one training sample at a time, i.e., update parameters for every sample separately </a:t>
            </a:r>
          </a:p>
          <a:p>
            <a:pPr lvl="1"/>
            <a:r>
              <a:rPr lang="en-US" dirty="0"/>
              <a:t>Much faster in general, with more pathological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068" y="2433186"/>
            <a:ext cx="5399638" cy="1246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415" y="5125721"/>
            <a:ext cx="4356100" cy="16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1582" y="6529751"/>
            <a:ext cx="2933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From: Andrew Ng, CS229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Lecture Notes</a:t>
            </a:r>
          </a:p>
        </p:txBody>
      </p:sp>
    </p:spTree>
    <p:extLst>
      <p:ext uri="{BB962C8B-B14F-4D97-AF65-F5344CB8AC3E}">
        <p14:creationId xmlns:p14="http://schemas.microsoft.com/office/powerpoint/2010/main" val="103937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A8806F-24C3-7441-BCC0-E181C43C9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42" y="4104801"/>
            <a:ext cx="5729318" cy="1790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FB17F6-F220-FB49-9B4C-3F46C4A5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66285-51D6-D947-B3A1-2297ED825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40" y="1524318"/>
            <a:ext cx="11744321" cy="516096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Arthur Samuel 1959, </a:t>
            </a:r>
            <a:r>
              <a:rPr lang="en-US" i="1" dirty="0"/>
              <a:t>“… give[s] computers the ability to learn </a:t>
            </a:r>
            <a:br>
              <a:rPr lang="en-US" i="1" dirty="0"/>
            </a:br>
            <a:r>
              <a:rPr lang="en-US" i="1" dirty="0"/>
              <a:t>without being explicitly programmed.”</a:t>
            </a:r>
          </a:p>
          <a:p>
            <a:endParaRPr lang="en-US" b="1" i="1" dirty="0"/>
          </a:p>
          <a:p>
            <a:r>
              <a:rPr lang="en-US" b="1" dirty="0"/>
              <a:t>Tom M. Mitchell</a:t>
            </a:r>
            <a:r>
              <a:rPr lang="en-US" dirty="0"/>
              <a:t>, “A computer program is said to learn </a:t>
            </a:r>
            <a:br>
              <a:rPr lang="en-US" dirty="0"/>
            </a:br>
            <a:r>
              <a:rPr lang="en-US" dirty="0"/>
              <a:t>from experience </a:t>
            </a:r>
            <a:r>
              <a:rPr lang="en-US" i="1" dirty="0"/>
              <a:t>E </a:t>
            </a:r>
            <a:r>
              <a:rPr lang="en-US" dirty="0"/>
              <a:t>with respect to some class of tasks </a:t>
            </a:r>
            <a:r>
              <a:rPr lang="en-US" i="1" dirty="0"/>
              <a:t>T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performance measure </a:t>
            </a:r>
            <a:r>
              <a:rPr lang="en-US" i="1" dirty="0"/>
              <a:t>P </a:t>
            </a:r>
            <a:r>
              <a:rPr lang="en-US" dirty="0"/>
              <a:t>if its performance at tasks in </a:t>
            </a:r>
            <a:r>
              <a:rPr lang="en-US" i="1" dirty="0"/>
              <a:t>T </a:t>
            </a:r>
            <a:r>
              <a:rPr lang="en-US" dirty="0"/>
              <a:t>as </a:t>
            </a:r>
            <a:br>
              <a:rPr lang="en-US" dirty="0"/>
            </a:br>
            <a:r>
              <a:rPr lang="en-US" dirty="0"/>
              <a:t>measured by </a:t>
            </a:r>
            <a:r>
              <a:rPr lang="en-US" i="1" dirty="0"/>
              <a:t>P, </a:t>
            </a:r>
            <a:r>
              <a:rPr lang="en-US" dirty="0"/>
              <a:t>improves with experience E.”</a:t>
            </a:r>
          </a:p>
          <a:p>
            <a:endParaRPr lang="en-US" dirty="0"/>
          </a:p>
          <a:p>
            <a:r>
              <a:rPr lang="en-US" dirty="0"/>
              <a:t>Major Machine Learning Paradigms:</a:t>
            </a:r>
          </a:p>
          <a:p>
            <a:pPr lvl="1"/>
            <a:r>
              <a:rPr lang="en-US" b="1" dirty="0"/>
              <a:t>Supervised Learning:</a:t>
            </a:r>
            <a:r>
              <a:rPr lang="en-US" dirty="0"/>
              <a:t> provide labeled examples –</a:t>
            </a:r>
            <a:br>
              <a:rPr lang="en-US" dirty="0"/>
            </a:br>
            <a:r>
              <a:rPr lang="en-US" dirty="0"/>
              <a:t>machine learns to identify these (classification).</a:t>
            </a:r>
          </a:p>
          <a:p>
            <a:pPr lvl="1"/>
            <a:r>
              <a:rPr lang="en-US" b="1" dirty="0"/>
              <a:t>Unsupervised Learning:</a:t>
            </a:r>
            <a:r>
              <a:rPr lang="en-US" dirty="0"/>
              <a:t> unlabeled examples –</a:t>
            </a:r>
            <a:br>
              <a:rPr lang="en-US" dirty="0"/>
            </a:br>
            <a:r>
              <a:rPr lang="en-US" dirty="0"/>
              <a:t>machine learns to differentiate these (clustering).</a:t>
            </a:r>
          </a:p>
          <a:p>
            <a:pPr lvl="1"/>
            <a:r>
              <a:rPr lang="en-US" b="1" dirty="0"/>
              <a:t>Reinforcement Learning:</a:t>
            </a:r>
            <a:r>
              <a:rPr lang="en-US" dirty="0"/>
              <a:t> provide reward signal –</a:t>
            </a:r>
            <a:br>
              <a:rPr lang="en-US" dirty="0"/>
            </a:br>
            <a:r>
              <a:rPr lang="en-US" dirty="0"/>
              <a:t>given as feedback to the machine (RL).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62E13F-8546-6F43-AF03-216CE0FC0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513" y="549000"/>
            <a:ext cx="3336225" cy="18833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C044E-77E1-4A43-84EF-DD60B730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4965B-7FC5-8544-9BB4-BC1269B64C3A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[NM]</a:t>
            </a:r>
          </a:p>
        </p:txBody>
      </p:sp>
    </p:spTree>
    <p:extLst>
      <p:ext uri="{BB962C8B-B14F-4D97-AF65-F5344CB8AC3E}">
        <p14:creationId xmlns:p14="http://schemas.microsoft.com/office/powerpoint/2010/main" val="312392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AE313-B44C-0244-91D9-6969BAB34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Learning: Types of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85B2E-20C5-AE4F-9070-662A35D73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215C4E"/>
                </a:solidFill>
              </a:rPr>
              <a:t>Supervised Learning.</a:t>
            </a:r>
          </a:p>
          <a:p>
            <a:pPr lvl="1"/>
            <a:r>
              <a:rPr lang="en-US" dirty="0"/>
              <a:t>Learn a </a:t>
            </a:r>
            <a:r>
              <a:rPr lang="en-US" b="1" dirty="0"/>
              <a:t>function</a:t>
            </a:r>
            <a:r>
              <a:rPr lang="en-US" dirty="0"/>
              <a:t> from examples of its inputs and outputs.</a:t>
            </a:r>
          </a:p>
          <a:p>
            <a:pPr lvl="1"/>
            <a:r>
              <a:rPr lang="en-US" dirty="0"/>
              <a:t>E.g., An agent is presented with many camera images and is told to learn which ones contain busses.  </a:t>
            </a:r>
          </a:p>
          <a:p>
            <a:pPr lvl="1"/>
            <a:r>
              <a:rPr lang="en-US" dirty="0"/>
              <a:t>Agent learns to map from images to Boolean output 0/1 of bus not present/present.</a:t>
            </a:r>
          </a:p>
          <a:p>
            <a:pPr lvl="1"/>
            <a:r>
              <a:rPr lang="en-US" dirty="0"/>
              <a:t>Learning decision trees is a form of supervised learning.</a:t>
            </a:r>
          </a:p>
          <a:p>
            <a:endParaRPr lang="en-US" dirty="0"/>
          </a:p>
          <a:p>
            <a:r>
              <a:rPr lang="en-US" b="1" dirty="0">
                <a:solidFill>
                  <a:srgbClr val="215C4E"/>
                </a:solidFill>
              </a:rPr>
              <a:t>Unsupervised Learning.</a:t>
            </a:r>
          </a:p>
          <a:p>
            <a:pPr lvl="1"/>
            <a:r>
              <a:rPr lang="en-US" dirty="0"/>
              <a:t>Learn patterns in the input with no output values supplied.</a:t>
            </a:r>
          </a:p>
          <a:p>
            <a:pPr lvl="1"/>
            <a:r>
              <a:rPr lang="en-US" dirty="0" err="1"/>
              <a:t>E.g</a:t>
            </a:r>
            <a:r>
              <a:rPr lang="en-US" dirty="0"/>
              <a:t>,: Identify communities on the Internet.</a:t>
            </a:r>
          </a:p>
          <a:p>
            <a:endParaRPr lang="en-US" dirty="0"/>
          </a:p>
          <a:p>
            <a:r>
              <a:rPr lang="en-US" b="1" dirty="0">
                <a:solidFill>
                  <a:srgbClr val="215C4E"/>
                </a:solidFill>
              </a:rPr>
              <a:t>Reinforcement Learning.</a:t>
            </a:r>
          </a:p>
          <a:p>
            <a:pPr lvl="1"/>
            <a:r>
              <a:rPr lang="en-US" dirty="0"/>
              <a:t>Learn from reinforcement (occasional rewards).</a:t>
            </a:r>
          </a:p>
          <a:p>
            <a:pPr lvl="1"/>
            <a:r>
              <a:rPr lang="en-US" dirty="0"/>
              <a:t>E.g., An agent learns how to play backgammon or go or chess against itself.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85AD8-994F-CE4E-8F09-08A4BF2209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469" y="4460789"/>
            <a:ext cx="3476606" cy="2248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ED378-C933-CD42-B7A7-4151650389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1200" y="130673"/>
            <a:ext cx="2850834" cy="22489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D4034-CC73-EE43-AFD6-EFD9EFDB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D5620-ED0B-E74C-B218-CEB5B7EAA899}"/>
              </a:ext>
            </a:extLst>
          </p:cNvPr>
          <p:cNvSpPr txBox="1"/>
          <p:nvPr/>
        </p:nvSpPr>
        <p:spPr>
          <a:xfrm>
            <a:off x="0" y="6464595"/>
            <a:ext cx="86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[NM]</a:t>
            </a:r>
          </a:p>
        </p:txBody>
      </p:sp>
    </p:spTree>
    <p:extLst>
      <p:ext uri="{BB962C8B-B14F-4D97-AF65-F5344CB8AC3E}">
        <p14:creationId xmlns:p14="http://schemas.microsoft.com/office/powerpoint/2010/main" val="391237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features: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Outputs:</a:t>
            </a:r>
          </a:p>
          <a:p>
            <a:r>
              <a:rPr lang="en-US" b="0" i="1" dirty="0"/>
              <a:t>	    y</a:t>
            </a:r>
            <a:r>
              <a:rPr lang="en-US" b="0" i="1" baseline="30000" dirty="0"/>
              <a:t>(</a:t>
            </a:r>
            <a:r>
              <a:rPr lang="en-US" b="0" i="1" baseline="30000" dirty="0" err="1"/>
              <a:t>i</a:t>
            </a:r>
            <a:r>
              <a:rPr lang="en-US" b="0" i="1" baseline="30000" dirty="0"/>
              <a:t>)</a:t>
            </a:r>
            <a:r>
              <a:rPr lang="en-US" b="0" dirty="0"/>
              <a:t> ∈ {0, 1} = { </a:t>
            </a:r>
            <a:r>
              <a:rPr lang="en-US" b="0" dirty="0" err="1"/>
              <a:t>hates_cats</a:t>
            </a:r>
            <a:r>
              <a:rPr lang="en-US" b="0" dirty="0"/>
              <a:t>, </a:t>
            </a:r>
            <a:r>
              <a:rPr lang="en-US" b="0" dirty="0" err="1"/>
              <a:t>likes_cats</a:t>
            </a:r>
            <a:r>
              <a:rPr lang="en-US" b="0" dirty="0"/>
              <a:t> }</a:t>
            </a:r>
          </a:p>
          <a:p>
            <a:endParaRPr lang="en-US" b="0" dirty="0"/>
          </a:p>
          <a:p>
            <a:r>
              <a:rPr lang="en-US" dirty="0"/>
              <a:t>Model parameters: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1662922"/>
            <a:ext cx="3543300" cy="457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564562"/>
              </p:ext>
            </p:extLst>
          </p:nvPr>
        </p:nvGraphicFramePr>
        <p:xfrm>
          <a:off x="4862558" y="2431259"/>
          <a:ext cx="2032000" cy="122100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409"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like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cats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38559" y="2932306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30000" dirty="0"/>
              <a:t>(1)T</a:t>
            </a:r>
            <a:r>
              <a:rPr lang="en-US" dirty="0"/>
              <a:t>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8559" y="3296927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30000" dirty="0"/>
              <a:t>(2)T</a:t>
            </a:r>
            <a:r>
              <a:rPr lang="en-US" dirty="0"/>
              <a:t> =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77" y="3859913"/>
            <a:ext cx="3314700" cy="5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50" y="5195853"/>
            <a:ext cx="1143000" cy="49530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991141"/>
              </p:ext>
            </p:extLst>
          </p:nvPr>
        </p:nvGraphicFramePr>
        <p:xfrm>
          <a:off x="5777952" y="5220630"/>
          <a:ext cx="543958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789497" y="5236245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i="1" dirty="0"/>
              <a:t>θ</a:t>
            </a:r>
            <a:r>
              <a:rPr lang="en-US" baseline="30000" dirty="0"/>
              <a:t> T</a:t>
            </a:r>
            <a:r>
              <a:rPr lang="en-US" i="1" dirty="0"/>
              <a:t> 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4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17470</TotalTime>
  <Words>2903</Words>
  <Application>Microsoft Macintosh PowerPoint</Application>
  <PresentationFormat>Widescreen</PresentationFormat>
  <Paragraphs>538</Paragraphs>
  <Slides>60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Arial Black</vt:lpstr>
      <vt:lpstr>Calibri</vt:lpstr>
      <vt:lpstr>Courier</vt:lpstr>
      <vt:lpstr>Essential</vt:lpstr>
      <vt:lpstr>Graph</vt:lpstr>
      <vt:lpstr>Introduction to  Data Science</vt:lpstr>
      <vt:lpstr>The Data LifeCycle</vt:lpstr>
      <vt:lpstr>Today’s lecture</vt:lpstr>
      <vt:lpstr>Recall: Explicit example from the NLP Lectures</vt:lpstr>
      <vt:lpstr>Recall: Explicit example from the NLP Lectures</vt:lpstr>
      <vt:lpstr>Machine learning</vt:lpstr>
      <vt:lpstr>Machine Learning</vt:lpstr>
      <vt:lpstr>Learning: Types of Feedback</vt:lpstr>
      <vt:lpstr>Terminology</vt:lpstr>
      <vt:lpstr>Terminology</vt:lpstr>
      <vt:lpstr>The canonical Machine learning problem</vt:lpstr>
      <vt:lpstr>How do I machine learn?</vt:lpstr>
      <vt:lpstr>Aside: Loss functions</vt:lpstr>
      <vt:lpstr>Quick aside about loss functions</vt:lpstr>
      <vt:lpstr>Minimizing 0/1 loss in a single dimension</vt:lpstr>
      <vt:lpstr>Minimizing 0/1 loss over all θ</vt:lpstr>
      <vt:lpstr>Desirable properties</vt:lpstr>
      <vt:lpstr>Convex functions</vt:lpstr>
      <vt:lpstr>Surrogate loss functions</vt:lpstr>
      <vt:lpstr>Surrogate loss functions</vt:lpstr>
      <vt:lpstr>Surrogate loss functions</vt:lpstr>
      <vt:lpstr>Some ML algorithms</vt:lpstr>
      <vt:lpstr>PowerPoint Presentation</vt:lpstr>
      <vt:lpstr>Recall: Linear Regression</vt:lpstr>
      <vt:lpstr>Linear regression as Machine Learning</vt:lpstr>
      <vt:lpstr>Linear regression as Machine Learning</vt:lpstr>
      <vt:lpstr>Gradients</vt:lpstr>
      <vt:lpstr>Gradients</vt:lpstr>
      <vt:lpstr>Gradients</vt:lpstr>
      <vt:lpstr>Least squares</vt:lpstr>
      <vt:lpstr>Least Squares</vt:lpstr>
      <vt:lpstr>ML in Python</vt:lpstr>
      <vt:lpstr>Least Squares in Python</vt:lpstr>
      <vt:lpstr>Next Up: (Stochastic)  Gradient Descent</vt:lpstr>
      <vt:lpstr>Gradient Descent</vt:lpstr>
      <vt:lpstr>Gradient descent</vt:lpstr>
      <vt:lpstr>Gradient Descent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General: Gradient Descent for OLS</vt:lpstr>
      <vt:lpstr>Gradient descent in Pure(-ish) python</vt:lpstr>
      <vt:lpstr>Plotting Loss over time</vt:lpstr>
      <vt:lpstr>Iterative vs analytic solutions</vt:lpstr>
      <vt:lpstr>Least Absolute Deviations</vt:lpstr>
      <vt:lpstr>Batch vs Stochastic Gradient Descent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2057</cp:revision>
  <cp:lastPrinted>2019-09-11T18:15:05Z</cp:lastPrinted>
  <dcterms:created xsi:type="dcterms:W3CDTF">2013-03-05T15:39:19Z</dcterms:created>
  <dcterms:modified xsi:type="dcterms:W3CDTF">2021-10-28T23:55:19Z</dcterms:modified>
</cp:coreProperties>
</file>