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91"/>
  </p:notesMasterIdLst>
  <p:handoutMasterIdLst>
    <p:handoutMasterId r:id="rId92"/>
  </p:handoutMasterIdLst>
  <p:sldIdLst>
    <p:sldId id="256" r:id="rId2"/>
    <p:sldId id="645" r:id="rId3"/>
    <p:sldId id="503" r:id="rId4"/>
    <p:sldId id="505" r:id="rId5"/>
    <p:sldId id="506" r:id="rId6"/>
    <p:sldId id="507" r:id="rId7"/>
    <p:sldId id="646" r:id="rId8"/>
    <p:sldId id="547" r:id="rId9"/>
    <p:sldId id="549" r:id="rId10"/>
    <p:sldId id="550" r:id="rId11"/>
    <p:sldId id="551" r:id="rId12"/>
    <p:sldId id="552" r:id="rId13"/>
    <p:sldId id="553" r:id="rId14"/>
    <p:sldId id="554" r:id="rId15"/>
    <p:sldId id="555" r:id="rId16"/>
    <p:sldId id="563" r:id="rId17"/>
    <p:sldId id="564" r:id="rId18"/>
    <p:sldId id="566" r:id="rId19"/>
    <p:sldId id="565" r:id="rId20"/>
    <p:sldId id="546" r:id="rId21"/>
    <p:sldId id="509" r:id="rId22"/>
    <p:sldId id="513" r:id="rId23"/>
    <p:sldId id="514" r:id="rId24"/>
    <p:sldId id="515" r:id="rId25"/>
    <p:sldId id="516" r:id="rId26"/>
    <p:sldId id="518" r:id="rId27"/>
    <p:sldId id="519" r:id="rId28"/>
    <p:sldId id="647" r:id="rId29"/>
    <p:sldId id="521" r:id="rId30"/>
    <p:sldId id="522" r:id="rId31"/>
    <p:sldId id="523" r:id="rId32"/>
    <p:sldId id="524" r:id="rId33"/>
    <p:sldId id="525" r:id="rId34"/>
    <p:sldId id="526" r:id="rId35"/>
    <p:sldId id="527" r:id="rId36"/>
    <p:sldId id="528" r:id="rId37"/>
    <p:sldId id="529" r:id="rId38"/>
    <p:sldId id="530" r:id="rId39"/>
    <p:sldId id="531" r:id="rId40"/>
    <p:sldId id="532" r:id="rId41"/>
    <p:sldId id="534" r:id="rId42"/>
    <p:sldId id="539" r:id="rId43"/>
    <p:sldId id="541" r:id="rId44"/>
    <p:sldId id="542" r:id="rId45"/>
    <p:sldId id="543" r:id="rId46"/>
    <p:sldId id="544" r:id="rId47"/>
    <p:sldId id="545" r:id="rId48"/>
    <p:sldId id="648" r:id="rId49"/>
    <p:sldId id="582" r:id="rId50"/>
    <p:sldId id="621" r:id="rId51"/>
    <p:sldId id="583" r:id="rId52"/>
    <p:sldId id="584" r:id="rId53"/>
    <p:sldId id="586" r:id="rId54"/>
    <p:sldId id="623" r:id="rId55"/>
    <p:sldId id="632" r:id="rId56"/>
    <p:sldId id="625" r:id="rId57"/>
    <p:sldId id="585" r:id="rId58"/>
    <p:sldId id="635" r:id="rId59"/>
    <p:sldId id="636" r:id="rId60"/>
    <p:sldId id="626" r:id="rId61"/>
    <p:sldId id="628" r:id="rId62"/>
    <p:sldId id="638" r:id="rId63"/>
    <p:sldId id="624" r:id="rId64"/>
    <p:sldId id="641" r:id="rId65"/>
    <p:sldId id="588" r:id="rId66"/>
    <p:sldId id="649" r:id="rId67"/>
    <p:sldId id="622" r:id="rId68"/>
    <p:sldId id="589" r:id="rId69"/>
    <p:sldId id="587" r:id="rId70"/>
    <p:sldId id="644" r:id="rId71"/>
    <p:sldId id="592" r:id="rId72"/>
    <p:sldId id="593" r:id="rId73"/>
    <p:sldId id="595" r:id="rId74"/>
    <p:sldId id="594" r:id="rId75"/>
    <p:sldId id="642" r:id="rId76"/>
    <p:sldId id="596" r:id="rId77"/>
    <p:sldId id="643" r:id="rId78"/>
    <p:sldId id="597" r:id="rId79"/>
    <p:sldId id="598" r:id="rId80"/>
    <p:sldId id="599" r:id="rId81"/>
    <p:sldId id="600" r:id="rId82"/>
    <p:sldId id="601" r:id="rId83"/>
    <p:sldId id="602" r:id="rId84"/>
    <p:sldId id="603" r:id="rId85"/>
    <p:sldId id="604" r:id="rId86"/>
    <p:sldId id="605" r:id="rId87"/>
    <p:sldId id="606" r:id="rId88"/>
    <p:sldId id="607" r:id="rId89"/>
    <p:sldId id="608" r:id="rId9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20" autoAdjust="0"/>
    <p:restoredTop sz="81268" autoAdjust="0"/>
  </p:normalViewPr>
  <p:slideViewPr>
    <p:cSldViewPr snapToGrid="0" snapToObjects="1">
      <p:cViewPr varScale="1">
        <p:scale>
          <a:sx n="99" d="100"/>
          <a:sy n="99" d="100"/>
        </p:scale>
        <p:origin x="864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33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4" Type="http://schemas.openxmlformats.org/officeDocument/2006/relationships/image" Target="../media/image2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10/4/21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10/4/21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36</a:t>
            </a:r>
          </a:p>
        </p:txBody>
      </p:sp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8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74759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 cap="flat"/>
        </p:spPr>
      </p:sp>
    </p:spTree>
    <p:extLst>
      <p:ext uri="{BB962C8B-B14F-4D97-AF65-F5344CB8AC3E}">
        <p14:creationId xmlns:p14="http://schemas.microsoft.com/office/powerpoint/2010/main" val="2774734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40</a:t>
            </a:r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 cap="flat"/>
        </p:spPr>
      </p:sp>
      <p:sp>
        <p:nvSpPr>
          <p:cNvPr id="76807" name="Rectangle 7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1387374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79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51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2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101383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 cap="flat"/>
        </p:spPr>
      </p:sp>
    </p:spTree>
    <p:extLst>
      <p:ext uri="{BB962C8B-B14F-4D97-AF65-F5344CB8AC3E}">
        <p14:creationId xmlns:p14="http://schemas.microsoft.com/office/powerpoint/2010/main" val="36210278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52</a:t>
            </a:r>
          </a:p>
        </p:txBody>
      </p:sp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29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30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103431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 cap="flat"/>
        </p:spPr>
      </p:sp>
    </p:spTree>
    <p:extLst>
      <p:ext uri="{BB962C8B-B14F-4D97-AF65-F5344CB8AC3E}">
        <p14:creationId xmlns:p14="http://schemas.microsoft.com/office/powerpoint/2010/main" val="28929239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11366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 cap="flat"/>
        </p:spPr>
      </p:sp>
    </p:spTree>
    <p:extLst>
      <p:ext uri="{BB962C8B-B14F-4D97-AF65-F5344CB8AC3E}">
        <p14:creationId xmlns:p14="http://schemas.microsoft.com/office/powerpoint/2010/main" val="42102381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03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Standard error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estimate of the standard</a:t>
            </a:r>
            <a:r>
              <a:rPr lang="en-US" baseline="0" dirty="0"/>
              <a:t> deviation, will talk about this more later </a:t>
            </a:r>
            <a:r>
              <a:rPr lang="mr-IN" baseline="0" dirty="0"/>
              <a:t>…</a:t>
            </a:r>
            <a:endParaRPr lang="en-US" baseline="0" dirty="0"/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 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-value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the probability of obtaining a result equal to or "more extreme" than what was actually observed, when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null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actually true </a:t>
            </a:r>
            <a:r>
              <a:rPr lang="mr-IN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we’ll talk about this more </a:t>
            </a:r>
            <a:r>
              <a:rPr lang="mr-IN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0154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0881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6049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748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819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1207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5688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those following from home: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Variance:</a:t>
            </a:r>
            <a:r>
              <a:rPr lang="en-US" baseline="0" dirty="0"/>
              <a:t> roughly how much a set of numbers are “spread around” their mean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Standard deviation: similar to variance (square root of variance) </a:t>
            </a:r>
            <a:r>
              <a:rPr lang="mr-IN" baseline="0" dirty="0"/>
              <a:t>–</a:t>
            </a:r>
            <a:r>
              <a:rPr lang="en-US" baseline="0" dirty="0"/>
              <a:t> same units as main data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Standard error (of the sample mean): how far the sample mean is from the population mean</a:t>
            </a:r>
          </a:p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994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7362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247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67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702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4749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1851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62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091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2913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2584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4047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0803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4068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80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2829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A596B2EB-4F63-F04C-8085-9DE6D44C5C29}" type="slidenum">
              <a:rPr lang="en-US" altLang="x-none"/>
              <a:pPr/>
              <a:t>62</a:t>
            </a:fld>
            <a:endParaRPr lang="en-US" altLang="x-none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8346885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14064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45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 dirty="0"/>
          </a:p>
        </p:txBody>
      </p:sp>
      <p:sp>
        <p:nvSpPr>
          <p:cNvPr id="6041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 cap="flat"/>
        </p:spPr>
      </p:sp>
    </p:spTree>
    <p:extLst>
      <p:ext uri="{BB962C8B-B14F-4D97-AF65-F5344CB8AC3E}">
        <p14:creationId xmlns:p14="http://schemas.microsoft.com/office/powerpoint/2010/main" val="301080338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01116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07233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477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94625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7651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33298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8056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6548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48818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851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31</a:t>
            </a: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64519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 cap="flat"/>
        </p:spPr>
      </p:sp>
    </p:spTree>
    <p:extLst>
      <p:ext uri="{BB962C8B-B14F-4D97-AF65-F5344CB8AC3E}">
        <p14:creationId xmlns:p14="http://schemas.microsoft.com/office/powerpoint/2010/main" val="136207525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08688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6223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10701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29669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69399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4470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0807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58493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43847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062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32</a:t>
            </a: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66567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 cap="flat"/>
        </p:spPr>
      </p:sp>
    </p:spTree>
    <p:extLst>
      <p:ext uri="{BB962C8B-B14F-4D97-AF65-F5344CB8AC3E}">
        <p14:creationId xmlns:p14="http://schemas.microsoft.com/office/powerpoint/2010/main" val="301640577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6917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22758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4005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77662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419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33</a:t>
            </a:r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4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68615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 cap="flat"/>
        </p:spPr>
      </p:sp>
    </p:spTree>
    <p:extLst>
      <p:ext uri="{BB962C8B-B14F-4D97-AF65-F5344CB8AC3E}">
        <p14:creationId xmlns:p14="http://schemas.microsoft.com/office/powerpoint/2010/main" val="625742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34</a:t>
            </a:r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1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 dirty="0"/>
          </a:p>
        </p:txBody>
      </p:sp>
      <p:sp>
        <p:nvSpPr>
          <p:cNvPr id="70663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 cap="flat"/>
        </p:spPr>
      </p:sp>
    </p:spTree>
    <p:extLst>
      <p:ext uri="{BB962C8B-B14F-4D97-AF65-F5344CB8AC3E}">
        <p14:creationId xmlns:p14="http://schemas.microsoft.com/office/powerpoint/2010/main" val="3730375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35</a:t>
            </a:r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72711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 cap="flat"/>
        </p:spPr>
      </p:sp>
    </p:spTree>
    <p:extLst>
      <p:ext uri="{BB962C8B-B14F-4D97-AF65-F5344CB8AC3E}">
        <p14:creationId xmlns:p14="http://schemas.microsoft.com/office/powerpoint/2010/main" val="2176886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1"/>
            <a:ext cx="103632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800600"/>
            <a:ext cx="9144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535782" y="928687"/>
            <a:ext cx="11120437" cy="223242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sz="half" idx="1"/>
          </p:nvPr>
        </p:nvSpPr>
        <p:spPr>
          <a:xfrm>
            <a:off x="535782" y="3536156"/>
            <a:ext cx="11120437" cy="22324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xfrm>
            <a:off x="11501438" y="6509742"/>
            <a:ext cx="242221" cy="175594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599574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1"/>
            <a:ext cx="103632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8601"/>
            <a:ext cx="103632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7424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8688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0176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70176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90944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90944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600200"/>
            <a:ext cx="6815667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600200"/>
            <a:ext cx="4011084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12001169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5715000"/>
            <a:ext cx="108712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4953000"/>
            <a:ext cx="108712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718"/>
            <a:ext cx="77216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1"/>
            <a:ext cx="1016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172201"/>
            <a:ext cx="4572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10000" y="6492876"/>
            <a:ext cx="4572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John P. Dickerson - EC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11189124" y="5824644"/>
            <a:ext cx="131572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001499" y="0"/>
            <a:ext cx="190501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12001499" y="1371600"/>
            <a:ext cx="190501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7.wmf"/><Relationship Id="rId4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0.w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12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3.w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15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1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20.wmf"/><Relationship Id="rId5" Type="http://schemas.openxmlformats.org/officeDocument/2006/relationships/image" Target="../media/image17.wmf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19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ki.informatik.hu-berlin.de/mac/lehre/lehrmaterial/Informationsintegration/Rahm00.pdf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wm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i.informatik.hu-berlin.de/mac/lehre/lehrmaterial/Informationsintegration/Rahm00.pdf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Outlier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md.edu/~getoor/Tutorials/ER_VLDB2012.pdf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oundex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3"/>
            <a:ext cx="10363200" cy="4571999"/>
          </a:xfrm>
        </p:spPr>
        <p:txBody>
          <a:bodyPr>
            <a:normAutofit/>
          </a:bodyPr>
          <a:lstStyle/>
          <a:p>
            <a:r>
              <a:rPr lang="en-US" sz="6600" dirty="0"/>
              <a:t>Introduction to </a:t>
            </a:r>
            <a:br>
              <a:rPr lang="en-US" sz="6600" dirty="0"/>
            </a:br>
            <a:r>
              <a:rPr lang="en-US" sz="6600" dirty="0"/>
              <a:t>Data Science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9986" y="3986683"/>
            <a:ext cx="9144000" cy="914400"/>
          </a:xfrm>
        </p:spPr>
        <p:txBody>
          <a:bodyPr>
            <a:normAutofit/>
          </a:bodyPr>
          <a:lstStyle/>
          <a:p>
            <a:r>
              <a:rPr lang="en-US" dirty="0"/>
              <a:t>John P Dickerson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9986" y="4951220"/>
            <a:ext cx="277669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Lecture #10 – 09/30/2021</a:t>
            </a:r>
          </a:p>
          <a:p>
            <a:endParaRPr lang="en-US" sz="1400" b="1" dirty="0"/>
          </a:p>
          <a:p>
            <a:r>
              <a:rPr lang="en-US" sz="1400" b="1" dirty="0"/>
              <a:t>CMSC320</a:t>
            </a:r>
          </a:p>
          <a:p>
            <a:r>
              <a:rPr lang="en-US" sz="1400" b="1" dirty="0"/>
              <a:t>Tuesdays &amp; Thursdays</a:t>
            </a:r>
          </a:p>
          <a:p>
            <a:r>
              <a:rPr lang="en-US" sz="1400" b="1" dirty="0"/>
              <a:t>5:00pm – 6:15pm</a:t>
            </a:r>
            <a:br>
              <a:rPr lang="en-US" sz="1400" b="1" dirty="0"/>
            </a:br>
            <a:br>
              <a:rPr lang="en-US" sz="1400" b="1" dirty="0"/>
            </a:br>
            <a:r>
              <a:rPr lang="en-US" sz="1400" b="1" dirty="0"/>
              <a:t>https://cmsc320.github.io/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603" y="5257800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25794-272A-8345-8410-6D6AB483FC9C}" type="slidenum">
              <a:rPr lang="en-US" altLang="x-none"/>
              <a:pPr/>
              <a:t>10</a:t>
            </a:fld>
            <a:endParaRPr lang="en-US" altLang="x-none"/>
          </a:p>
        </p:txBody>
      </p:sp>
      <p:sp>
        <p:nvSpPr>
          <p:cNvPr id="65538" name="Freeform 2"/>
          <p:cNvSpPr>
            <a:spLocks/>
          </p:cNvSpPr>
          <p:nvPr/>
        </p:nvSpPr>
        <p:spPr bwMode="auto">
          <a:xfrm>
            <a:off x="2287588" y="2743200"/>
            <a:ext cx="3810000" cy="3417888"/>
          </a:xfrm>
          <a:custGeom>
            <a:avLst/>
            <a:gdLst>
              <a:gd name="T0" fmla="*/ 597 w 2400"/>
              <a:gd name="T1" fmla="*/ 117 h 2153"/>
              <a:gd name="T2" fmla="*/ 440 w 2400"/>
              <a:gd name="T3" fmla="*/ 184 h 2153"/>
              <a:gd name="T4" fmla="*/ 299 w 2400"/>
              <a:gd name="T5" fmla="*/ 269 h 2153"/>
              <a:gd name="T6" fmla="*/ 183 w 2400"/>
              <a:gd name="T7" fmla="*/ 372 h 2153"/>
              <a:gd name="T8" fmla="*/ 91 w 2400"/>
              <a:gd name="T9" fmla="*/ 490 h 2153"/>
              <a:gd name="T10" fmla="*/ 29 w 2400"/>
              <a:gd name="T11" fmla="*/ 619 h 2153"/>
              <a:gd name="T12" fmla="*/ 0 w 2400"/>
              <a:gd name="T13" fmla="*/ 752 h 2153"/>
              <a:gd name="T14" fmla="*/ 4 w 2400"/>
              <a:gd name="T15" fmla="*/ 885 h 2153"/>
              <a:gd name="T16" fmla="*/ 44 w 2400"/>
              <a:gd name="T17" fmla="*/ 1018 h 2153"/>
              <a:gd name="T18" fmla="*/ 103 w 2400"/>
              <a:gd name="T19" fmla="*/ 1168 h 2153"/>
              <a:gd name="T20" fmla="*/ 163 w 2400"/>
              <a:gd name="T21" fmla="*/ 1311 h 2153"/>
              <a:gd name="T22" fmla="*/ 217 w 2400"/>
              <a:gd name="T23" fmla="*/ 1444 h 2153"/>
              <a:gd name="T24" fmla="*/ 260 w 2400"/>
              <a:gd name="T25" fmla="*/ 1564 h 2153"/>
              <a:gd name="T26" fmla="*/ 295 w 2400"/>
              <a:gd name="T27" fmla="*/ 1659 h 2153"/>
              <a:gd name="T28" fmla="*/ 317 w 2400"/>
              <a:gd name="T29" fmla="*/ 1732 h 2153"/>
              <a:gd name="T30" fmla="*/ 329 w 2400"/>
              <a:gd name="T31" fmla="*/ 1778 h 2153"/>
              <a:gd name="T32" fmla="*/ 328 w 2400"/>
              <a:gd name="T33" fmla="*/ 1796 h 2153"/>
              <a:gd name="T34" fmla="*/ 383 w 2400"/>
              <a:gd name="T35" fmla="*/ 1890 h 2153"/>
              <a:gd name="T36" fmla="*/ 467 w 2400"/>
              <a:gd name="T37" fmla="*/ 1971 h 2153"/>
              <a:gd name="T38" fmla="*/ 581 w 2400"/>
              <a:gd name="T39" fmla="*/ 2045 h 2153"/>
              <a:gd name="T40" fmla="*/ 710 w 2400"/>
              <a:gd name="T41" fmla="*/ 2096 h 2153"/>
              <a:gd name="T42" fmla="*/ 860 w 2400"/>
              <a:gd name="T43" fmla="*/ 2135 h 2153"/>
              <a:gd name="T44" fmla="*/ 1022 w 2400"/>
              <a:gd name="T45" fmla="*/ 2152 h 2153"/>
              <a:gd name="T46" fmla="*/ 1191 w 2400"/>
              <a:gd name="T47" fmla="*/ 2149 h 2153"/>
              <a:gd name="T48" fmla="*/ 1358 w 2400"/>
              <a:gd name="T49" fmla="*/ 2127 h 2153"/>
              <a:gd name="T50" fmla="*/ 1527 w 2400"/>
              <a:gd name="T51" fmla="*/ 2084 h 2153"/>
              <a:gd name="T52" fmla="*/ 1693 w 2400"/>
              <a:gd name="T53" fmla="*/ 2026 h 2153"/>
              <a:gd name="T54" fmla="*/ 1848 w 2400"/>
              <a:gd name="T55" fmla="*/ 1960 h 2153"/>
              <a:gd name="T56" fmla="*/ 1984 w 2400"/>
              <a:gd name="T57" fmla="*/ 1880 h 2153"/>
              <a:gd name="T58" fmla="*/ 2099 w 2400"/>
              <a:gd name="T59" fmla="*/ 1794 h 2153"/>
              <a:gd name="T60" fmla="*/ 2185 w 2400"/>
              <a:gd name="T61" fmla="*/ 1705 h 2153"/>
              <a:gd name="T62" fmla="*/ 2241 w 2400"/>
              <a:gd name="T63" fmla="*/ 1613 h 2153"/>
              <a:gd name="T64" fmla="*/ 2268 w 2400"/>
              <a:gd name="T65" fmla="*/ 1522 h 2153"/>
              <a:gd name="T66" fmla="*/ 2267 w 2400"/>
              <a:gd name="T67" fmla="*/ 1437 h 2153"/>
              <a:gd name="T68" fmla="*/ 2229 w 2400"/>
              <a:gd name="T69" fmla="*/ 1329 h 2153"/>
              <a:gd name="T70" fmla="*/ 2193 w 2400"/>
              <a:gd name="T71" fmla="*/ 1199 h 2153"/>
              <a:gd name="T72" fmla="*/ 2180 w 2400"/>
              <a:gd name="T73" fmla="*/ 1076 h 2153"/>
              <a:gd name="T74" fmla="*/ 2188 w 2400"/>
              <a:gd name="T75" fmla="*/ 968 h 2153"/>
              <a:gd name="T76" fmla="*/ 2221 w 2400"/>
              <a:gd name="T77" fmla="*/ 879 h 2153"/>
              <a:gd name="T78" fmla="*/ 2270 w 2400"/>
              <a:gd name="T79" fmla="*/ 813 h 2153"/>
              <a:gd name="T80" fmla="*/ 2337 w 2400"/>
              <a:gd name="T81" fmla="*/ 780 h 2153"/>
              <a:gd name="T82" fmla="*/ 2375 w 2400"/>
              <a:gd name="T83" fmla="*/ 754 h 2153"/>
              <a:gd name="T84" fmla="*/ 2395 w 2400"/>
              <a:gd name="T85" fmla="*/ 699 h 2153"/>
              <a:gd name="T86" fmla="*/ 2399 w 2400"/>
              <a:gd name="T87" fmla="*/ 618 h 2153"/>
              <a:gd name="T88" fmla="*/ 2384 w 2400"/>
              <a:gd name="T89" fmla="*/ 521 h 2153"/>
              <a:gd name="T90" fmla="*/ 2351 w 2400"/>
              <a:gd name="T91" fmla="*/ 413 h 2153"/>
              <a:gd name="T92" fmla="*/ 2307 w 2400"/>
              <a:gd name="T93" fmla="*/ 313 h 2153"/>
              <a:gd name="T94" fmla="*/ 2236 w 2400"/>
              <a:gd name="T95" fmla="*/ 229 h 2153"/>
              <a:gd name="T96" fmla="*/ 2140 w 2400"/>
              <a:gd name="T97" fmla="*/ 156 h 2153"/>
              <a:gd name="T98" fmla="*/ 2016 w 2400"/>
              <a:gd name="T99" fmla="*/ 97 h 2153"/>
              <a:gd name="T100" fmla="*/ 1865 w 2400"/>
              <a:gd name="T101" fmla="*/ 50 h 2153"/>
              <a:gd name="T102" fmla="*/ 1696 w 2400"/>
              <a:gd name="T103" fmla="*/ 20 h 2153"/>
              <a:gd name="T104" fmla="*/ 1507 w 2400"/>
              <a:gd name="T105" fmla="*/ 2 h 2153"/>
              <a:gd name="T106" fmla="*/ 1310 w 2400"/>
              <a:gd name="T107" fmla="*/ 4 h 2153"/>
              <a:gd name="T108" fmla="*/ 1104 w 2400"/>
              <a:gd name="T109" fmla="*/ 17 h 2153"/>
              <a:gd name="T110" fmla="*/ 890 w 2400"/>
              <a:gd name="T111" fmla="*/ 48 h 2153"/>
              <a:gd name="T112" fmla="*/ 681 w 2400"/>
              <a:gd name="T113" fmla="*/ 93 h 2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400" h="2153">
                <a:moveTo>
                  <a:pt x="681" y="93"/>
                </a:moveTo>
                <a:lnTo>
                  <a:pt x="597" y="117"/>
                </a:lnTo>
                <a:lnTo>
                  <a:pt x="516" y="147"/>
                </a:lnTo>
                <a:lnTo>
                  <a:pt x="440" y="184"/>
                </a:lnTo>
                <a:lnTo>
                  <a:pt x="365" y="224"/>
                </a:lnTo>
                <a:lnTo>
                  <a:pt x="299" y="269"/>
                </a:lnTo>
                <a:lnTo>
                  <a:pt x="237" y="319"/>
                </a:lnTo>
                <a:lnTo>
                  <a:pt x="183" y="372"/>
                </a:lnTo>
                <a:lnTo>
                  <a:pt x="132" y="431"/>
                </a:lnTo>
                <a:lnTo>
                  <a:pt x="91" y="490"/>
                </a:lnTo>
                <a:lnTo>
                  <a:pt x="55" y="553"/>
                </a:lnTo>
                <a:lnTo>
                  <a:pt x="29" y="619"/>
                </a:lnTo>
                <a:lnTo>
                  <a:pt x="10" y="685"/>
                </a:lnTo>
                <a:lnTo>
                  <a:pt x="0" y="752"/>
                </a:lnTo>
                <a:lnTo>
                  <a:pt x="0" y="820"/>
                </a:lnTo>
                <a:lnTo>
                  <a:pt x="4" y="885"/>
                </a:lnTo>
                <a:lnTo>
                  <a:pt x="19" y="951"/>
                </a:lnTo>
                <a:lnTo>
                  <a:pt x="44" y="1018"/>
                </a:lnTo>
                <a:lnTo>
                  <a:pt x="76" y="1091"/>
                </a:lnTo>
                <a:lnTo>
                  <a:pt x="103" y="1168"/>
                </a:lnTo>
                <a:lnTo>
                  <a:pt x="135" y="1240"/>
                </a:lnTo>
                <a:lnTo>
                  <a:pt x="163" y="1311"/>
                </a:lnTo>
                <a:lnTo>
                  <a:pt x="190" y="1379"/>
                </a:lnTo>
                <a:lnTo>
                  <a:pt x="217" y="1444"/>
                </a:lnTo>
                <a:lnTo>
                  <a:pt x="237" y="1506"/>
                </a:lnTo>
                <a:lnTo>
                  <a:pt x="260" y="1564"/>
                </a:lnTo>
                <a:lnTo>
                  <a:pt x="277" y="1613"/>
                </a:lnTo>
                <a:lnTo>
                  <a:pt x="295" y="1659"/>
                </a:lnTo>
                <a:lnTo>
                  <a:pt x="308" y="1697"/>
                </a:lnTo>
                <a:lnTo>
                  <a:pt x="317" y="1732"/>
                </a:lnTo>
                <a:lnTo>
                  <a:pt x="324" y="1757"/>
                </a:lnTo>
                <a:lnTo>
                  <a:pt x="329" y="1778"/>
                </a:lnTo>
                <a:lnTo>
                  <a:pt x="330" y="1788"/>
                </a:lnTo>
                <a:lnTo>
                  <a:pt x="328" y="1796"/>
                </a:lnTo>
                <a:lnTo>
                  <a:pt x="352" y="1843"/>
                </a:lnTo>
                <a:lnTo>
                  <a:pt x="383" y="1890"/>
                </a:lnTo>
                <a:lnTo>
                  <a:pt x="420" y="1932"/>
                </a:lnTo>
                <a:lnTo>
                  <a:pt x="467" y="1971"/>
                </a:lnTo>
                <a:lnTo>
                  <a:pt x="521" y="2011"/>
                </a:lnTo>
                <a:lnTo>
                  <a:pt x="581" y="2045"/>
                </a:lnTo>
                <a:lnTo>
                  <a:pt x="645" y="2072"/>
                </a:lnTo>
                <a:lnTo>
                  <a:pt x="710" y="2096"/>
                </a:lnTo>
                <a:lnTo>
                  <a:pt x="785" y="2119"/>
                </a:lnTo>
                <a:lnTo>
                  <a:pt x="860" y="2135"/>
                </a:lnTo>
                <a:lnTo>
                  <a:pt x="941" y="2145"/>
                </a:lnTo>
                <a:lnTo>
                  <a:pt x="1022" y="2152"/>
                </a:lnTo>
                <a:lnTo>
                  <a:pt x="1105" y="2150"/>
                </a:lnTo>
                <a:lnTo>
                  <a:pt x="1191" y="2149"/>
                </a:lnTo>
                <a:lnTo>
                  <a:pt x="1275" y="2139"/>
                </a:lnTo>
                <a:lnTo>
                  <a:pt x="1358" y="2127"/>
                </a:lnTo>
                <a:lnTo>
                  <a:pt x="1442" y="2109"/>
                </a:lnTo>
                <a:lnTo>
                  <a:pt x="1527" y="2084"/>
                </a:lnTo>
                <a:lnTo>
                  <a:pt x="1614" y="2056"/>
                </a:lnTo>
                <a:lnTo>
                  <a:pt x="1693" y="2026"/>
                </a:lnTo>
                <a:lnTo>
                  <a:pt x="1773" y="1992"/>
                </a:lnTo>
                <a:lnTo>
                  <a:pt x="1848" y="1960"/>
                </a:lnTo>
                <a:lnTo>
                  <a:pt x="1920" y="1919"/>
                </a:lnTo>
                <a:lnTo>
                  <a:pt x="1984" y="1880"/>
                </a:lnTo>
                <a:lnTo>
                  <a:pt x="2045" y="1837"/>
                </a:lnTo>
                <a:lnTo>
                  <a:pt x="2099" y="1794"/>
                </a:lnTo>
                <a:lnTo>
                  <a:pt x="2144" y="1751"/>
                </a:lnTo>
                <a:lnTo>
                  <a:pt x="2185" y="1705"/>
                </a:lnTo>
                <a:lnTo>
                  <a:pt x="2216" y="1659"/>
                </a:lnTo>
                <a:lnTo>
                  <a:pt x="2241" y="1613"/>
                </a:lnTo>
                <a:lnTo>
                  <a:pt x="2260" y="1567"/>
                </a:lnTo>
                <a:lnTo>
                  <a:pt x="2268" y="1522"/>
                </a:lnTo>
                <a:lnTo>
                  <a:pt x="2269" y="1479"/>
                </a:lnTo>
                <a:lnTo>
                  <a:pt x="2267" y="1437"/>
                </a:lnTo>
                <a:lnTo>
                  <a:pt x="2255" y="1396"/>
                </a:lnTo>
                <a:lnTo>
                  <a:pt x="2229" y="1329"/>
                </a:lnTo>
                <a:lnTo>
                  <a:pt x="2210" y="1264"/>
                </a:lnTo>
                <a:lnTo>
                  <a:pt x="2193" y="1199"/>
                </a:lnTo>
                <a:lnTo>
                  <a:pt x="2183" y="1136"/>
                </a:lnTo>
                <a:lnTo>
                  <a:pt x="2180" y="1076"/>
                </a:lnTo>
                <a:lnTo>
                  <a:pt x="2182" y="1019"/>
                </a:lnTo>
                <a:lnTo>
                  <a:pt x="2188" y="968"/>
                </a:lnTo>
                <a:lnTo>
                  <a:pt x="2201" y="920"/>
                </a:lnTo>
                <a:lnTo>
                  <a:pt x="2221" y="879"/>
                </a:lnTo>
                <a:lnTo>
                  <a:pt x="2243" y="842"/>
                </a:lnTo>
                <a:lnTo>
                  <a:pt x="2270" y="813"/>
                </a:lnTo>
                <a:lnTo>
                  <a:pt x="2301" y="791"/>
                </a:lnTo>
                <a:lnTo>
                  <a:pt x="2337" y="780"/>
                </a:lnTo>
                <a:lnTo>
                  <a:pt x="2356" y="770"/>
                </a:lnTo>
                <a:lnTo>
                  <a:pt x="2375" y="754"/>
                </a:lnTo>
                <a:lnTo>
                  <a:pt x="2388" y="730"/>
                </a:lnTo>
                <a:lnTo>
                  <a:pt x="2395" y="699"/>
                </a:lnTo>
                <a:lnTo>
                  <a:pt x="2398" y="664"/>
                </a:lnTo>
                <a:lnTo>
                  <a:pt x="2399" y="618"/>
                </a:lnTo>
                <a:lnTo>
                  <a:pt x="2393" y="570"/>
                </a:lnTo>
                <a:lnTo>
                  <a:pt x="2384" y="521"/>
                </a:lnTo>
                <a:lnTo>
                  <a:pt x="2371" y="467"/>
                </a:lnTo>
                <a:lnTo>
                  <a:pt x="2351" y="413"/>
                </a:lnTo>
                <a:lnTo>
                  <a:pt x="2331" y="355"/>
                </a:lnTo>
                <a:lnTo>
                  <a:pt x="2307" y="313"/>
                </a:lnTo>
                <a:lnTo>
                  <a:pt x="2278" y="269"/>
                </a:lnTo>
                <a:lnTo>
                  <a:pt x="2236" y="229"/>
                </a:lnTo>
                <a:lnTo>
                  <a:pt x="2193" y="192"/>
                </a:lnTo>
                <a:lnTo>
                  <a:pt x="2140" y="156"/>
                </a:lnTo>
                <a:lnTo>
                  <a:pt x="2081" y="125"/>
                </a:lnTo>
                <a:lnTo>
                  <a:pt x="2016" y="97"/>
                </a:lnTo>
                <a:lnTo>
                  <a:pt x="1942" y="74"/>
                </a:lnTo>
                <a:lnTo>
                  <a:pt x="1865" y="50"/>
                </a:lnTo>
                <a:lnTo>
                  <a:pt x="1785" y="33"/>
                </a:lnTo>
                <a:lnTo>
                  <a:pt x="1696" y="20"/>
                </a:lnTo>
                <a:lnTo>
                  <a:pt x="1604" y="8"/>
                </a:lnTo>
                <a:lnTo>
                  <a:pt x="1507" y="2"/>
                </a:lnTo>
                <a:lnTo>
                  <a:pt x="1411" y="0"/>
                </a:lnTo>
                <a:lnTo>
                  <a:pt x="1310" y="4"/>
                </a:lnTo>
                <a:lnTo>
                  <a:pt x="1206" y="8"/>
                </a:lnTo>
                <a:lnTo>
                  <a:pt x="1104" y="17"/>
                </a:lnTo>
                <a:lnTo>
                  <a:pt x="998" y="33"/>
                </a:lnTo>
                <a:lnTo>
                  <a:pt x="890" y="48"/>
                </a:lnTo>
                <a:lnTo>
                  <a:pt x="786" y="69"/>
                </a:lnTo>
                <a:lnTo>
                  <a:pt x="681" y="93"/>
                </a:lnTo>
              </a:path>
            </a:pathLst>
          </a:custGeom>
          <a:solidFill>
            <a:schemeClr val="folHlink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rgbClr val="00000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8" tIns="44450" rIns="90488" bIns="44450" rtlCol="0" anchor="b">
            <a:normAutofit/>
          </a:bodyPr>
          <a:lstStyle/>
          <a:p>
            <a:r>
              <a:rPr lang="en-US" altLang="x-none"/>
              <a:t>Population &amp; Sample Regression Models</a:t>
            </a:r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3087689" y="2916238"/>
            <a:ext cx="2054225" cy="82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2400" b="1">
                <a:solidFill>
                  <a:schemeClr val="tx2"/>
                </a:solidFill>
              </a:rPr>
              <a:t>Unknown Relationship</a:t>
            </a:r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3089276" y="1978025"/>
            <a:ext cx="20542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800" b="1" dirty="0"/>
              <a:t>Population</a:t>
            </a:r>
          </a:p>
        </p:txBody>
      </p:sp>
      <p:graphicFrame>
        <p:nvGraphicFramePr>
          <p:cNvPr id="65542" name="Object 6">
            <a:hlinkClick r:id="" action="ppaction://ole?verb=0"/>
          </p:cNvPr>
          <p:cNvGraphicFramePr>
            <a:graphicFrameLocks/>
          </p:cNvGraphicFramePr>
          <p:nvPr/>
        </p:nvGraphicFramePr>
        <p:xfrm>
          <a:off x="2408239" y="3843339"/>
          <a:ext cx="3252787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4" name="MathType Equation" r:id="rId4" imgW="3260520" imgH="466560" progId="Equation">
                  <p:embed/>
                </p:oleObj>
              </mc:Choice>
              <mc:Fallback>
                <p:oleObj name="MathType Equation" r:id="rId4" imgW="3260520" imgH="466560" progId="Equation">
                  <p:embed/>
                  <p:pic>
                    <p:nvPicPr>
                      <p:cNvPr id="65542" name="Object 6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8239" y="3843339"/>
                        <a:ext cx="3252787" cy="45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43" name="Rectangle 7"/>
          <p:cNvSpPr>
            <a:spLocks noChangeArrowheads="1"/>
          </p:cNvSpPr>
          <p:nvPr/>
        </p:nvSpPr>
        <p:spPr bwMode="auto">
          <a:xfrm>
            <a:off x="2728979" y="4479926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 dirty="0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5544" name="Rectangle 8"/>
          <p:cNvSpPr>
            <a:spLocks noChangeArrowheads="1"/>
          </p:cNvSpPr>
          <p:nvPr/>
        </p:nvSpPr>
        <p:spPr bwMode="auto">
          <a:xfrm>
            <a:off x="5251516" y="3281364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5545" name="Rectangle 9"/>
          <p:cNvSpPr>
            <a:spLocks noChangeArrowheads="1"/>
          </p:cNvSpPr>
          <p:nvPr/>
        </p:nvSpPr>
        <p:spPr bwMode="auto">
          <a:xfrm>
            <a:off x="3476691" y="5516564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5546" name="Rectangle 10"/>
          <p:cNvSpPr>
            <a:spLocks noChangeArrowheads="1"/>
          </p:cNvSpPr>
          <p:nvPr/>
        </p:nvSpPr>
        <p:spPr bwMode="auto">
          <a:xfrm>
            <a:off x="4130741" y="4495801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5547" name="Rectangle 11"/>
          <p:cNvSpPr>
            <a:spLocks noChangeArrowheads="1"/>
          </p:cNvSpPr>
          <p:nvPr/>
        </p:nvSpPr>
        <p:spPr bwMode="auto">
          <a:xfrm>
            <a:off x="3949766" y="4937126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7EB12A-C5E2-BC4C-A151-728B7D569601}"/>
              </a:ext>
            </a:extLst>
          </p:cNvPr>
          <p:cNvSpPr txBox="1"/>
          <p:nvPr/>
        </p:nvSpPr>
        <p:spPr>
          <a:xfrm>
            <a:off x="-23392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966263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C6F64-F78D-014F-AAED-A94B0CB5F271}" type="slidenum">
              <a:rPr lang="en-US" altLang="x-none"/>
              <a:pPr/>
              <a:t>11</a:t>
            </a:fld>
            <a:endParaRPr lang="en-US" altLang="x-none"/>
          </a:p>
        </p:txBody>
      </p:sp>
      <p:sp>
        <p:nvSpPr>
          <p:cNvPr id="67586" name="Freeform 2"/>
          <p:cNvSpPr>
            <a:spLocks/>
          </p:cNvSpPr>
          <p:nvPr/>
        </p:nvSpPr>
        <p:spPr bwMode="auto">
          <a:xfrm>
            <a:off x="2287588" y="2743200"/>
            <a:ext cx="3810000" cy="3417888"/>
          </a:xfrm>
          <a:custGeom>
            <a:avLst/>
            <a:gdLst>
              <a:gd name="T0" fmla="*/ 597 w 2400"/>
              <a:gd name="T1" fmla="*/ 117 h 2153"/>
              <a:gd name="T2" fmla="*/ 440 w 2400"/>
              <a:gd name="T3" fmla="*/ 184 h 2153"/>
              <a:gd name="T4" fmla="*/ 299 w 2400"/>
              <a:gd name="T5" fmla="*/ 269 h 2153"/>
              <a:gd name="T6" fmla="*/ 183 w 2400"/>
              <a:gd name="T7" fmla="*/ 372 h 2153"/>
              <a:gd name="T8" fmla="*/ 91 w 2400"/>
              <a:gd name="T9" fmla="*/ 490 h 2153"/>
              <a:gd name="T10" fmla="*/ 29 w 2400"/>
              <a:gd name="T11" fmla="*/ 619 h 2153"/>
              <a:gd name="T12" fmla="*/ 0 w 2400"/>
              <a:gd name="T13" fmla="*/ 752 h 2153"/>
              <a:gd name="T14" fmla="*/ 4 w 2400"/>
              <a:gd name="T15" fmla="*/ 885 h 2153"/>
              <a:gd name="T16" fmla="*/ 44 w 2400"/>
              <a:gd name="T17" fmla="*/ 1018 h 2153"/>
              <a:gd name="T18" fmla="*/ 103 w 2400"/>
              <a:gd name="T19" fmla="*/ 1168 h 2153"/>
              <a:gd name="T20" fmla="*/ 163 w 2400"/>
              <a:gd name="T21" fmla="*/ 1311 h 2153"/>
              <a:gd name="T22" fmla="*/ 217 w 2400"/>
              <a:gd name="T23" fmla="*/ 1444 h 2153"/>
              <a:gd name="T24" fmla="*/ 260 w 2400"/>
              <a:gd name="T25" fmla="*/ 1564 h 2153"/>
              <a:gd name="T26" fmla="*/ 295 w 2400"/>
              <a:gd name="T27" fmla="*/ 1659 h 2153"/>
              <a:gd name="T28" fmla="*/ 317 w 2400"/>
              <a:gd name="T29" fmla="*/ 1732 h 2153"/>
              <a:gd name="T30" fmla="*/ 329 w 2400"/>
              <a:gd name="T31" fmla="*/ 1778 h 2153"/>
              <a:gd name="T32" fmla="*/ 328 w 2400"/>
              <a:gd name="T33" fmla="*/ 1796 h 2153"/>
              <a:gd name="T34" fmla="*/ 383 w 2400"/>
              <a:gd name="T35" fmla="*/ 1890 h 2153"/>
              <a:gd name="T36" fmla="*/ 467 w 2400"/>
              <a:gd name="T37" fmla="*/ 1971 h 2153"/>
              <a:gd name="T38" fmla="*/ 581 w 2400"/>
              <a:gd name="T39" fmla="*/ 2045 h 2153"/>
              <a:gd name="T40" fmla="*/ 710 w 2400"/>
              <a:gd name="T41" fmla="*/ 2096 h 2153"/>
              <a:gd name="T42" fmla="*/ 860 w 2400"/>
              <a:gd name="T43" fmla="*/ 2135 h 2153"/>
              <a:gd name="T44" fmla="*/ 1022 w 2400"/>
              <a:gd name="T45" fmla="*/ 2152 h 2153"/>
              <a:gd name="T46" fmla="*/ 1191 w 2400"/>
              <a:gd name="T47" fmla="*/ 2149 h 2153"/>
              <a:gd name="T48" fmla="*/ 1358 w 2400"/>
              <a:gd name="T49" fmla="*/ 2127 h 2153"/>
              <a:gd name="T50" fmla="*/ 1527 w 2400"/>
              <a:gd name="T51" fmla="*/ 2084 h 2153"/>
              <a:gd name="T52" fmla="*/ 1693 w 2400"/>
              <a:gd name="T53" fmla="*/ 2026 h 2153"/>
              <a:gd name="T54" fmla="*/ 1848 w 2400"/>
              <a:gd name="T55" fmla="*/ 1960 h 2153"/>
              <a:gd name="T56" fmla="*/ 1984 w 2400"/>
              <a:gd name="T57" fmla="*/ 1880 h 2153"/>
              <a:gd name="T58" fmla="*/ 2099 w 2400"/>
              <a:gd name="T59" fmla="*/ 1794 h 2153"/>
              <a:gd name="T60" fmla="*/ 2185 w 2400"/>
              <a:gd name="T61" fmla="*/ 1705 h 2153"/>
              <a:gd name="T62" fmla="*/ 2241 w 2400"/>
              <a:gd name="T63" fmla="*/ 1613 h 2153"/>
              <a:gd name="T64" fmla="*/ 2268 w 2400"/>
              <a:gd name="T65" fmla="*/ 1522 h 2153"/>
              <a:gd name="T66" fmla="*/ 2267 w 2400"/>
              <a:gd name="T67" fmla="*/ 1437 h 2153"/>
              <a:gd name="T68" fmla="*/ 2229 w 2400"/>
              <a:gd name="T69" fmla="*/ 1329 h 2153"/>
              <a:gd name="T70" fmla="*/ 2193 w 2400"/>
              <a:gd name="T71" fmla="*/ 1199 h 2153"/>
              <a:gd name="T72" fmla="*/ 2180 w 2400"/>
              <a:gd name="T73" fmla="*/ 1076 h 2153"/>
              <a:gd name="T74" fmla="*/ 2188 w 2400"/>
              <a:gd name="T75" fmla="*/ 968 h 2153"/>
              <a:gd name="T76" fmla="*/ 2221 w 2400"/>
              <a:gd name="T77" fmla="*/ 879 h 2153"/>
              <a:gd name="T78" fmla="*/ 2270 w 2400"/>
              <a:gd name="T79" fmla="*/ 813 h 2153"/>
              <a:gd name="T80" fmla="*/ 2337 w 2400"/>
              <a:gd name="T81" fmla="*/ 780 h 2153"/>
              <a:gd name="T82" fmla="*/ 2375 w 2400"/>
              <a:gd name="T83" fmla="*/ 754 h 2153"/>
              <a:gd name="T84" fmla="*/ 2395 w 2400"/>
              <a:gd name="T85" fmla="*/ 699 h 2153"/>
              <a:gd name="T86" fmla="*/ 2399 w 2400"/>
              <a:gd name="T87" fmla="*/ 618 h 2153"/>
              <a:gd name="T88" fmla="*/ 2384 w 2400"/>
              <a:gd name="T89" fmla="*/ 521 h 2153"/>
              <a:gd name="T90" fmla="*/ 2351 w 2400"/>
              <a:gd name="T91" fmla="*/ 413 h 2153"/>
              <a:gd name="T92" fmla="*/ 2307 w 2400"/>
              <a:gd name="T93" fmla="*/ 313 h 2153"/>
              <a:gd name="T94" fmla="*/ 2236 w 2400"/>
              <a:gd name="T95" fmla="*/ 229 h 2153"/>
              <a:gd name="T96" fmla="*/ 2140 w 2400"/>
              <a:gd name="T97" fmla="*/ 156 h 2153"/>
              <a:gd name="T98" fmla="*/ 2016 w 2400"/>
              <a:gd name="T99" fmla="*/ 97 h 2153"/>
              <a:gd name="T100" fmla="*/ 1865 w 2400"/>
              <a:gd name="T101" fmla="*/ 50 h 2153"/>
              <a:gd name="T102" fmla="*/ 1696 w 2400"/>
              <a:gd name="T103" fmla="*/ 20 h 2153"/>
              <a:gd name="T104" fmla="*/ 1507 w 2400"/>
              <a:gd name="T105" fmla="*/ 2 h 2153"/>
              <a:gd name="T106" fmla="*/ 1310 w 2400"/>
              <a:gd name="T107" fmla="*/ 4 h 2153"/>
              <a:gd name="T108" fmla="*/ 1104 w 2400"/>
              <a:gd name="T109" fmla="*/ 17 h 2153"/>
              <a:gd name="T110" fmla="*/ 890 w 2400"/>
              <a:gd name="T111" fmla="*/ 48 h 2153"/>
              <a:gd name="T112" fmla="*/ 681 w 2400"/>
              <a:gd name="T113" fmla="*/ 93 h 2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400" h="2153">
                <a:moveTo>
                  <a:pt x="681" y="93"/>
                </a:moveTo>
                <a:lnTo>
                  <a:pt x="597" y="117"/>
                </a:lnTo>
                <a:lnTo>
                  <a:pt x="516" y="147"/>
                </a:lnTo>
                <a:lnTo>
                  <a:pt x="440" y="184"/>
                </a:lnTo>
                <a:lnTo>
                  <a:pt x="365" y="224"/>
                </a:lnTo>
                <a:lnTo>
                  <a:pt x="299" y="269"/>
                </a:lnTo>
                <a:lnTo>
                  <a:pt x="237" y="319"/>
                </a:lnTo>
                <a:lnTo>
                  <a:pt x="183" y="372"/>
                </a:lnTo>
                <a:lnTo>
                  <a:pt x="132" y="431"/>
                </a:lnTo>
                <a:lnTo>
                  <a:pt x="91" y="490"/>
                </a:lnTo>
                <a:lnTo>
                  <a:pt x="55" y="553"/>
                </a:lnTo>
                <a:lnTo>
                  <a:pt x="29" y="619"/>
                </a:lnTo>
                <a:lnTo>
                  <a:pt x="10" y="685"/>
                </a:lnTo>
                <a:lnTo>
                  <a:pt x="0" y="752"/>
                </a:lnTo>
                <a:lnTo>
                  <a:pt x="0" y="820"/>
                </a:lnTo>
                <a:lnTo>
                  <a:pt x="4" y="885"/>
                </a:lnTo>
                <a:lnTo>
                  <a:pt x="19" y="951"/>
                </a:lnTo>
                <a:lnTo>
                  <a:pt x="44" y="1018"/>
                </a:lnTo>
                <a:lnTo>
                  <a:pt x="76" y="1091"/>
                </a:lnTo>
                <a:lnTo>
                  <a:pt x="103" y="1168"/>
                </a:lnTo>
                <a:lnTo>
                  <a:pt x="135" y="1240"/>
                </a:lnTo>
                <a:lnTo>
                  <a:pt x="163" y="1311"/>
                </a:lnTo>
                <a:lnTo>
                  <a:pt x="190" y="1379"/>
                </a:lnTo>
                <a:lnTo>
                  <a:pt x="217" y="1444"/>
                </a:lnTo>
                <a:lnTo>
                  <a:pt x="237" y="1506"/>
                </a:lnTo>
                <a:lnTo>
                  <a:pt x="260" y="1564"/>
                </a:lnTo>
                <a:lnTo>
                  <a:pt x="277" y="1613"/>
                </a:lnTo>
                <a:lnTo>
                  <a:pt x="295" y="1659"/>
                </a:lnTo>
                <a:lnTo>
                  <a:pt x="308" y="1697"/>
                </a:lnTo>
                <a:lnTo>
                  <a:pt x="317" y="1732"/>
                </a:lnTo>
                <a:lnTo>
                  <a:pt x="324" y="1757"/>
                </a:lnTo>
                <a:lnTo>
                  <a:pt x="329" y="1778"/>
                </a:lnTo>
                <a:lnTo>
                  <a:pt x="330" y="1788"/>
                </a:lnTo>
                <a:lnTo>
                  <a:pt x="328" y="1796"/>
                </a:lnTo>
                <a:lnTo>
                  <a:pt x="352" y="1843"/>
                </a:lnTo>
                <a:lnTo>
                  <a:pt x="383" y="1890"/>
                </a:lnTo>
                <a:lnTo>
                  <a:pt x="420" y="1932"/>
                </a:lnTo>
                <a:lnTo>
                  <a:pt x="467" y="1971"/>
                </a:lnTo>
                <a:lnTo>
                  <a:pt x="521" y="2011"/>
                </a:lnTo>
                <a:lnTo>
                  <a:pt x="581" y="2045"/>
                </a:lnTo>
                <a:lnTo>
                  <a:pt x="645" y="2072"/>
                </a:lnTo>
                <a:lnTo>
                  <a:pt x="710" y="2096"/>
                </a:lnTo>
                <a:lnTo>
                  <a:pt x="785" y="2119"/>
                </a:lnTo>
                <a:lnTo>
                  <a:pt x="860" y="2135"/>
                </a:lnTo>
                <a:lnTo>
                  <a:pt x="941" y="2145"/>
                </a:lnTo>
                <a:lnTo>
                  <a:pt x="1022" y="2152"/>
                </a:lnTo>
                <a:lnTo>
                  <a:pt x="1105" y="2150"/>
                </a:lnTo>
                <a:lnTo>
                  <a:pt x="1191" y="2149"/>
                </a:lnTo>
                <a:lnTo>
                  <a:pt x="1275" y="2139"/>
                </a:lnTo>
                <a:lnTo>
                  <a:pt x="1358" y="2127"/>
                </a:lnTo>
                <a:lnTo>
                  <a:pt x="1442" y="2109"/>
                </a:lnTo>
                <a:lnTo>
                  <a:pt x="1527" y="2084"/>
                </a:lnTo>
                <a:lnTo>
                  <a:pt x="1614" y="2056"/>
                </a:lnTo>
                <a:lnTo>
                  <a:pt x="1693" y="2026"/>
                </a:lnTo>
                <a:lnTo>
                  <a:pt x="1773" y="1992"/>
                </a:lnTo>
                <a:lnTo>
                  <a:pt x="1848" y="1960"/>
                </a:lnTo>
                <a:lnTo>
                  <a:pt x="1920" y="1919"/>
                </a:lnTo>
                <a:lnTo>
                  <a:pt x="1984" y="1880"/>
                </a:lnTo>
                <a:lnTo>
                  <a:pt x="2045" y="1837"/>
                </a:lnTo>
                <a:lnTo>
                  <a:pt x="2099" y="1794"/>
                </a:lnTo>
                <a:lnTo>
                  <a:pt x="2144" y="1751"/>
                </a:lnTo>
                <a:lnTo>
                  <a:pt x="2185" y="1705"/>
                </a:lnTo>
                <a:lnTo>
                  <a:pt x="2216" y="1659"/>
                </a:lnTo>
                <a:lnTo>
                  <a:pt x="2241" y="1613"/>
                </a:lnTo>
                <a:lnTo>
                  <a:pt x="2260" y="1567"/>
                </a:lnTo>
                <a:lnTo>
                  <a:pt x="2268" y="1522"/>
                </a:lnTo>
                <a:lnTo>
                  <a:pt x="2269" y="1479"/>
                </a:lnTo>
                <a:lnTo>
                  <a:pt x="2267" y="1437"/>
                </a:lnTo>
                <a:lnTo>
                  <a:pt x="2255" y="1396"/>
                </a:lnTo>
                <a:lnTo>
                  <a:pt x="2229" y="1329"/>
                </a:lnTo>
                <a:lnTo>
                  <a:pt x="2210" y="1264"/>
                </a:lnTo>
                <a:lnTo>
                  <a:pt x="2193" y="1199"/>
                </a:lnTo>
                <a:lnTo>
                  <a:pt x="2183" y="1136"/>
                </a:lnTo>
                <a:lnTo>
                  <a:pt x="2180" y="1076"/>
                </a:lnTo>
                <a:lnTo>
                  <a:pt x="2182" y="1019"/>
                </a:lnTo>
                <a:lnTo>
                  <a:pt x="2188" y="968"/>
                </a:lnTo>
                <a:lnTo>
                  <a:pt x="2201" y="920"/>
                </a:lnTo>
                <a:lnTo>
                  <a:pt x="2221" y="879"/>
                </a:lnTo>
                <a:lnTo>
                  <a:pt x="2243" y="842"/>
                </a:lnTo>
                <a:lnTo>
                  <a:pt x="2270" y="813"/>
                </a:lnTo>
                <a:lnTo>
                  <a:pt x="2301" y="791"/>
                </a:lnTo>
                <a:lnTo>
                  <a:pt x="2337" y="780"/>
                </a:lnTo>
                <a:lnTo>
                  <a:pt x="2356" y="770"/>
                </a:lnTo>
                <a:lnTo>
                  <a:pt x="2375" y="754"/>
                </a:lnTo>
                <a:lnTo>
                  <a:pt x="2388" y="730"/>
                </a:lnTo>
                <a:lnTo>
                  <a:pt x="2395" y="699"/>
                </a:lnTo>
                <a:lnTo>
                  <a:pt x="2398" y="664"/>
                </a:lnTo>
                <a:lnTo>
                  <a:pt x="2399" y="618"/>
                </a:lnTo>
                <a:lnTo>
                  <a:pt x="2393" y="570"/>
                </a:lnTo>
                <a:lnTo>
                  <a:pt x="2384" y="521"/>
                </a:lnTo>
                <a:lnTo>
                  <a:pt x="2371" y="467"/>
                </a:lnTo>
                <a:lnTo>
                  <a:pt x="2351" y="413"/>
                </a:lnTo>
                <a:lnTo>
                  <a:pt x="2331" y="355"/>
                </a:lnTo>
                <a:lnTo>
                  <a:pt x="2307" y="313"/>
                </a:lnTo>
                <a:lnTo>
                  <a:pt x="2278" y="269"/>
                </a:lnTo>
                <a:lnTo>
                  <a:pt x="2236" y="229"/>
                </a:lnTo>
                <a:lnTo>
                  <a:pt x="2193" y="192"/>
                </a:lnTo>
                <a:lnTo>
                  <a:pt x="2140" y="156"/>
                </a:lnTo>
                <a:lnTo>
                  <a:pt x="2081" y="125"/>
                </a:lnTo>
                <a:lnTo>
                  <a:pt x="2016" y="97"/>
                </a:lnTo>
                <a:lnTo>
                  <a:pt x="1942" y="74"/>
                </a:lnTo>
                <a:lnTo>
                  <a:pt x="1865" y="50"/>
                </a:lnTo>
                <a:lnTo>
                  <a:pt x="1785" y="33"/>
                </a:lnTo>
                <a:lnTo>
                  <a:pt x="1696" y="20"/>
                </a:lnTo>
                <a:lnTo>
                  <a:pt x="1604" y="8"/>
                </a:lnTo>
                <a:lnTo>
                  <a:pt x="1507" y="2"/>
                </a:lnTo>
                <a:lnTo>
                  <a:pt x="1411" y="0"/>
                </a:lnTo>
                <a:lnTo>
                  <a:pt x="1310" y="4"/>
                </a:lnTo>
                <a:lnTo>
                  <a:pt x="1206" y="8"/>
                </a:lnTo>
                <a:lnTo>
                  <a:pt x="1104" y="17"/>
                </a:lnTo>
                <a:lnTo>
                  <a:pt x="998" y="33"/>
                </a:lnTo>
                <a:lnTo>
                  <a:pt x="890" y="48"/>
                </a:lnTo>
                <a:lnTo>
                  <a:pt x="786" y="69"/>
                </a:lnTo>
                <a:lnTo>
                  <a:pt x="681" y="93"/>
                </a:lnTo>
              </a:path>
            </a:pathLst>
          </a:custGeom>
          <a:solidFill>
            <a:schemeClr val="folHlink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rgbClr val="00000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8" tIns="44450" rIns="90488" bIns="44450" rtlCol="0" anchor="b">
            <a:normAutofit/>
          </a:bodyPr>
          <a:lstStyle/>
          <a:p>
            <a:r>
              <a:rPr lang="en-US" altLang="x-none"/>
              <a:t>Population &amp; Sample Regression Models</a:t>
            </a: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3087689" y="2916238"/>
            <a:ext cx="2054225" cy="82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2400" b="1" dirty="0">
                <a:solidFill>
                  <a:schemeClr val="tx2"/>
                </a:solidFill>
              </a:rPr>
              <a:t>Unknown Relationship</a:t>
            </a: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3089276" y="1978025"/>
            <a:ext cx="20542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800" b="1" dirty="0"/>
              <a:t>Population</a:t>
            </a:r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6810376" y="1976439"/>
            <a:ext cx="312102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2800" b="1"/>
              <a:t>Random Sample</a:t>
            </a:r>
          </a:p>
        </p:txBody>
      </p:sp>
      <p:sp>
        <p:nvSpPr>
          <p:cNvPr id="67591" name="Oval 7"/>
          <p:cNvSpPr>
            <a:spLocks noChangeArrowheads="1"/>
          </p:cNvSpPr>
          <p:nvPr/>
        </p:nvSpPr>
        <p:spPr bwMode="auto">
          <a:xfrm>
            <a:off x="7577138" y="3587750"/>
            <a:ext cx="1587500" cy="977900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000000"/>
            </a:solidFill>
            <a:round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92" name="Oval 8"/>
          <p:cNvSpPr>
            <a:spLocks noChangeArrowheads="1"/>
          </p:cNvSpPr>
          <p:nvPr/>
        </p:nvSpPr>
        <p:spPr bwMode="auto">
          <a:xfrm>
            <a:off x="3587750" y="4502150"/>
            <a:ext cx="1587500" cy="977900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67593" name="Object 9">
            <a:hlinkClick r:id="" action="ppaction://ole?verb=0"/>
          </p:cNvPr>
          <p:cNvGraphicFramePr>
            <a:graphicFrameLocks/>
          </p:cNvGraphicFramePr>
          <p:nvPr/>
        </p:nvGraphicFramePr>
        <p:xfrm>
          <a:off x="2408239" y="3843339"/>
          <a:ext cx="3252787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8" name="MathType Equation" r:id="rId4" imgW="3260520" imgH="466560" progId="Equation">
                  <p:embed/>
                </p:oleObj>
              </mc:Choice>
              <mc:Fallback>
                <p:oleObj name="MathType Equation" r:id="rId4" imgW="3260520" imgH="466560" progId="Equation">
                  <p:embed/>
                  <p:pic>
                    <p:nvPicPr>
                      <p:cNvPr id="67593" name="Object 9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8239" y="3843339"/>
                        <a:ext cx="3252787" cy="45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94" name="Rectangle 10"/>
          <p:cNvSpPr>
            <a:spLocks noChangeArrowheads="1"/>
          </p:cNvSpPr>
          <p:nvPr/>
        </p:nvSpPr>
        <p:spPr bwMode="auto">
          <a:xfrm>
            <a:off x="2728979" y="4479926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 dirty="0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7595" name="Rectangle 11"/>
          <p:cNvSpPr>
            <a:spLocks noChangeArrowheads="1"/>
          </p:cNvSpPr>
          <p:nvPr/>
        </p:nvSpPr>
        <p:spPr bwMode="auto">
          <a:xfrm>
            <a:off x="4130741" y="4495801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 dirty="0">
                <a:latin typeface="Wingdings" charset="2"/>
              </a:rPr>
              <a:t></a:t>
            </a:r>
            <a:r>
              <a:rPr lang="en-US" altLang="x-none" sz="3200" b="1" dirty="0"/>
              <a:t> </a:t>
            </a:r>
          </a:p>
        </p:txBody>
      </p:sp>
      <p:sp>
        <p:nvSpPr>
          <p:cNvPr id="67596" name="Rectangle 12"/>
          <p:cNvSpPr>
            <a:spLocks noChangeArrowheads="1"/>
          </p:cNvSpPr>
          <p:nvPr/>
        </p:nvSpPr>
        <p:spPr bwMode="auto">
          <a:xfrm>
            <a:off x="5251516" y="3281364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 dirty="0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7597" name="Rectangle 13"/>
          <p:cNvSpPr>
            <a:spLocks noChangeArrowheads="1"/>
          </p:cNvSpPr>
          <p:nvPr/>
        </p:nvSpPr>
        <p:spPr bwMode="auto">
          <a:xfrm>
            <a:off x="3476691" y="5516564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7598" name="Rectangle 14"/>
          <p:cNvSpPr>
            <a:spLocks noChangeArrowheads="1"/>
          </p:cNvSpPr>
          <p:nvPr/>
        </p:nvSpPr>
        <p:spPr bwMode="auto">
          <a:xfrm>
            <a:off x="3949766" y="4937126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latin typeface="Wingdings" charset="2"/>
              </a:rPr>
              <a:t></a:t>
            </a:r>
            <a:r>
              <a:rPr lang="en-US" altLang="x-none" sz="3200" b="1"/>
              <a:t> </a:t>
            </a:r>
          </a:p>
        </p:txBody>
      </p:sp>
      <p:sp>
        <p:nvSpPr>
          <p:cNvPr id="67599" name="Rectangle 15"/>
          <p:cNvSpPr>
            <a:spLocks noChangeArrowheads="1"/>
          </p:cNvSpPr>
          <p:nvPr/>
        </p:nvSpPr>
        <p:spPr bwMode="auto">
          <a:xfrm>
            <a:off x="8202679" y="3629026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latin typeface="Wingdings" charset="2"/>
              </a:rPr>
              <a:t></a:t>
            </a:r>
            <a:r>
              <a:rPr lang="en-US" altLang="x-none" sz="3200" b="1"/>
              <a:t> </a:t>
            </a:r>
          </a:p>
        </p:txBody>
      </p:sp>
      <p:sp>
        <p:nvSpPr>
          <p:cNvPr id="67600" name="Rectangle 16"/>
          <p:cNvSpPr>
            <a:spLocks noChangeArrowheads="1"/>
          </p:cNvSpPr>
          <p:nvPr/>
        </p:nvSpPr>
        <p:spPr bwMode="auto">
          <a:xfrm>
            <a:off x="8021704" y="4070351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latin typeface="Wingdings" charset="2"/>
              </a:rPr>
              <a:t></a:t>
            </a:r>
            <a:r>
              <a:rPr lang="en-US" altLang="x-none" sz="3200" b="1"/>
              <a:t> </a:t>
            </a:r>
          </a:p>
        </p:txBody>
      </p:sp>
      <p:grpSp>
        <p:nvGrpSpPr>
          <p:cNvPr id="67603" name="Group 19"/>
          <p:cNvGrpSpPr>
            <a:grpSpLocks/>
          </p:cNvGrpSpPr>
          <p:nvPr/>
        </p:nvGrpSpPr>
        <p:grpSpPr bwMode="auto">
          <a:xfrm>
            <a:off x="4837114" y="4667250"/>
            <a:ext cx="3108325" cy="1100138"/>
            <a:chOff x="2087" y="2940"/>
            <a:chExt cx="1958" cy="693"/>
          </a:xfrm>
          <a:solidFill>
            <a:schemeClr val="tx2"/>
          </a:solidFill>
        </p:grpSpPr>
        <p:sp>
          <p:nvSpPr>
            <p:cNvPr id="67601" name="Freeform 17"/>
            <p:cNvSpPr>
              <a:spLocks/>
            </p:cNvSpPr>
            <p:nvPr/>
          </p:nvSpPr>
          <p:spPr bwMode="auto">
            <a:xfrm>
              <a:off x="2087" y="2940"/>
              <a:ext cx="1958" cy="655"/>
            </a:xfrm>
            <a:custGeom>
              <a:avLst/>
              <a:gdLst>
                <a:gd name="T0" fmla="*/ 38 w 1958"/>
                <a:gd name="T1" fmla="*/ 357 h 655"/>
                <a:gd name="T2" fmla="*/ 139 w 1958"/>
                <a:gd name="T3" fmla="*/ 422 h 655"/>
                <a:gd name="T4" fmla="*/ 270 w 1958"/>
                <a:gd name="T5" fmla="*/ 486 h 655"/>
                <a:gd name="T6" fmla="*/ 408 w 1958"/>
                <a:gd name="T7" fmla="*/ 533 h 655"/>
                <a:gd name="T8" fmla="*/ 565 w 1958"/>
                <a:gd name="T9" fmla="*/ 581 h 655"/>
                <a:gd name="T10" fmla="*/ 733 w 1958"/>
                <a:gd name="T11" fmla="*/ 614 h 655"/>
                <a:gd name="T12" fmla="*/ 937 w 1958"/>
                <a:gd name="T13" fmla="*/ 636 h 655"/>
                <a:gd name="T14" fmla="*/ 1118 w 1958"/>
                <a:gd name="T15" fmla="*/ 643 h 655"/>
                <a:gd name="T16" fmla="*/ 1302 w 1958"/>
                <a:gd name="T17" fmla="*/ 615 h 655"/>
                <a:gd name="T18" fmla="*/ 1471 w 1958"/>
                <a:gd name="T19" fmla="*/ 563 h 655"/>
                <a:gd name="T20" fmla="*/ 1571 w 1958"/>
                <a:gd name="T21" fmla="*/ 505 h 655"/>
                <a:gd name="T22" fmla="*/ 1647 w 1958"/>
                <a:gd name="T23" fmla="*/ 449 h 655"/>
                <a:gd name="T24" fmla="*/ 1807 w 1958"/>
                <a:gd name="T25" fmla="*/ 654 h 655"/>
                <a:gd name="T26" fmla="*/ 1825 w 1958"/>
                <a:gd name="T27" fmla="*/ 473 h 655"/>
                <a:gd name="T28" fmla="*/ 1866 w 1958"/>
                <a:gd name="T29" fmla="*/ 277 h 655"/>
                <a:gd name="T30" fmla="*/ 1957 w 1958"/>
                <a:gd name="T31" fmla="*/ 127 h 655"/>
                <a:gd name="T32" fmla="*/ 1839 w 1958"/>
                <a:gd name="T33" fmla="*/ 83 h 655"/>
                <a:gd name="T34" fmla="*/ 1640 w 1958"/>
                <a:gd name="T35" fmla="*/ 71 h 655"/>
                <a:gd name="T36" fmla="*/ 1496 w 1958"/>
                <a:gd name="T37" fmla="*/ 36 h 655"/>
                <a:gd name="T38" fmla="*/ 1541 w 1958"/>
                <a:gd name="T39" fmla="*/ 197 h 655"/>
                <a:gd name="T40" fmla="*/ 1419 w 1958"/>
                <a:gd name="T41" fmla="*/ 291 h 655"/>
                <a:gd name="T42" fmla="*/ 1265 w 1958"/>
                <a:gd name="T43" fmla="*/ 360 h 655"/>
                <a:gd name="T44" fmla="*/ 1086 w 1958"/>
                <a:gd name="T45" fmla="*/ 411 h 655"/>
                <a:gd name="T46" fmla="*/ 855 w 1958"/>
                <a:gd name="T47" fmla="*/ 445 h 655"/>
                <a:gd name="T48" fmla="*/ 649 w 1958"/>
                <a:gd name="T49" fmla="*/ 447 h 655"/>
                <a:gd name="T50" fmla="*/ 551 w 1958"/>
                <a:gd name="T51" fmla="*/ 444 h 655"/>
                <a:gd name="T52" fmla="*/ 468 w 1958"/>
                <a:gd name="T53" fmla="*/ 434 h 655"/>
                <a:gd name="T54" fmla="*/ 335 w 1958"/>
                <a:gd name="T55" fmla="*/ 412 h 655"/>
                <a:gd name="T56" fmla="*/ 252 w 1958"/>
                <a:gd name="T57" fmla="*/ 392 h 655"/>
                <a:gd name="T58" fmla="*/ 173 w 1958"/>
                <a:gd name="T59" fmla="*/ 368 h 655"/>
                <a:gd name="T60" fmla="*/ 86 w 1958"/>
                <a:gd name="T61" fmla="*/ 331 h 655"/>
                <a:gd name="T62" fmla="*/ 0 w 1958"/>
                <a:gd name="T63" fmla="*/ 291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58" h="655">
                  <a:moveTo>
                    <a:pt x="0" y="291"/>
                  </a:moveTo>
                  <a:lnTo>
                    <a:pt x="38" y="357"/>
                  </a:lnTo>
                  <a:lnTo>
                    <a:pt x="95" y="393"/>
                  </a:lnTo>
                  <a:lnTo>
                    <a:pt x="139" y="422"/>
                  </a:lnTo>
                  <a:lnTo>
                    <a:pt x="200" y="455"/>
                  </a:lnTo>
                  <a:lnTo>
                    <a:pt x="270" y="486"/>
                  </a:lnTo>
                  <a:lnTo>
                    <a:pt x="329" y="503"/>
                  </a:lnTo>
                  <a:lnTo>
                    <a:pt x="408" y="533"/>
                  </a:lnTo>
                  <a:lnTo>
                    <a:pt x="488" y="557"/>
                  </a:lnTo>
                  <a:lnTo>
                    <a:pt x="565" y="581"/>
                  </a:lnTo>
                  <a:lnTo>
                    <a:pt x="664" y="604"/>
                  </a:lnTo>
                  <a:lnTo>
                    <a:pt x="733" y="614"/>
                  </a:lnTo>
                  <a:lnTo>
                    <a:pt x="830" y="625"/>
                  </a:lnTo>
                  <a:lnTo>
                    <a:pt x="937" y="636"/>
                  </a:lnTo>
                  <a:lnTo>
                    <a:pt x="1040" y="642"/>
                  </a:lnTo>
                  <a:lnTo>
                    <a:pt x="1118" y="643"/>
                  </a:lnTo>
                  <a:lnTo>
                    <a:pt x="1219" y="630"/>
                  </a:lnTo>
                  <a:lnTo>
                    <a:pt x="1302" y="615"/>
                  </a:lnTo>
                  <a:lnTo>
                    <a:pt x="1387" y="593"/>
                  </a:lnTo>
                  <a:lnTo>
                    <a:pt x="1471" y="563"/>
                  </a:lnTo>
                  <a:lnTo>
                    <a:pt x="1518" y="538"/>
                  </a:lnTo>
                  <a:lnTo>
                    <a:pt x="1571" y="505"/>
                  </a:lnTo>
                  <a:lnTo>
                    <a:pt x="1610" y="476"/>
                  </a:lnTo>
                  <a:lnTo>
                    <a:pt x="1647" y="449"/>
                  </a:lnTo>
                  <a:lnTo>
                    <a:pt x="1671" y="421"/>
                  </a:lnTo>
                  <a:lnTo>
                    <a:pt x="1807" y="654"/>
                  </a:lnTo>
                  <a:lnTo>
                    <a:pt x="1813" y="571"/>
                  </a:lnTo>
                  <a:lnTo>
                    <a:pt x="1825" y="473"/>
                  </a:lnTo>
                  <a:lnTo>
                    <a:pt x="1839" y="375"/>
                  </a:lnTo>
                  <a:lnTo>
                    <a:pt x="1866" y="277"/>
                  </a:lnTo>
                  <a:lnTo>
                    <a:pt x="1894" y="213"/>
                  </a:lnTo>
                  <a:lnTo>
                    <a:pt x="1957" y="127"/>
                  </a:lnTo>
                  <a:lnTo>
                    <a:pt x="1926" y="77"/>
                  </a:lnTo>
                  <a:lnTo>
                    <a:pt x="1839" y="83"/>
                  </a:lnTo>
                  <a:lnTo>
                    <a:pt x="1744" y="86"/>
                  </a:lnTo>
                  <a:lnTo>
                    <a:pt x="1640" y="71"/>
                  </a:lnTo>
                  <a:lnTo>
                    <a:pt x="1550" y="52"/>
                  </a:lnTo>
                  <a:lnTo>
                    <a:pt x="1496" y="36"/>
                  </a:lnTo>
                  <a:lnTo>
                    <a:pt x="1427" y="0"/>
                  </a:lnTo>
                  <a:lnTo>
                    <a:pt x="1541" y="197"/>
                  </a:lnTo>
                  <a:lnTo>
                    <a:pt x="1478" y="251"/>
                  </a:lnTo>
                  <a:lnTo>
                    <a:pt x="1419" y="291"/>
                  </a:lnTo>
                  <a:lnTo>
                    <a:pt x="1343" y="330"/>
                  </a:lnTo>
                  <a:lnTo>
                    <a:pt x="1265" y="360"/>
                  </a:lnTo>
                  <a:lnTo>
                    <a:pt x="1170" y="389"/>
                  </a:lnTo>
                  <a:lnTo>
                    <a:pt x="1086" y="411"/>
                  </a:lnTo>
                  <a:lnTo>
                    <a:pt x="961" y="435"/>
                  </a:lnTo>
                  <a:lnTo>
                    <a:pt x="855" y="445"/>
                  </a:lnTo>
                  <a:lnTo>
                    <a:pt x="758" y="449"/>
                  </a:lnTo>
                  <a:lnTo>
                    <a:pt x="649" y="447"/>
                  </a:lnTo>
                  <a:lnTo>
                    <a:pt x="598" y="445"/>
                  </a:lnTo>
                  <a:lnTo>
                    <a:pt x="551" y="444"/>
                  </a:lnTo>
                  <a:lnTo>
                    <a:pt x="509" y="438"/>
                  </a:lnTo>
                  <a:lnTo>
                    <a:pt x="468" y="434"/>
                  </a:lnTo>
                  <a:lnTo>
                    <a:pt x="391" y="425"/>
                  </a:lnTo>
                  <a:lnTo>
                    <a:pt x="335" y="412"/>
                  </a:lnTo>
                  <a:lnTo>
                    <a:pt x="294" y="402"/>
                  </a:lnTo>
                  <a:lnTo>
                    <a:pt x="252" y="392"/>
                  </a:lnTo>
                  <a:lnTo>
                    <a:pt x="210" y="378"/>
                  </a:lnTo>
                  <a:lnTo>
                    <a:pt x="173" y="368"/>
                  </a:lnTo>
                  <a:lnTo>
                    <a:pt x="131" y="352"/>
                  </a:lnTo>
                  <a:lnTo>
                    <a:pt x="86" y="331"/>
                  </a:lnTo>
                  <a:lnTo>
                    <a:pt x="39" y="312"/>
                  </a:lnTo>
                  <a:lnTo>
                    <a:pt x="0" y="291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02" name="Freeform 18"/>
            <p:cNvSpPr>
              <a:spLocks/>
            </p:cNvSpPr>
            <p:nvPr/>
          </p:nvSpPr>
          <p:spPr bwMode="auto">
            <a:xfrm>
              <a:off x="2127" y="2997"/>
              <a:ext cx="1918" cy="636"/>
            </a:xfrm>
            <a:custGeom>
              <a:avLst/>
              <a:gdLst>
                <a:gd name="T0" fmla="*/ 0 w 1918"/>
                <a:gd name="T1" fmla="*/ 297 h 636"/>
                <a:gd name="T2" fmla="*/ 52 w 1918"/>
                <a:gd name="T3" fmla="*/ 342 h 636"/>
                <a:gd name="T4" fmla="*/ 97 w 1918"/>
                <a:gd name="T5" fmla="*/ 377 h 636"/>
                <a:gd name="T6" fmla="*/ 139 w 1918"/>
                <a:gd name="T7" fmla="*/ 403 h 636"/>
                <a:gd name="T8" fmla="*/ 187 w 1918"/>
                <a:gd name="T9" fmla="*/ 432 h 636"/>
                <a:gd name="T10" fmla="*/ 256 w 1918"/>
                <a:gd name="T11" fmla="*/ 472 h 636"/>
                <a:gd name="T12" fmla="*/ 325 w 1918"/>
                <a:gd name="T13" fmla="*/ 504 h 636"/>
                <a:gd name="T14" fmla="*/ 405 w 1918"/>
                <a:gd name="T15" fmla="*/ 534 h 636"/>
                <a:gd name="T16" fmla="*/ 485 w 1918"/>
                <a:gd name="T17" fmla="*/ 558 h 636"/>
                <a:gd name="T18" fmla="*/ 560 w 1918"/>
                <a:gd name="T19" fmla="*/ 578 h 636"/>
                <a:gd name="T20" fmla="*/ 657 w 1918"/>
                <a:gd name="T21" fmla="*/ 600 h 636"/>
                <a:gd name="T22" fmla="*/ 727 w 1918"/>
                <a:gd name="T23" fmla="*/ 611 h 636"/>
                <a:gd name="T24" fmla="*/ 823 w 1918"/>
                <a:gd name="T25" fmla="*/ 620 h 636"/>
                <a:gd name="T26" fmla="*/ 928 w 1918"/>
                <a:gd name="T27" fmla="*/ 630 h 636"/>
                <a:gd name="T28" fmla="*/ 1032 w 1918"/>
                <a:gd name="T29" fmla="*/ 634 h 636"/>
                <a:gd name="T30" fmla="*/ 1109 w 1918"/>
                <a:gd name="T31" fmla="*/ 635 h 636"/>
                <a:gd name="T32" fmla="*/ 1211 w 1918"/>
                <a:gd name="T33" fmla="*/ 622 h 636"/>
                <a:gd name="T34" fmla="*/ 1291 w 1918"/>
                <a:gd name="T35" fmla="*/ 606 h 636"/>
                <a:gd name="T36" fmla="*/ 1376 w 1918"/>
                <a:gd name="T37" fmla="*/ 584 h 636"/>
                <a:gd name="T38" fmla="*/ 1461 w 1918"/>
                <a:gd name="T39" fmla="*/ 554 h 636"/>
                <a:gd name="T40" fmla="*/ 1508 w 1918"/>
                <a:gd name="T41" fmla="*/ 532 h 636"/>
                <a:gd name="T42" fmla="*/ 1561 w 1918"/>
                <a:gd name="T43" fmla="*/ 498 h 636"/>
                <a:gd name="T44" fmla="*/ 1599 w 1918"/>
                <a:gd name="T45" fmla="*/ 468 h 636"/>
                <a:gd name="T46" fmla="*/ 1636 w 1918"/>
                <a:gd name="T47" fmla="*/ 439 h 636"/>
                <a:gd name="T48" fmla="*/ 1663 w 1918"/>
                <a:gd name="T49" fmla="*/ 413 h 636"/>
                <a:gd name="T50" fmla="*/ 1774 w 1918"/>
                <a:gd name="T51" fmla="*/ 606 h 636"/>
                <a:gd name="T52" fmla="*/ 1782 w 1918"/>
                <a:gd name="T53" fmla="*/ 519 h 636"/>
                <a:gd name="T54" fmla="*/ 1795 w 1918"/>
                <a:gd name="T55" fmla="*/ 439 h 636"/>
                <a:gd name="T56" fmla="*/ 1812 w 1918"/>
                <a:gd name="T57" fmla="*/ 332 h 636"/>
                <a:gd name="T58" fmla="*/ 1840 w 1918"/>
                <a:gd name="T59" fmla="*/ 239 h 636"/>
                <a:gd name="T60" fmla="*/ 1872 w 1918"/>
                <a:gd name="T61" fmla="*/ 158 h 636"/>
                <a:gd name="T62" fmla="*/ 1917 w 1918"/>
                <a:gd name="T63" fmla="*/ 71 h 636"/>
                <a:gd name="T64" fmla="*/ 1831 w 1918"/>
                <a:gd name="T65" fmla="*/ 77 h 636"/>
                <a:gd name="T66" fmla="*/ 1737 w 1918"/>
                <a:gd name="T67" fmla="*/ 80 h 636"/>
                <a:gd name="T68" fmla="*/ 1633 w 1918"/>
                <a:gd name="T69" fmla="*/ 68 h 636"/>
                <a:gd name="T70" fmla="*/ 1544 w 1918"/>
                <a:gd name="T71" fmla="*/ 48 h 636"/>
                <a:gd name="T72" fmla="*/ 1491 w 1918"/>
                <a:gd name="T73" fmla="*/ 34 h 636"/>
                <a:gd name="T74" fmla="*/ 1422 w 1918"/>
                <a:gd name="T75" fmla="*/ 0 h 636"/>
                <a:gd name="T76" fmla="*/ 1534 w 1918"/>
                <a:gd name="T77" fmla="*/ 195 h 636"/>
                <a:gd name="T78" fmla="*/ 1472 w 1918"/>
                <a:gd name="T79" fmla="*/ 245 h 636"/>
                <a:gd name="T80" fmla="*/ 1413 w 1918"/>
                <a:gd name="T81" fmla="*/ 287 h 636"/>
                <a:gd name="T82" fmla="*/ 1335 w 1918"/>
                <a:gd name="T83" fmla="*/ 325 h 636"/>
                <a:gd name="T84" fmla="*/ 1258 w 1918"/>
                <a:gd name="T85" fmla="*/ 357 h 636"/>
                <a:gd name="T86" fmla="*/ 1164 w 1918"/>
                <a:gd name="T87" fmla="*/ 384 h 636"/>
                <a:gd name="T88" fmla="*/ 1080 w 1918"/>
                <a:gd name="T89" fmla="*/ 405 h 636"/>
                <a:gd name="T90" fmla="*/ 954 w 1918"/>
                <a:gd name="T91" fmla="*/ 431 h 636"/>
                <a:gd name="T92" fmla="*/ 851 w 1918"/>
                <a:gd name="T93" fmla="*/ 442 h 636"/>
                <a:gd name="T94" fmla="*/ 753 w 1918"/>
                <a:gd name="T95" fmla="*/ 449 h 636"/>
                <a:gd name="T96" fmla="*/ 645 w 1918"/>
                <a:gd name="T97" fmla="*/ 446 h 636"/>
                <a:gd name="T98" fmla="*/ 595 w 1918"/>
                <a:gd name="T99" fmla="*/ 445 h 636"/>
                <a:gd name="T100" fmla="*/ 548 w 1918"/>
                <a:gd name="T101" fmla="*/ 444 h 636"/>
                <a:gd name="T102" fmla="*/ 505 w 1918"/>
                <a:gd name="T103" fmla="*/ 438 h 636"/>
                <a:gd name="T104" fmla="*/ 463 w 1918"/>
                <a:gd name="T105" fmla="*/ 433 h 636"/>
                <a:gd name="T106" fmla="*/ 390 w 1918"/>
                <a:gd name="T107" fmla="*/ 427 h 636"/>
                <a:gd name="T108" fmla="*/ 334 w 1918"/>
                <a:gd name="T109" fmla="*/ 414 h 636"/>
                <a:gd name="T110" fmla="*/ 293 w 1918"/>
                <a:gd name="T111" fmla="*/ 404 h 636"/>
                <a:gd name="T112" fmla="*/ 250 w 1918"/>
                <a:gd name="T113" fmla="*/ 394 h 636"/>
                <a:gd name="T114" fmla="*/ 208 w 1918"/>
                <a:gd name="T115" fmla="*/ 382 h 636"/>
                <a:gd name="T116" fmla="*/ 173 w 1918"/>
                <a:gd name="T117" fmla="*/ 371 h 636"/>
                <a:gd name="T118" fmla="*/ 130 w 1918"/>
                <a:gd name="T119" fmla="*/ 357 h 636"/>
                <a:gd name="T120" fmla="*/ 84 w 1918"/>
                <a:gd name="T121" fmla="*/ 337 h 636"/>
                <a:gd name="T122" fmla="*/ 41 w 1918"/>
                <a:gd name="T123" fmla="*/ 320 h 636"/>
                <a:gd name="T124" fmla="*/ 0 w 1918"/>
                <a:gd name="T125" fmla="*/ 297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18" h="636">
                  <a:moveTo>
                    <a:pt x="0" y="297"/>
                  </a:moveTo>
                  <a:lnTo>
                    <a:pt x="52" y="342"/>
                  </a:lnTo>
                  <a:lnTo>
                    <a:pt x="97" y="377"/>
                  </a:lnTo>
                  <a:lnTo>
                    <a:pt x="139" y="403"/>
                  </a:lnTo>
                  <a:lnTo>
                    <a:pt x="187" y="432"/>
                  </a:lnTo>
                  <a:lnTo>
                    <a:pt x="256" y="472"/>
                  </a:lnTo>
                  <a:lnTo>
                    <a:pt x="325" y="504"/>
                  </a:lnTo>
                  <a:lnTo>
                    <a:pt x="405" y="534"/>
                  </a:lnTo>
                  <a:lnTo>
                    <a:pt x="485" y="558"/>
                  </a:lnTo>
                  <a:lnTo>
                    <a:pt x="560" y="578"/>
                  </a:lnTo>
                  <a:lnTo>
                    <a:pt x="657" y="600"/>
                  </a:lnTo>
                  <a:lnTo>
                    <a:pt x="727" y="611"/>
                  </a:lnTo>
                  <a:lnTo>
                    <a:pt x="823" y="620"/>
                  </a:lnTo>
                  <a:lnTo>
                    <a:pt x="928" y="630"/>
                  </a:lnTo>
                  <a:lnTo>
                    <a:pt x="1032" y="634"/>
                  </a:lnTo>
                  <a:lnTo>
                    <a:pt x="1109" y="635"/>
                  </a:lnTo>
                  <a:lnTo>
                    <a:pt x="1211" y="622"/>
                  </a:lnTo>
                  <a:lnTo>
                    <a:pt x="1291" y="606"/>
                  </a:lnTo>
                  <a:lnTo>
                    <a:pt x="1376" y="584"/>
                  </a:lnTo>
                  <a:lnTo>
                    <a:pt x="1461" y="554"/>
                  </a:lnTo>
                  <a:lnTo>
                    <a:pt x="1508" y="532"/>
                  </a:lnTo>
                  <a:lnTo>
                    <a:pt x="1561" y="498"/>
                  </a:lnTo>
                  <a:lnTo>
                    <a:pt x="1599" y="468"/>
                  </a:lnTo>
                  <a:lnTo>
                    <a:pt x="1636" y="439"/>
                  </a:lnTo>
                  <a:lnTo>
                    <a:pt x="1663" y="413"/>
                  </a:lnTo>
                  <a:lnTo>
                    <a:pt x="1774" y="606"/>
                  </a:lnTo>
                  <a:lnTo>
                    <a:pt x="1782" y="519"/>
                  </a:lnTo>
                  <a:lnTo>
                    <a:pt x="1795" y="439"/>
                  </a:lnTo>
                  <a:lnTo>
                    <a:pt x="1812" y="332"/>
                  </a:lnTo>
                  <a:lnTo>
                    <a:pt x="1840" y="239"/>
                  </a:lnTo>
                  <a:lnTo>
                    <a:pt x="1872" y="158"/>
                  </a:lnTo>
                  <a:lnTo>
                    <a:pt x="1917" y="71"/>
                  </a:lnTo>
                  <a:lnTo>
                    <a:pt x="1831" y="77"/>
                  </a:lnTo>
                  <a:lnTo>
                    <a:pt x="1737" y="80"/>
                  </a:lnTo>
                  <a:lnTo>
                    <a:pt x="1633" y="68"/>
                  </a:lnTo>
                  <a:lnTo>
                    <a:pt x="1544" y="48"/>
                  </a:lnTo>
                  <a:lnTo>
                    <a:pt x="1491" y="34"/>
                  </a:lnTo>
                  <a:lnTo>
                    <a:pt x="1422" y="0"/>
                  </a:lnTo>
                  <a:lnTo>
                    <a:pt x="1534" y="195"/>
                  </a:lnTo>
                  <a:lnTo>
                    <a:pt x="1472" y="245"/>
                  </a:lnTo>
                  <a:lnTo>
                    <a:pt x="1413" y="287"/>
                  </a:lnTo>
                  <a:lnTo>
                    <a:pt x="1335" y="325"/>
                  </a:lnTo>
                  <a:lnTo>
                    <a:pt x="1258" y="357"/>
                  </a:lnTo>
                  <a:lnTo>
                    <a:pt x="1164" y="384"/>
                  </a:lnTo>
                  <a:lnTo>
                    <a:pt x="1080" y="405"/>
                  </a:lnTo>
                  <a:lnTo>
                    <a:pt x="954" y="431"/>
                  </a:lnTo>
                  <a:lnTo>
                    <a:pt x="851" y="442"/>
                  </a:lnTo>
                  <a:lnTo>
                    <a:pt x="753" y="449"/>
                  </a:lnTo>
                  <a:lnTo>
                    <a:pt x="645" y="446"/>
                  </a:lnTo>
                  <a:lnTo>
                    <a:pt x="595" y="445"/>
                  </a:lnTo>
                  <a:lnTo>
                    <a:pt x="548" y="444"/>
                  </a:lnTo>
                  <a:lnTo>
                    <a:pt x="505" y="438"/>
                  </a:lnTo>
                  <a:lnTo>
                    <a:pt x="463" y="433"/>
                  </a:lnTo>
                  <a:lnTo>
                    <a:pt x="390" y="427"/>
                  </a:lnTo>
                  <a:lnTo>
                    <a:pt x="334" y="414"/>
                  </a:lnTo>
                  <a:lnTo>
                    <a:pt x="293" y="404"/>
                  </a:lnTo>
                  <a:lnTo>
                    <a:pt x="250" y="394"/>
                  </a:lnTo>
                  <a:lnTo>
                    <a:pt x="208" y="382"/>
                  </a:lnTo>
                  <a:lnTo>
                    <a:pt x="173" y="371"/>
                  </a:lnTo>
                  <a:lnTo>
                    <a:pt x="130" y="357"/>
                  </a:lnTo>
                  <a:lnTo>
                    <a:pt x="84" y="337"/>
                  </a:lnTo>
                  <a:lnTo>
                    <a:pt x="41" y="320"/>
                  </a:lnTo>
                  <a:lnTo>
                    <a:pt x="0" y="297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AB771EF-A7BB-E240-930A-FD6C863C2A7F}"/>
              </a:ext>
            </a:extLst>
          </p:cNvPr>
          <p:cNvSpPr txBox="1"/>
          <p:nvPr/>
        </p:nvSpPr>
        <p:spPr>
          <a:xfrm>
            <a:off x="-23392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3651285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D70C-9922-174F-A2C5-8A18619FF15B}" type="slidenum">
              <a:rPr lang="en-US" altLang="x-none"/>
              <a:pPr/>
              <a:t>12</a:t>
            </a:fld>
            <a:endParaRPr lang="en-US" altLang="x-none"/>
          </a:p>
        </p:txBody>
      </p:sp>
      <p:sp>
        <p:nvSpPr>
          <p:cNvPr id="69634" name="Freeform 2"/>
          <p:cNvSpPr>
            <a:spLocks/>
          </p:cNvSpPr>
          <p:nvPr/>
        </p:nvSpPr>
        <p:spPr bwMode="auto">
          <a:xfrm>
            <a:off x="2287588" y="2743200"/>
            <a:ext cx="3810000" cy="3417888"/>
          </a:xfrm>
          <a:custGeom>
            <a:avLst/>
            <a:gdLst>
              <a:gd name="T0" fmla="*/ 597 w 2400"/>
              <a:gd name="T1" fmla="*/ 117 h 2153"/>
              <a:gd name="T2" fmla="*/ 440 w 2400"/>
              <a:gd name="T3" fmla="*/ 184 h 2153"/>
              <a:gd name="T4" fmla="*/ 299 w 2400"/>
              <a:gd name="T5" fmla="*/ 269 h 2153"/>
              <a:gd name="T6" fmla="*/ 183 w 2400"/>
              <a:gd name="T7" fmla="*/ 372 h 2153"/>
              <a:gd name="T8" fmla="*/ 91 w 2400"/>
              <a:gd name="T9" fmla="*/ 490 h 2153"/>
              <a:gd name="T10" fmla="*/ 29 w 2400"/>
              <a:gd name="T11" fmla="*/ 619 h 2153"/>
              <a:gd name="T12" fmla="*/ 0 w 2400"/>
              <a:gd name="T13" fmla="*/ 752 h 2153"/>
              <a:gd name="T14" fmla="*/ 4 w 2400"/>
              <a:gd name="T15" fmla="*/ 885 h 2153"/>
              <a:gd name="T16" fmla="*/ 44 w 2400"/>
              <a:gd name="T17" fmla="*/ 1018 h 2153"/>
              <a:gd name="T18" fmla="*/ 103 w 2400"/>
              <a:gd name="T19" fmla="*/ 1168 h 2153"/>
              <a:gd name="T20" fmla="*/ 163 w 2400"/>
              <a:gd name="T21" fmla="*/ 1311 h 2153"/>
              <a:gd name="T22" fmla="*/ 217 w 2400"/>
              <a:gd name="T23" fmla="*/ 1444 h 2153"/>
              <a:gd name="T24" fmla="*/ 260 w 2400"/>
              <a:gd name="T25" fmla="*/ 1564 h 2153"/>
              <a:gd name="T26" fmla="*/ 295 w 2400"/>
              <a:gd name="T27" fmla="*/ 1659 h 2153"/>
              <a:gd name="T28" fmla="*/ 317 w 2400"/>
              <a:gd name="T29" fmla="*/ 1732 h 2153"/>
              <a:gd name="T30" fmla="*/ 329 w 2400"/>
              <a:gd name="T31" fmla="*/ 1778 h 2153"/>
              <a:gd name="T32" fmla="*/ 328 w 2400"/>
              <a:gd name="T33" fmla="*/ 1796 h 2153"/>
              <a:gd name="T34" fmla="*/ 383 w 2400"/>
              <a:gd name="T35" fmla="*/ 1890 h 2153"/>
              <a:gd name="T36" fmla="*/ 467 w 2400"/>
              <a:gd name="T37" fmla="*/ 1971 h 2153"/>
              <a:gd name="T38" fmla="*/ 581 w 2400"/>
              <a:gd name="T39" fmla="*/ 2045 h 2153"/>
              <a:gd name="T40" fmla="*/ 710 w 2400"/>
              <a:gd name="T41" fmla="*/ 2096 h 2153"/>
              <a:gd name="T42" fmla="*/ 860 w 2400"/>
              <a:gd name="T43" fmla="*/ 2135 h 2153"/>
              <a:gd name="T44" fmla="*/ 1022 w 2400"/>
              <a:gd name="T45" fmla="*/ 2152 h 2153"/>
              <a:gd name="T46" fmla="*/ 1191 w 2400"/>
              <a:gd name="T47" fmla="*/ 2149 h 2153"/>
              <a:gd name="T48" fmla="*/ 1358 w 2400"/>
              <a:gd name="T49" fmla="*/ 2127 h 2153"/>
              <a:gd name="T50" fmla="*/ 1527 w 2400"/>
              <a:gd name="T51" fmla="*/ 2084 h 2153"/>
              <a:gd name="T52" fmla="*/ 1693 w 2400"/>
              <a:gd name="T53" fmla="*/ 2026 h 2153"/>
              <a:gd name="T54" fmla="*/ 1848 w 2400"/>
              <a:gd name="T55" fmla="*/ 1960 h 2153"/>
              <a:gd name="T56" fmla="*/ 1984 w 2400"/>
              <a:gd name="T57" fmla="*/ 1880 h 2153"/>
              <a:gd name="T58" fmla="*/ 2099 w 2400"/>
              <a:gd name="T59" fmla="*/ 1794 h 2153"/>
              <a:gd name="T60" fmla="*/ 2185 w 2400"/>
              <a:gd name="T61" fmla="*/ 1705 h 2153"/>
              <a:gd name="T62" fmla="*/ 2241 w 2400"/>
              <a:gd name="T63" fmla="*/ 1613 h 2153"/>
              <a:gd name="T64" fmla="*/ 2268 w 2400"/>
              <a:gd name="T65" fmla="*/ 1522 h 2153"/>
              <a:gd name="T66" fmla="*/ 2267 w 2400"/>
              <a:gd name="T67" fmla="*/ 1437 h 2153"/>
              <a:gd name="T68" fmla="*/ 2229 w 2400"/>
              <a:gd name="T69" fmla="*/ 1329 h 2153"/>
              <a:gd name="T70" fmla="*/ 2193 w 2400"/>
              <a:gd name="T71" fmla="*/ 1199 h 2153"/>
              <a:gd name="T72" fmla="*/ 2180 w 2400"/>
              <a:gd name="T73" fmla="*/ 1076 h 2153"/>
              <a:gd name="T74" fmla="*/ 2188 w 2400"/>
              <a:gd name="T75" fmla="*/ 968 h 2153"/>
              <a:gd name="T76" fmla="*/ 2221 w 2400"/>
              <a:gd name="T77" fmla="*/ 879 h 2153"/>
              <a:gd name="T78" fmla="*/ 2270 w 2400"/>
              <a:gd name="T79" fmla="*/ 813 h 2153"/>
              <a:gd name="T80" fmla="*/ 2337 w 2400"/>
              <a:gd name="T81" fmla="*/ 780 h 2153"/>
              <a:gd name="T82" fmla="*/ 2375 w 2400"/>
              <a:gd name="T83" fmla="*/ 754 h 2153"/>
              <a:gd name="T84" fmla="*/ 2395 w 2400"/>
              <a:gd name="T85" fmla="*/ 699 h 2153"/>
              <a:gd name="T86" fmla="*/ 2399 w 2400"/>
              <a:gd name="T87" fmla="*/ 618 h 2153"/>
              <a:gd name="T88" fmla="*/ 2384 w 2400"/>
              <a:gd name="T89" fmla="*/ 521 h 2153"/>
              <a:gd name="T90" fmla="*/ 2351 w 2400"/>
              <a:gd name="T91" fmla="*/ 413 h 2153"/>
              <a:gd name="T92" fmla="*/ 2307 w 2400"/>
              <a:gd name="T93" fmla="*/ 313 h 2153"/>
              <a:gd name="T94" fmla="*/ 2236 w 2400"/>
              <a:gd name="T95" fmla="*/ 229 h 2153"/>
              <a:gd name="T96" fmla="*/ 2140 w 2400"/>
              <a:gd name="T97" fmla="*/ 156 h 2153"/>
              <a:gd name="T98" fmla="*/ 2016 w 2400"/>
              <a:gd name="T99" fmla="*/ 97 h 2153"/>
              <a:gd name="T100" fmla="*/ 1865 w 2400"/>
              <a:gd name="T101" fmla="*/ 50 h 2153"/>
              <a:gd name="T102" fmla="*/ 1696 w 2400"/>
              <a:gd name="T103" fmla="*/ 20 h 2153"/>
              <a:gd name="T104" fmla="*/ 1507 w 2400"/>
              <a:gd name="T105" fmla="*/ 2 h 2153"/>
              <a:gd name="T106" fmla="*/ 1310 w 2400"/>
              <a:gd name="T107" fmla="*/ 4 h 2153"/>
              <a:gd name="T108" fmla="*/ 1104 w 2400"/>
              <a:gd name="T109" fmla="*/ 17 h 2153"/>
              <a:gd name="T110" fmla="*/ 890 w 2400"/>
              <a:gd name="T111" fmla="*/ 48 h 2153"/>
              <a:gd name="T112" fmla="*/ 681 w 2400"/>
              <a:gd name="T113" fmla="*/ 93 h 2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400" h="2153">
                <a:moveTo>
                  <a:pt x="681" y="93"/>
                </a:moveTo>
                <a:lnTo>
                  <a:pt x="597" y="117"/>
                </a:lnTo>
                <a:lnTo>
                  <a:pt x="516" y="147"/>
                </a:lnTo>
                <a:lnTo>
                  <a:pt x="440" y="184"/>
                </a:lnTo>
                <a:lnTo>
                  <a:pt x="365" y="224"/>
                </a:lnTo>
                <a:lnTo>
                  <a:pt x="299" y="269"/>
                </a:lnTo>
                <a:lnTo>
                  <a:pt x="237" y="319"/>
                </a:lnTo>
                <a:lnTo>
                  <a:pt x="183" y="372"/>
                </a:lnTo>
                <a:lnTo>
                  <a:pt x="132" y="431"/>
                </a:lnTo>
                <a:lnTo>
                  <a:pt x="91" y="490"/>
                </a:lnTo>
                <a:lnTo>
                  <a:pt x="55" y="553"/>
                </a:lnTo>
                <a:lnTo>
                  <a:pt x="29" y="619"/>
                </a:lnTo>
                <a:lnTo>
                  <a:pt x="10" y="685"/>
                </a:lnTo>
                <a:lnTo>
                  <a:pt x="0" y="752"/>
                </a:lnTo>
                <a:lnTo>
                  <a:pt x="0" y="820"/>
                </a:lnTo>
                <a:lnTo>
                  <a:pt x="4" y="885"/>
                </a:lnTo>
                <a:lnTo>
                  <a:pt x="19" y="951"/>
                </a:lnTo>
                <a:lnTo>
                  <a:pt x="44" y="1018"/>
                </a:lnTo>
                <a:lnTo>
                  <a:pt x="76" y="1091"/>
                </a:lnTo>
                <a:lnTo>
                  <a:pt x="103" y="1168"/>
                </a:lnTo>
                <a:lnTo>
                  <a:pt x="135" y="1240"/>
                </a:lnTo>
                <a:lnTo>
                  <a:pt x="163" y="1311"/>
                </a:lnTo>
                <a:lnTo>
                  <a:pt x="190" y="1379"/>
                </a:lnTo>
                <a:lnTo>
                  <a:pt x="217" y="1444"/>
                </a:lnTo>
                <a:lnTo>
                  <a:pt x="237" y="1506"/>
                </a:lnTo>
                <a:lnTo>
                  <a:pt x="260" y="1564"/>
                </a:lnTo>
                <a:lnTo>
                  <a:pt x="277" y="1613"/>
                </a:lnTo>
                <a:lnTo>
                  <a:pt x="295" y="1659"/>
                </a:lnTo>
                <a:lnTo>
                  <a:pt x="308" y="1697"/>
                </a:lnTo>
                <a:lnTo>
                  <a:pt x="317" y="1732"/>
                </a:lnTo>
                <a:lnTo>
                  <a:pt x="324" y="1757"/>
                </a:lnTo>
                <a:lnTo>
                  <a:pt x="329" y="1778"/>
                </a:lnTo>
                <a:lnTo>
                  <a:pt x="330" y="1788"/>
                </a:lnTo>
                <a:lnTo>
                  <a:pt x="328" y="1796"/>
                </a:lnTo>
                <a:lnTo>
                  <a:pt x="352" y="1843"/>
                </a:lnTo>
                <a:lnTo>
                  <a:pt x="383" y="1890"/>
                </a:lnTo>
                <a:lnTo>
                  <a:pt x="420" y="1932"/>
                </a:lnTo>
                <a:lnTo>
                  <a:pt x="467" y="1971"/>
                </a:lnTo>
                <a:lnTo>
                  <a:pt x="521" y="2011"/>
                </a:lnTo>
                <a:lnTo>
                  <a:pt x="581" y="2045"/>
                </a:lnTo>
                <a:lnTo>
                  <a:pt x="645" y="2072"/>
                </a:lnTo>
                <a:lnTo>
                  <a:pt x="710" y="2096"/>
                </a:lnTo>
                <a:lnTo>
                  <a:pt x="785" y="2119"/>
                </a:lnTo>
                <a:lnTo>
                  <a:pt x="860" y="2135"/>
                </a:lnTo>
                <a:lnTo>
                  <a:pt x="941" y="2145"/>
                </a:lnTo>
                <a:lnTo>
                  <a:pt x="1022" y="2152"/>
                </a:lnTo>
                <a:lnTo>
                  <a:pt x="1105" y="2150"/>
                </a:lnTo>
                <a:lnTo>
                  <a:pt x="1191" y="2149"/>
                </a:lnTo>
                <a:lnTo>
                  <a:pt x="1275" y="2139"/>
                </a:lnTo>
                <a:lnTo>
                  <a:pt x="1358" y="2127"/>
                </a:lnTo>
                <a:lnTo>
                  <a:pt x="1442" y="2109"/>
                </a:lnTo>
                <a:lnTo>
                  <a:pt x="1527" y="2084"/>
                </a:lnTo>
                <a:lnTo>
                  <a:pt x="1614" y="2056"/>
                </a:lnTo>
                <a:lnTo>
                  <a:pt x="1693" y="2026"/>
                </a:lnTo>
                <a:lnTo>
                  <a:pt x="1773" y="1992"/>
                </a:lnTo>
                <a:lnTo>
                  <a:pt x="1848" y="1960"/>
                </a:lnTo>
                <a:lnTo>
                  <a:pt x="1920" y="1919"/>
                </a:lnTo>
                <a:lnTo>
                  <a:pt x="1984" y="1880"/>
                </a:lnTo>
                <a:lnTo>
                  <a:pt x="2045" y="1837"/>
                </a:lnTo>
                <a:lnTo>
                  <a:pt x="2099" y="1794"/>
                </a:lnTo>
                <a:lnTo>
                  <a:pt x="2144" y="1751"/>
                </a:lnTo>
                <a:lnTo>
                  <a:pt x="2185" y="1705"/>
                </a:lnTo>
                <a:lnTo>
                  <a:pt x="2216" y="1659"/>
                </a:lnTo>
                <a:lnTo>
                  <a:pt x="2241" y="1613"/>
                </a:lnTo>
                <a:lnTo>
                  <a:pt x="2260" y="1567"/>
                </a:lnTo>
                <a:lnTo>
                  <a:pt x="2268" y="1522"/>
                </a:lnTo>
                <a:lnTo>
                  <a:pt x="2269" y="1479"/>
                </a:lnTo>
                <a:lnTo>
                  <a:pt x="2267" y="1437"/>
                </a:lnTo>
                <a:lnTo>
                  <a:pt x="2255" y="1396"/>
                </a:lnTo>
                <a:lnTo>
                  <a:pt x="2229" y="1329"/>
                </a:lnTo>
                <a:lnTo>
                  <a:pt x="2210" y="1264"/>
                </a:lnTo>
                <a:lnTo>
                  <a:pt x="2193" y="1199"/>
                </a:lnTo>
                <a:lnTo>
                  <a:pt x="2183" y="1136"/>
                </a:lnTo>
                <a:lnTo>
                  <a:pt x="2180" y="1076"/>
                </a:lnTo>
                <a:lnTo>
                  <a:pt x="2182" y="1019"/>
                </a:lnTo>
                <a:lnTo>
                  <a:pt x="2188" y="968"/>
                </a:lnTo>
                <a:lnTo>
                  <a:pt x="2201" y="920"/>
                </a:lnTo>
                <a:lnTo>
                  <a:pt x="2221" y="879"/>
                </a:lnTo>
                <a:lnTo>
                  <a:pt x="2243" y="842"/>
                </a:lnTo>
                <a:lnTo>
                  <a:pt x="2270" y="813"/>
                </a:lnTo>
                <a:lnTo>
                  <a:pt x="2301" y="791"/>
                </a:lnTo>
                <a:lnTo>
                  <a:pt x="2337" y="780"/>
                </a:lnTo>
                <a:lnTo>
                  <a:pt x="2356" y="770"/>
                </a:lnTo>
                <a:lnTo>
                  <a:pt x="2375" y="754"/>
                </a:lnTo>
                <a:lnTo>
                  <a:pt x="2388" y="730"/>
                </a:lnTo>
                <a:lnTo>
                  <a:pt x="2395" y="699"/>
                </a:lnTo>
                <a:lnTo>
                  <a:pt x="2398" y="664"/>
                </a:lnTo>
                <a:lnTo>
                  <a:pt x="2399" y="618"/>
                </a:lnTo>
                <a:lnTo>
                  <a:pt x="2393" y="570"/>
                </a:lnTo>
                <a:lnTo>
                  <a:pt x="2384" y="521"/>
                </a:lnTo>
                <a:lnTo>
                  <a:pt x="2371" y="467"/>
                </a:lnTo>
                <a:lnTo>
                  <a:pt x="2351" y="413"/>
                </a:lnTo>
                <a:lnTo>
                  <a:pt x="2331" y="355"/>
                </a:lnTo>
                <a:lnTo>
                  <a:pt x="2307" y="313"/>
                </a:lnTo>
                <a:lnTo>
                  <a:pt x="2278" y="269"/>
                </a:lnTo>
                <a:lnTo>
                  <a:pt x="2236" y="229"/>
                </a:lnTo>
                <a:lnTo>
                  <a:pt x="2193" y="192"/>
                </a:lnTo>
                <a:lnTo>
                  <a:pt x="2140" y="156"/>
                </a:lnTo>
                <a:lnTo>
                  <a:pt x="2081" y="125"/>
                </a:lnTo>
                <a:lnTo>
                  <a:pt x="2016" y="97"/>
                </a:lnTo>
                <a:lnTo>
                  <a:pt x="1942" y="74"/>
                </a:lnTo>
                <a:lnTo>
                  <a:pt x="1865" y="50"/>
                </a:lnTo>
                <a:lnTo>
                  <a:pt x="1785" y="33"/>
                </a:lnTo>
                <a:lnTo>
                  <a:pt x="1696" y="20"/>
                </a:lnTo>
                <a:lnTo>
                  <a:pt x="1604" y="8"/>
                </a:lnTo>
                <a:lnTo>
                  <a:pt x="1507" y="2"/>
                </a:lnTo>
                <a:lnTo>
                  <a:pt x="1411" y="0"/>
                </a:lnTo>
                <a:lnTo>
                  <a:pt x="1310" y="4"/>
                </a:lnTo>
                <a:lnTo>
                  <a:pt x="1206" y="8"/>
                </a:lnTo>
                <a:lnTo>
                  <a:pt x="1104" y="17"/>
                </a:lnTo>
                <a:lnTo>
                  <a:pt x="998" y="33"/>
                </a:lnTo>
                <a:lnTo>
                  <a:pt x="890" y="48"/>
                </a:lnTo>
                <a:lnTo>
                  <a:pt x="786" y="69"/>
                </a:lnTo>
                <a:lnTo>
                  <a:pt x="681" y="93"/>
                </a:lnTo>
              </a:path>
            </a:pathLst>
          </a:custGeom>
          <a:solidFill>
            <a:schemeClr val="folHlink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rgbClr val="00000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8" tIns="44450" rIns="90488" bIns="44450" rtlCol="0" anchor="b">
            <a:normAutofit/>
          </a:bodyPr>
          <a:lstStyle/>
          <a:p>
            <a:r>
              <a:rPr lang="en-US" altLang="x-none" dirty="0"/>
              <a:t>Population &amp; Sample Regression Models</a:t>
            </a:r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3087689" y="2916238"/>
            <a:ext cx="2054225" cy="82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2400" b="1">
                <a:solidFill>
                  <a:schemeClr val="tx2"/>
                </a:solidFill>
              </a:rPr>
              <a:t>Unknown Relationship</a:t>
            </a:r>
          </a:p>
        </p:txBody>
      </p:sp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3089276" y="1978025"/>
            <a:ext cx="20542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800" b="1" dirty="0"/>
              <a:t>Population</a:t>
            </a:r>
          </a:p>
        </p:txBody>
      </p:sp>
      <p:sp>
        <p:nvSpPr>
          <p:cNvPr id="69638" name="Rectangle 6"/>
          <p:cNvSpPr>
            <a:spLocks noChangeArrowheads="1"/>
          </p:cNvSpPr>
          <p:nvPr/>
        </p:nvSpPr>
        <p:spPr bwMode="auto">
          <a:xfrm>
            <a:off x="6810376" y="1976439"/>
            <a:ext cx="312102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2800" b="1"/>
              <a:t>Random Sample</a:t>
            </a:r>
          </a:p>
        </p:txBody>
      </p:sp>
      <p:sp>
        <p:nvSpPr>
          <p:cNvPr id="69639" name="Oval 7"/>
          <p:cNvSpPr>
            <a:spLocks noChangeArrowheads="1"/>
          </p:cNvSpPr>
          <p:nvPr/>
        </p:nvSpPr>
        <p:spPr bwMode="auto">
          <a:xfrm>
            <a:off x="7577138" y="3587750"/>
            <a:ext cx="1587500" cy="977900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000000"/>
            </a:solidFill>
            <a:round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40" name="Oval 8"/>
          <p:cNvSpPr>
            <a:spLocks noChangeArrowheads="1"/>
          </p:cNvSpPr>
          <p:nvPr/>
        </p:nvSpPr>
        <p:spPr bwMode="auto">
          <a:xfrm>
            <a:off x="3587750" y="4502150"/>
            <a:ext cx="1587500" cy="977900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69641" name="Object 9">
            <a:hlinkClick r:id="" action="ppaction://ole?verb=0"/>
          </p:cNvPr>
          <p:cNvGraphicFramePr>
            <a:graphicFrameLocks/>
          </p:cNvGraphicFramePr>
          <p:nvPr/>
        </p:nvGraphicFramePr>
        <p:xfrm>
          <a:off x="2408239" y="3843339"/>
          <a:ext cx="3252787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7" name="MathType Equation" r:id="rId4" imgW="3260520" imgH="466560" progId="Equation">
                  <p:embed/>
                </p:oleObj>
              </mc:Choice>
              <mc:Fallback>
                <p:oleObj name="MathType Equation" r:id="rId4" imgW="3260520" imgH="466560" progId="Equation">
                  <p:embed/>
                  <p:pic>
                    <p:nvPicPr>
                      <p:cNvPr id="69641" name="Object 9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8239" y="3843339"/>
                        <a:ext cx="3252787" cy="45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42" name="Object 10">
            <a:hlinkClick r:id="" action="ppaction://ole?verb=0"/>
          </p:cNvPr>
          <p:cNvGraphicFramePr>
            <a:graphicFrameLocks/>
          </p:cNvGraphicFramePr>
          <p:nvPr/>
        </p:nvGraphicFramePr>
        <p:xfrm>
          <a:off x="6623051" y="2724151"/>
          <a:ext cx="3495675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8" name="MathType Equation" r:id="rId6" imgW="3503520" imgH="722160" progId="Equation">
                  <p:embed/>
                </p:oleObj>
              </mc:Choice>
              <mc:Fallback>
                <p:oleObj name="MathType Equation" r:id="rId6" imgW="3503520" imgH="722160" progId="Equation">
                  <p:embed/>
                  <p:pic>
                    <p:nvPicPr>
                      <p:cNvPr id="69642" name="Object 10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3051" y="2724151"/>
                        <a:ext cx="3495675" cy="71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43" name="Rectangle 11"/>
          <p:cNvSpPr>
            <a:spLocks noChangeArrowheads="1"/>
          </p:cNvSpPr>
          <p:nvPr/>
        </p:nvSpPr>
        <p:spPr bwMode="auto">
          <a:xfrm>
            <a:off x="2728979" y="4479926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 dirty="0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9644" name="Rectangle 12"/>
          <p:cNvSpPr>
            <a:spLocks noChangeArrowheads="1"/>
          </p:cNvSpPr>
          <p:nvPr/>
        </p:nvSpPr>
        <p:spPr bwMode="auto">
          <a:xfrm>
            <a:off x="4130741" y="4495801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 dirty="0">
                <a:latin typeface="Wingdings" charset="2"/>
              </a:rPr>
              <a:t></a:t>
            </a:r>
            <a:r>
              <a:rPr lang="en-US" altLang="x-none" sz="3200" b="1" dirty="0"/>
              <a:t> </a:t>
            </a:r>
          </a:p>
        </p:txBody>
      </p:sp>
      <p:sp>
        <p:nvSpPr>
          <p:cNvPr id="69645" name="Rectangle 13"/>
          <p:cNvSpPr>
            <a:spLocks noChangeArrowheads="1"/>
          </p:cNvSpPr>
          <p:nvPr/>
        </p:nvSpPr>
        <p:spPr bwMode="auto">
          <a:xfrm>
            <a:off x="5251516" y="3281364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9646" name="Rectangle 14"/>
          <p:cNvSpPr>
            <a:spLocks noChangeArrowheads="1"/>
          </p:cNvSpPr>
          <p:nvPr/>
        </p:nvSpPr>
        <p:spPr bwMode="auto">
          <a:xfrm>
            <a:off x="3476691" y="5516564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9647" name="Rectangle 15"/>
          <p:cNvSpPr>
            <a:spLocks noChangeArrowheads="1"/>
          </p:cNvSpPr>
          <p:nvPr/>
        </p:nvSpPr>
        <p:spPr bwMode="auto">
          <a:xfrm>
            <a:off x="3949766" y="4937126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latin typeface="Wingdings" charset="2"/>
              </a:rPr>
              <a:t></a:t>
            </a:r>
            <a:r>
              <a:rPr lang="en-US" altLang="x-none" sz="3200" b="1"/>
              <a:t> </a:t>
            </a:r>
          </a:p>
        </p:txBody>
      </p:sp>
      <p:sp>
        <p:nvSpPr>
          <p:cNvPr id="69648" name="Rectangle 16"/>
          <p:cNvSpPr>
            <a:spLocks noChangeArrowheads="1"/>
          </p:cNvSpPr>
          <p:nvPr/>
        </p:nvSpPr>
        <p:spPr bwMode="auto">
          <a:xfrm>
            <a:off x="8202679" y="3629026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latin typeface="Wingdings" charset="2"/>
              </a:rPr>
              <a:t></a:t>
            </a:r>
            <a:r>
              <a:rPr lang="en-US" altLang="x-none" sz="3200" b="1"/>
              <a:t> </a:t>
            </a:r>
          </a:p>
        </p:txBody>
      </p:sp>
      <p:sp>
        <p:nvSpPr>
          <p:cNvPr id="69649" name="Rectangle 17"/>
          <p:cNvSpPr>
            <a:spLocks noChangeArrowheads="1"/>
          </p:cNvSpPr>
          <p:nvPr/>
        </p:nvSpPr>
        <p:spPr bwMode="auto">
          <a:xfrm>
            <a:off x="8021704" y="4070351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latin typeface="Wingdings" charset="2"/>
              </a:rPr>
              <a:t></a:t>
            </a:r>
            <a:r>
              <a:rPr lang="en-US" altLang="x-none" sz="3200" b="1"/>
              <a:t> </a:t>
            </a:r>
          </a:p>
        </p:txBody>
      </p:sp>
      <p:grpSp>
        <p:nvGrpSpPr>
          <p:cNvPr id="69652" name="Group 20"/>
          <p:cNvGrpSpPr>
            <a:grpSpLocks/>
          </p:cNvGrpSpPr>
          <p:nvPr/>
        </p:nvGrpSpPr>
        <p:grpSpPr bwMode="auto">
          <a:xfrm>
            <a:off x="4837114" y="4667250"/>
            <a:ext cx="3108325" cy="1100138"/>
            <a:chOff x="2087" y="2940"/>
            <a:chExt cx="1958" cy="693"/>
          </a:xfrm>
          <a:solidFill>
            <a:schemeClr val="tx2"/>
          </a:solidFill>
        </p:grpSpPr>
        <p:sp>
          <p:nvSpPr>
            <p:cNvPr id="69650" name="Freeform 18"/>
            <p:cNvSpPr>
              <a:spLocks/>
            </p:cNvSpPr>
            <p:nvPr/>
          </p:nvSpPr>
          <p:spPr bwMode="auto">
            <a:xfrm>
              <a:off x="2087" y="2940"/>
              <a:ext cx="1958" cy="655"/>
            </a:xfrm>
            <a:custGeom>
              <a:avLst/>
              <a:gdLst>
                <a:gd name="T0" fmla="*/ 38 w 1958"/>
                <a:gd name="T1" fmla="*/ 357 h 655"/>
                <a:gd name="T2" fmla="*/ 139 w 1958"/>
                <a:gd name="T3" fmla="*/ 422 h 655"/>
                <a:gd name="T4" fmla="*/ 270 w 1958"/>
                <a:gd name="T5" fmla="*/ 486 h 655"/>
                <a:gd name="T6" fmla="*/ 408 w 1958"/>
                <a:gd name="T7" fmla="*/ 533 h 655"/>
                <a:gd name="T8" fmla="*/ 565 w 1958"/>
                <a:gd name="T9" fmla="*/ 581 h 655"/>
                <a:gd name="T10" fmla="*/ 733 w 1958"/>
                <a:gd name="T11" fmla="*/ 614 h 655"/>
                <a:gd name="T12" fmla="*/ 937 w 1958"/>
                <a:gd name="T13" fmla="*/ 636 h 655"/>
                <a:gd name="T14" fmla="*/ 1118 w 1958"/>
                <a:gd name="T15" fmla="*/ 643 h 655"/>
                <a:gd name="T16" fmla="*/ 1302 w 1958"/>
                <a:gd name="T17" fmla="*/ 615 h 655"/>
                <a:gd name="T18" fmla="*/ 1471 w 1958"/>
                <a:gd name="T19" fmla="*/ 563 h 655"/>
                <a:gd name="T20" fmla="*/ 1571 w 1958"/>
                <a:gd name="T21" fmla="*/ 505 h 655"/>
                <a:gd name="T22" fmla="*/ 1647 w 1958"/>
                <a:gd name="T23" fmla="*/ 449 h 655"/>
                <a:gd name="T24" fmla="*/ 1807 w 1958"/>
                <a:gd name="T25" fmla="*/ 654 h 655"/>
                <a:gd name="T26" fmla="*/ 1825 w 1958"/>
                <a:gd name="T27" fmla="*/ 473 h 655"/>
                <a:gd name="T28" fmla="*/ 1866 w 1958"/>
                <a:gd name="T29" fmla="*/ 277 h 655"/>
                <a:gd name="T30" fmla="*/ 1957 w 1958"/>
                <a:gd name="T31" fmla="*/ 127 h 655"/>
                <a:gd name="T32" fmla="*/ 1839 w 1958"/>
                <a:gd name="T33" fmla="*/ 83 h 655"/>
                <a:gd name="T34" fmla="*/ 1640 w 1958"/>
                <a:gd name="T35" fmla="*/ 71 h 655"/>
                <a:gd name="T36" fmla="*/ 1496 w 1958"/>
                <a:gd name="T37" fmla="*/ 36 h 655"/>
                <a:gd name="T38" fmla="*/ 1541 w 1958"/>
                <a:gd name="T39" fmla="*/ 197 h 655"/>
                <a:gd name="T40" fmla="*/ 1419 w 1958"/>
                <a:gd name="T41" fmla="*/ 291 h 655"/>
                <a:gd name="T42" fmla="*/ 1265 w 1958"/>
                <a:gd name="T43" fmla="*/ 360 h 655"/>
                <a:gd name="T44" fmla="*/ 1086 w 1958"/>
                <a:gd name="T45" fmla="*/ 411 h 655"/>
                <a:gd name="T46" fmla="*/ 855 w 1958"/>
                <a:gd name="T47" fmla="*/ 445 h 655"/>
                <a:gd name="T48" fmla="*/ 649 w 1958"/>
                <a:gd name="T49" fmla="*/ 447 h 655"/>
                <a:gd name="T50" fmla="*/ 551 w 1958"/>
                <a:gd name="T51" fmla="*/ 444 h 655"/>
                <a:gd name="T52" fmla="*/ 468 w 1958"/>
                <a:gd name="T53" fmla="*/ 434 h 655"/>
                <a:gd name="T54" fmla="*/ 335 w 1958"/>
                <a:gd name="T55" fmla="*/ 412 h 655"/>
                <a:gd name="T56" fmla="*/ 252 w 1958"/>
                <a:gd name="T57" fmla="*/ 392 h 655"/>
                <a:gd name="T58" fmla="*/ 173 w 1958"/>
                <a:gd name="T59" fmla="*/ 368 h 655"/>
                <a:gd name="T60" fmla="*/ 86 w 1958"/>
                <a:gd name="T61" fmla="*/ 331 h 655"/>
                <a:gd name="T62" fmla="*/ 0 w 1958"/>
                <a:gd name="T63" fmla="*/ 291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58" h="655">
                  <a:moveTo>
                    <a:pt x="0" y="291"/>
                  </a:moveTo>
                  <a:lnTo>
                    <a:pt x="38" y="357"/>
                  </a:lnTo>
                  <a:lnTo>
                    <a:pt x="95" y="393"/>
                  </a:lnTo>
                  <a:lnTo>
                    <a:pt x="139" y="422"/>
                  </a:lnTo>
                  <a:lnTo>
                    <a:pt x="200" y="455"/>
                  </a:lnTo>
                  <a:lnTo>
                    <a:pt x="270" y="486"/>
                  </a:lnTo>
                  <a:lnTo>
                    <a:pt x="329" y="503"/>
                  </a:lnTo>
                  <a:lnTo>
                    <a:pt x="408" y="533"/>
                  </a:lnTo>
                  <a:lnTo>
                    <a:pt x="488" y="557"/>
                  </a:lnTo>
                  <a:lnTo>
                    <a:pt x="565" y="581"/>
                  </a:lnTo>
                  <a:lnTo>
                    <a:pt x="664" y="604"/>
                  </a:lnTo>
                  <a:lnTo>
                    <a:pt x="733" y="614"/>
                  </a:lnTo>
                  <a:lnTo>
                    <a:pt x="830" y="625"/>
                  </a:lnTo>
                  <a:lnTo>
                    <a:pt x="937" y="636"/>
                  </a:lnTo>
                  <a:lnTo>
                    <a:pt x="1040" y="642"/>
                  </a:lnTo>
                  <a:lnTo>
                    <a:pt x="1118" y="643"/>
                  </a:lnTo>
                  <a:lnTo>
                    <a:pt x="1219" y="630"/>
                  </a:lnTo>
                  <a:lnTo>
                    <a:pt x="1302" y="615"/>
                  </a:lnTo>
                  <a:lnTo>
                    <a:pt x="1387" y="593"/>
                  </a:lnTo>
                  <a:lnTo>
                    <a:pt x="1471" y="563"/>
                  </a:lnTo>
                  <a:lnTo>
                    <a:pt x="1518" y="538"/>
                  </a:lnTo>
                  <a:lnTo>
                    <a:pt x="1571" y="505"/>
                  </a:lnTo>
                  <a:lnTo>
                    <a:pt x="1610" y="476"/>
                  </a:lnTo>
                  <a:lnTo>
                    <a:pt x="1647" y="449"/>
                  </a:lnTo>
                  <a:lnTo>
                    <a:pt x="1671" y="421"/>
                  </a:lnTo>
                  <a:lnTo>
                    <a:pt x="1807" y="654"/>
                  </a:lnTo>
                  <a:lnTo>
                    <a:pt x="1813" y="571"/>
                  </a:lnTo>
                  <a:lnTo>
                    <a:pt x="1825" y="473"/>
                  </a:lnTo>
                  <a:lnTo>
                    <a:pt x="1839" y="375"/>
                  </a:lnTo>
                  <a:lnTo>
                    <a:pt x="1866" y="277"/>
                  </a:lnTo>
                  <a:lnTo>
                    <a:pt x="1894" y="213"/>
                  </a:lnTo>
                  <a:lnTo>
                    <a:pt x="1957" y="127"/>
                  </a:lnTo>
                  <a:lnTo>
                    <a:pt x="1926" y="77"/>
                  </a:lnTo>
                  <a:lnTo>
                    <a:pt x="1839" y="83"/>
                  </a:lnTo>
                  <a:lnTo>
                    <a:pt x="1744" y="86"/>
                  </a:lnTo>
                  <a:lnTo>
                    <a:pt x="1640" y="71"/>
                  </a:lnTo>
                  <a:lnTo>
                    <a:pt x="1550" y="52"/>
                  </a:lnTo>
                  <a:lnTo>
                    <a:pt x="1496" y="36"/>
                  </a:lnTo>
                  <a:lnTo>
                    <a:pt x="1427" y="0"/>
                  </a:lnTo>
                  <a:lnTo>
                    <a:pt x="1541" y="197"/>
                  </a:lnTo>
                  <a:lnTo>
                    <a:pt x="1478" y="251"/>
                  </a:lnTo>
                  <a:lnTo>
                    <a:pt x="1419" y="291"/>
                  </a:lnTo>
                  <a:lnTo>
                    <a:pt x="1343" y="330"/>
                  </a:lnTo>
                  <a:lnTo>
                    <a:pt x="1265" y="360"/>
                  </a:lnTo>
                  <a:lnTo>
                    <a:pt x="1170" y="389"/>
                  </a:lnTo>
                  <a:lnTo>
                    <a:pt x="1086" y="411"/>
                  </a:lnTo>
                  <a:lnTo>
                    <a:pt x="961" y="435"/>
                  </a:lnTo>
                  <a:lnTo>
                    <a:pt x="855" y="445"/>
                  </a:lnTo>
                  <a:lnTo>
                    <a:pt x="758" y="449"/>
                  </a:lnTo>
                  <a:lnTo>
                    <a:pt x="649" y="447"/>
                  </a:lnTo>
                  <a:lnTo>
                    <a:pt x="598" y="445"/>
                  </a:lnTo>
                  <a:lnTo>
                    <a:pt x="551" y="444"/>
                  </a:lnTo>
                  <a:lnTo>
                    <a:pt x="509" y="438"/>
                  </a:lnTo>
                  <a:lnTo>
                    <a:pt x="468" y="434"/>
                  </a:lnTo>
                  <a:lnTo>
                    <a:pt x="391" y="425"/>
                  </a:lnTo>
                  <a:lnTo>
                    <a:pt x="335" y="412"/>
                  </a:lnTo>
                  <a:lnTo>
                    <a:pt x="294" y="402"/>
                  </a:lnTo>
                  <a:lnTo>
                    <a:pt x="252" y="392"/>
                  </a:lnTo>
                  <a:lnTo>
                    <a:pt x="210" y="378"/>
                  </a:lnTo>
                  <a:lnTo>
                    <a:pt x="173" y="368"/>
                  </a:lnTo>
                  <a:lnTo>
                    <a:pt x="131" y="352"/>
                  </a:lnTo>
                  <a:lnTo>
                    <a:pt x="86" y="331"/>
                  </a:lnTo>
                  <a:lnTo>
                    <a:pt x="39" y="312"/>
                  </a:lnTo>
                  <a:lnTo>
                    <a:pt x="0" y="291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51" name="Freeform 19"/>
            <p:cNvSpPr>
              <a:spLocks/>
            </p:cNvSpPr>
            <p:nvPr/>
          </p:nvSpPr>
          <p:spPr bwMode="auto">
            <a:xfrm>
              <a:off x="2127" y="2997"/>
              <a:ext cx="1918" cy="636"/>
            </a:xfrm>
            <a:custGeom>
              <a:avLst/>
              <a:gdLst>
                <a:gd name="T0" fmla="*/ 0 w 1918"/>
                <a:gd name="T1" fmla="*/ 297 h 636"/>
                <a:gd name="T2" fmla="*/ 52 w 1918"/>
                <a:gd name="T3" fmla="*/ 342 h 636"/>
                <a:gd name="T4" fmla="*/ 97 w 1918"/>
                <a:gd name="T5" fmla="*/ 377 h 636"/>
                <a:gd name="T6" fmla="*/ 139 w 1918"/>
                <a:gd name="T7" fmla="*/ 403 h 636"/>
                <a:gd name="T8" fmla="*/ 187 w 1918"/>
                <a:gd name="T9" fmla="*/ 432 h 636"/>
                <a:gd name="T10" fmla="*/ 256 w 1918"/>
                <a:gd name="T11" fmla="*/ 472 h 636"/>
                <a:gd name="T12" fmla="*/ 325 w 1918"/>
                <a:gd name="T13" fmla="*/ 504 h 636"/>
                <a:gd name="T14" fmla="*/ 405 w 1918"/>
                <a:gd name="T15" fmla="*/ 534 h 636"/>
                <a:gd name="T16" fmla="*/ 485 w 1918"/>
                <a:gd name="T17" fmla="*/ 558 h 636"/>
                <a:gd name="T18" fmla="*/ 560 w 1918"/>
                <a:gd name="T19" fmla="*/ 578 h 636"/>
                <a:gd name="T20" fmla="*/ 657 w 1918"/>
                <a:gd name="T21" fmla="*/ 600 h 636"/>
                <a:gd name="T22" fmla="*/ 727 w 1918"/>
                <a:gd name="T23" fmla="*/ 611 h 636"/>
                <a:gd name="T24" fmla="*/ 823 w 1918"/>
                <a:gd name="T25" fmla="*/ 620 h 636"/>
                <a:gd name="T26" fmla="*/ 928 w 1918"/>
                <a:gd name="T27" fmla="*/ 630 h 636"/>
                <a:gd name="T28" fmla="*/ 1032 w 1918"/>
                <a:gd name="T29" fmla="*/ 634 h 636"/>
                <a:gd name="T30" fmla="*/ 1109 w 1918"/>
                <a:gd name="T31" fmla="*/ 635 h 636"/>
                <a:gd name="T32" fmla="*/ 1211 w 1918"/>
                <a:gd name="T33" fmla="*/ 622 h 636"/>
                <a:gd name="T34" fmla="*/ 1291 w 1918"/>
                <a:gd name="T35" fmla="*/ 606 h 636"/>
                <a:gd name="T36" fmla="*/ 1376 w 1918"/>
                <a:gd name="T37" fmla="*/ 584 h 636"/>
                <a:gd name="T38" fmla="*/ 1461 w 1918"/>
                <a:gd name="T39" fmla="*/ 554 h 636"/>
                <a:gd name="T40" fmla="*/ 1508 w 1918"/>
                <a:gd name="T41" fmla="*/ 532 h 636"/>
                <a:gd name="T42" fmla="*/ 1561 w 1918"/>
                <a:gd name="T43" fmla="*/ 498 h 636"/>
                <a:gd name="T44" fmla="*/ 1599 w 1918"/>
                <a:gd name="T45" fmla="*/ 468 h 636"/>
                <a:gd name="T46" fmla="*/ 1636 w 1918"/>
                <a:gd name="T47" fmla="*/ 439 h 636"/>
                <a:gd name="T48" fmla="*/ 1663 w 1918"/>
                <a:gd name="T49" fmla="*/ 413 h 636"/>
                <a:gd name="T50" fmla="*/ 1774 w 1918"/>
                <a:gd name="T51" fmla="*/ 606 h 636"/>
                <a:gd name="T52" fmla="*/ 1782 w 1918"/>
                <a:gd name="T53" fmla="*/ 519 h 636"/>
                <a:gd name="T54" fmla="*/ 1795 w 1918"/>
                <a:gd name="T55" fmla="*/ 439 h 636"/>
                <a:gd name="T56" fmla="*/ 1812 w 1918"/>
                <a:gd name="T57" fmla="*/ 332 h 636"/>
                <a:gd name="T58" fmla="*/ 1840 w 1918"/>
                <a:gd name="T59" fmla="*/ 239 h 636"/>
                <a:gd name="T60" fmla="*/ 1872 w 1918"/>
                <a:gd name="T61" fmla="*/ 158 h 636"/>
                <a:gd name="T62" fmla="*/ 1917 w 1918"/>
                <a:gd name="T63" fmla="*/ 71 h 636"/>
                <a:gd name="T64" fmla="*/ 1831 w 1918"/>
                <a:gd name="T65" fmla="*/ 77 h 636"/>
                <a:gd name="T66" fmla="*/ 1737 w 1918"/>
                <a:gd name="T67" fmla="*/ 80 h 636"/>
                <a:gd name="T68" fmla="*/ 1633 w 1918"/>
                <a:gd name="T69" fmla="*/ 68 h 636"/>
                <a:gd name="T70" fmla="*/ 1544 w 1918"/>
                <a:gd name="T71" fmla="*/ 48 h 636"/>
                <a:gd name="T72" fmla="*/ 1491 w 1918"/>
                <a:gd name="T73" fmla="*/ 34 h 636"/>
                <a:gd name="T74" fmla="*/ 1422 w 1918"/>
                <a:gd name="T75" fmla="*/ 0 h 636"/>
                <a:gd name="T76" fmla="*/ 1534 w 1918"/>
                <a:gd name="T77" fmla="*/ 195 h 636"/>
                <a:gd name="T78" fmla="*/ 1472 w 1918"/>
                <a:gd name="T79" fmla="*/ 245 h 636"/>
                <a:gd name="T80" fmla="*/ 1413 w 1918"/>
                <a:gd name="T81" fmla="*/ 287 h 636"/>
                <a:gd name="T82" fmla="*/ 1335 w 1918"/>
                <a:gd name="T83" fmla="*/ 325 h 636"/>
                <a:gd name="T84" fmla="*/ 1258 w 1918"/>
                <a:gd name="T85" fmla="*/ 357 h 636"/>
                <a:gd name="T86" fmla="*/ 1164 w 1918"/>
                <a:gd name="T87" fmla="*/ 384 h 636"/>
                <a:gd name="T88" fmla="*/ 1080 w 1918"/>
                <a:gd name="T89" fmla="*/ 405 h 636"/>
                <a:gd name="T90" fmla="*/ 954 w 1918"/>
                <a:gd name="T91" fmla="*/ 431 h 636"/>
                <a:gd name="T92" fmla="*/ 851 w 1918"/>
                <a:gd name="T93" fmla="*/ 442 h 636"/>
                <a:gd name="T94" fmla="*/ 753 w 1918"/>
                <a:gd name="T95" fmla="*/ 449 h 636"/>
                <a:gd name="T96" fmla="*/ 645 w 1918"/>
                <a:gd name="T97" fmla="*/ 446 h 636"/>
                <a:gd name="T98" fmla="*/ 595 w 1918"/>
                <a:gd name="T99" fmla="*/ 445 h 636"/>
                <a:gd name="T100" fmla="*/ 548 w 1918"/>
                <a:gd name="T101" fmla="*/ 444 h 636"/>
                <a:gd name="T102" fmla="*/ 505 w 1918"/>
                <a:gd name="T103" fmla="*/ 438 h 636"/>
                <a:gd name="T104" fmla="*/ 463 w 1918"/>
                <a:gd name="T105" fmla="*/ 433 h 636"/>
                <a:gd name="T106" fmla="*/ 390 w 1918"/>
                <a:gd name="T107" fmla="*/ 427 h 636"/>
                <a:gd name="T108" fmla="*/ 334 w 1918"/>
                <a:gd name="T109" fmla="*/ 414 h 636"/>
                <a:gd name="T110" fmla="*/ 293 w 1918"/>
                <a:gd name="T111" fmla="*/ 404 h 636"/>
                <a:gd name="T112" fmla="*/ 250 w 1918"/>
                <a:gd name="T113" fmla="*/ 394 h 636"/>
                <a:gd name="T114" fmla="*/ 208 w 1918"/>
                <a:gd name="T115" fmla="*/ 382 h 636"/>
                <a:gd name="T116" fmla="*/ 173 w 1918"/>
                <a:gd name="T117" fmla="*/ 371 h 636"/>
                <a:gd name="T118" fmla="*/ 130 w 1918"/>
                <a:gd name="T119" fmla="*/ 357 h 636"/>
                <a:gd name="T120" fmla="*/ 84 w 1918"/>
                <a:gd name="T121" fmla="*/ 337 h 636"/>
                <a:gd name="T122" fmla="*/ 41 w 1918"/>
                <a:gd name="T123" fmla="*/ 320 h 636"/>
                <a:gd name="T124" fmla="*/ 0 w 1918"/>
                <a:gd name="T125" fmla="*/ 297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18" h="636">
                  <a:moveTo>
                    <a:pt x="0" y="297"/>
                  </a:moveTo>
                  <a:lnTo>
                    <a:pt x="52" y="342"/>
                  </a:lnTo>
                  <a:lnTo>
                    <a:pt x="97" y="377"/>
                  </a:lnTo>
                  <a:lnTo>
                    <a:pt x="139" y="403"/>
                  </a:lnTo>
                  <a:lnTo>
                    <a:pt x="187" y="432"/>
                  </a:lnTo>
                  <a:lnTo>
                    <a:pt x="256" y="472"/>
                  </a:lnTo>
                  <a:lnTo>
                    <a:pt x="325" y="504"/>
                  </a:lnTo>
                  <a:lnTo>
                    <a:pt x="405" y="534"/>
                  </a:lnTo>
                  <a:lnTo>
                    <a:pt x="485" y="558"/>
                  </a:lnTo>
                  <a:lnTo>
                    <a:pt x="560" y="578"/>
                  </a:lnTo>
                  <a:lnTo>
                    <a:pt x="657" y="600"/>
                  </a:lnTo>
                  <a:lnTo>
                    <a:pt x="727" y="611"/>
                  </a:lnTo>
                  <a:lnTo>
                    <a:pt x="823" y="620"/>
                  </a:lnTo>
                  <a:lnTo>
                    <a:pt x="928" y="630"/>
                  </a:lnTo>
                  <a:lnTo>
                    <a:pt x="1032" y="634"/>
                  </a:lnTo>
                  <a:lnTo>
                    <a:pt x="1109" y="635"/>
                  </a:lnTo>
                  <a:lnTo>
                    <a:pt x="1211" y="622"/>
                  </a:lnTo>
                  <a:lnTo>
                    <a:pt x="1291" y="606"/>
                  </a:lnTo>
                  <a:lnTo>
                    <a:pt x="1376" y="584"/>
                  </a:lnTo>
                  <a:lnTo>
                    <a:pt x="1461" y="554"/>
                  </a:lnTo>
                  <a:lnTo>
                    <a:pt x="1508" y="532"/>
                  </a:lnTo>
                  <a:lnTo>
                    <a:pt x="1561" y="498"/>
                  </a:lnTo>
                  <a:lnTo>
                    <a:pt x="1599" y="468"/>
                  </a:lnTo>
                  <a:lnTo>
                    <a:pt x="1636" y="439"/>
                  </a:lnTo>
                  <a:lnTo>
                    <a:pt x="1663" y="413"/>
                  </a:lnTo>
                  <a:lnTo>
                    <a:pt x="1774" y="606"/>
                  </a:lnTo>
                  <a:lnTo>
                    <a:pt x="1782" y="519"/>
                  </a:lnTo>
                  <a:lnTo>
                    <a:pt x="1795" y="439"/>
                  </a:lnTo>
                  <a:lnTo>
                    <a:pt x="1812" y="332"/>
                  </a:lnTo>
                  <a:lnTo>
                    <a:pt x="1840" y="239"/>
                  </a:lnTo>
                  <a:lnTo>
                    <a:pt x="1872" y="158"/>
                  </a:lnTo>
                  <a:lnTo>
                    <a:pt x="1917" y="71"/>
                  </a:lnTo>
                  <a:lnTo>
                    <a:pt x="1831" y="77"/>
                  </a:lnTo>
                  <a:lnTo>
                    <a:pt x="1737" y="80"/>
                  </a:lnTo>
                  <a:lnTo>
                    <a:pt x="1633" y="68"/>
                  </a:lnTo>
                  <a:lnTo>
                    <a:pt x="1544" y="48"/>
                  </a:lnTo>
                  <a:lnTo>
                    <a:pt x="1491" y="34"/>
                  </a:lnTo>
                  <a:lnTo>
                    <a:pt x="1422" y="0"/>
                  </a:lnTo>
                  <a:lnTo>
                    <a:pt x="1534" y="195"/>
                  </a:lnTo>
                  <a:lnTo>
                    <a:pt x="1472" y="245"/>
                  </a:lnTo>
                  <a:lnTo>
                    <a:pt x="1413" y="287"/>
                  </a:lnTo>
                  <a:lnTo>
                    <a:pt x="1335" y="325"/>
                  </a:lnTo>
                  <a:lnTo>
                    <a:pt x="1258" y="357"/>
                  </a:lnTo>
                  <a:lnTo>
                    <a:pt x="1164" y="384"/>
                  </a:lnTo>
                  <a:lnTo>
                    <a:pt x="1080" y="405"/>
                  </a:lnTo>
                  <a:lnTo>
                    <a:pt x="954" y="431"/>
                  </a:lnTo>
                  <a:lnTo>
                    <a:pt x="851" y="442"/>
                  </a:lnTo>
                  <a:lnTo>
                    <a:pt x="753" y="449"/>
                  </a:lnTo>
                  <a:lnTo>
                    <a:pt x="645" y="446"/>
                  </a:lnTo>
                  <a:lnTo>
                    <a:pt x="595" y="445"/>
                  </a:lnTo>
                  <a:lnTo>
                    <a:pt x="548" y="444"/>
                  </a:lnTo>
                  <a:lnTo>
                    <a:pt x="505" y="438"/>
                  </a:lnTo>
                  <a:lnTo>
                    <a:pt x="463" y="433"/>
                  </a:lnTo>
                  <a:lnTo>
                    <a:pt x="390" y="427"/>
                  </a:lnTo>
                  <a:lnTo>
                    <a:pt x="334" y="414"/>
                  </a:lnTo>
                  <a:lnTo>
                    <a:pt x="293" y="404"/>
                  </a:lnTo>
                  <a:lnTo>
                    <a:pt x="250" y="394"/>
                  </a:lnTo>
                  <a:lnTo>
                    <a:pt x="208" y="382"/>
                  </a:lnTo>
                  <a:lnTo>
                    <a:pt x="173" y="371"/>
                  </a:lnTo>
                  <a:lnTo>
                    <a:pt x="130" y="357"/>
                  </a:lnTo>
                  <a:lnTo>
                    <a:pt x="84" y="337"/>
                  </a:lnTo>
                  <a:lnTo>
                    <a:pt x="41" y="320"/>
                  </a:lnTo>
                  <a:lnTo>
                    <a:pt x="0" y="297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9655" name="Group 23"/>
          <p:cNvGrpSpPr>
            <a:grpSpLocks/>
          </p:cNvGrpSpPr>
          <p:nvPr/>
        </p:nvGrpSpPr>
        <p:grpSpPr bwMode="auto">
          <a:xfrm>
            <a:off x="4873626" y="2312988"/>
            <a:ext cx="2487613" cy="881062"/>
            <a:chOff x="2110" y="1457"/>
            <a:chExt cx="1567" cy="555"/>
          </a:xfrm>
          <a:solidFill>
            <a:schemeClr val="tx2"/>
          </a:solidFill>
        </p:grpSpPr>
        <p:sp>
          <p:nvSpPr>
            <p:cNvPr id="69653" name="Freeform 21"/>
            <p:cNvSpPr>
              <a:spLocks/>
            </p:cNvSpPr>
            <p:nvPr/>
          </p:nvSpPr>
          <p:spPr bwMode="auto">
            <a:xfrm>
              <a:off x="2110" y="1487"/>
              <a:ext cx="1567" cy="525"/>
            </a:xfrm>
            <a:custGeom>
              <a:avLst/>
              <a:gdLst>
                <a:gd name="T0" fmla="*/ 1536 w 1567"/>
                <a:gd name="T1" fmla="*/ 238 h 525"/>
                <a:gd name="T2" fmla="*/ 1455 w 1567"/>
                <a:gd name="T3" fmla="*/ 186 h 525"/>
                <a:gd name="T4" fmla="*/ 1350 w 1567"/>
                <a:gd name="T5" fmla="*/ 135 h 525"/>
                <a:gd name="T6" fmla="*/ 1240 w 1567"/>
                <a:gd name="T7" fmla="*/ 97 h 525"/>
                <a:gd name="T8" fmla="*/ 1114 w 1567"/>
                <a:gd name="T9" fmla="*/ 58 h 525"/>
                <a:gd name="T10" fmla="*/ 979 w 1567"/>
                <a:gd name="T11" fmla="*/ 32 h 525"/>
                <a:gd name="T12" fmla="*/ 816 w 1567"/>
                <a:gd name="T13" fmla="*/ 14 h 525"/>
                <a:gd name="T14" fmla="*/ 671 w 1567"/>
                <a:gd name="T15" fmla="*/ 9 h 525"/>
                <a:gd name="T16" fmla="*/ 524 w 1567"/>
                <a:gd name="T17" fmla="*/ 31 h 525"/>
                <a:gd name="T18" fmla="*/ 389 w 1567"/>
                <a:gd name="T19" fmla="*/ 73 h 525"/>
                <a:gd name="T20" fmla="*/ 309 w 1567"/>
                <a:gd name="T21" fmla="*/ 119 h 525"/>
                <a:gd name="T22" fmla="*/ 248 w 1567"/>
                <a:gd name="T23" fmla="*/ 164 h 525"/>
                <a:gd name="T24" fmla="*/ 120 w 1567"/>
                <a:gd name="T25" fmla="*/ 0 h 525"/>
                <a:gd name="T26" fmla="*/ 106 w 1567"/>
                <a:gd name="T27" fmla="*/ 145 h 525"/>
                <a:gd name="T28" fmla="*/ 73 w 1567"/>
                <a:gd name="T29" fmla="*/ 302 h 525"/>
                <a:gd name="T30" fmla="*/ 0 w 1567"/>
                <a:gd name="T31" fmla="*/ 422 h 525"/>
                <a:gd name="T32" fmla="*/ 94 w 1567"/>
                <a:gd name="T33" fmla="*/ 457 h 525"/>
                <a:gd name="T34" fmla="*/ 254 w 1567"/>
                <a:gd name="T35" fmla="*/ 467 h 525"/>
                <a:gd name="T36" fmla="*/ 369 w 1567"/>
                <a:gd name="T37" fmla="*/ 495 h 525"/>
                <a:gd name="T38" fmla="*/ 333 w 1567"/>
                <a:gd name="T39" fmla="*/ 366 h 525"/>
                <a:gd name="T40" fmla="*/ 431 w 1567"/>
                <a:gd name="T41" fmla="*/ 291 h 525"/>
                <a:gd name="T42" fmla="*/ 554 w 1567"/>
                <a:gd name="T43" fmla="*/ 236 h 525"/>
                <a:gd name="T44" fmla="*/ 697 w 1567"/>
                <a:gd name="T45" fmla="*/ 195 h 525"/>
                <a:gd name="T46" fmla="*/ 882 w 1567"/>
                <a:gd name="T47" fmla="*/ 167 h 525"/>
                <a:gd name="T48" fmla="*/ 1047 w 1567"/>
                <a:gd name="T49" fmla="*/ 166 h 525"/>
                <a:gd name="T50" fmla="*/ 1125 w 1567"/>
                <a:gd name="T51" fmla="*/ 168 h 525"/>
                <a:gd name="T52" fmla="*/ 1192 w 1567"/>
                <a:gd name="T53" fmla="*/ 176 h 525"/>
                <a:gd name="T54" fmla="*/ 1298 w 1567"/>
                <a:gd name="T55" fmla="*/ 194 h 525"/>
                <a:gd name="T56" fmla="*/ 1364 w 1567"/>
                <a:gd name="T57" fmla="*/ 210 h 525"/>
                <a:gd name="T58" fmla="*/ 1428 w 1567"/>
                <a:gd name="T59" fmla="*/ 229 h 525"/>
                <a:gd name="T60" fmla="*/ 1497 w 1567"/>
                <a:gd name="T61" fmla="*/ 259 h 525"/>
                <a:gd name="T62" fmla="*/ 1566 w 1567"/>
                <a:gd name="T63" fmla="*/ 291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67" h="525">
                  <a:moveTo>
                    <a:pt x="1566" y="291"/>
                  </a:moveTo>
                  <a:lnTo>
                    <a:pt x="1536" y="238"/>
                  </a:lnTo>
                  <a:lnTo>
                    <a:pt x="1490" y="209"/>
                  </a:lnTo>
                  <a:lnTo>
                    <a:pt x="1455" y="186"/>
                  </a:lnTo>
                  <a:lnTo>
                    <a:pt x="1406" y="159"/>
                  </a:lnTo>
                  <a:lnTo>
                    <a:pt x="1350" y="135"/>
                  </a:lnTo>
                  <a:lnTo>
                    <a:pt x="1303" y="121"/>
                  </a:lnTo>
                  <a:lnTo>
                    <a:pt x="1240" y="97"/>
                  </a:lnTo>
                  <a:lnTo>
                    <a:pt x="1176" y="78"/>
                  </a:lnTo>
                  <a:lnTo>
                    <a:pt x="1114" y="58"/>
                  </a:lnTo>
                  <a:lnTo>
                    <a:pt x="1035" y="40"/>
                  </a:lnTo>
                  <a:lnTo>
                    <a:pt x="979" y="32"/>
                  </a:lnTo>
                  <a:lnTo>
                    <a:pt x="902" y="23"/>
                  </a:lnTo>
                  <a:lnTo>
                    <a:pt x="816" y="14"/>
                  </a:lnTo>
                  <a:lnTo>
                    <a:pt x="734" y="10"/>
                  </a:lnTo>
                  <a:lnTo>
                    <a:pt x="671" y="9"/>
                  </a:lnTo>
                  <a:lnTo>
                    <a:pt x="591" y="19"/>
                  </a:lnTo>
                  <a:lnTo>
                    <a:pt x="524" y="31"/>
                  </a:lnTo>
                  <a:lnTo>
                    <a:pt x="456" y="49"/>
                  </a:lnTo>
                  <a:lnTo>
                    <a:pt x="389" y="73"/>
                  </a:lnTo>
                  <a:lnTo>
                    <a:pt x="351" y="93"/>
                  </a:lnTo>
                  <a:lnTo>
                    <a:pt x="309" y="119"/>
                  </a:lnTo>
                  <a:lnTo>
                    <a:pt x="278" y="143"/>
                  </a:lnTo>
                  <a:lnTo>
                    <a:pt x="248" y="164"/>
                  </a:lnTo>
                  <a:lnTo>
                    <a:pt x="229" y="187"/>
                  </a:lnTo>
                  <a:lnTo>
                    <a:pt x="120" y="0"/>
                  </a:lnTo>
                  <a:lnTo>
                    <a:pt x="115" y="67"/>
                  </a:lnTo>
                  <a:lnTo>
                    <a:pt x="106" y="145"/>
                  </a:lnTo>
                  <a:lnTo>
                    <a:pt x="94" y="224"/>
                  </a:lnTo>
                  <a:lnTo>
                    <a:pt x="73" y="302"/>
                  </a:lnTo>
                  <a:lnTo>
                    <a:pt x="50" y="353"/>
                  </a:lnTo>
                  <a:lnTo>
                    <a:pt x="0" y="422"/>
                  </a:lnTo>
                  <a:lnTo>
                    <a:pt x="25" y="462"/>
                  </a:lnTo>
                  <a:lnTo>
                    <a:pt x="94" y="457"/>
                  </a:lnTo>
                  <a:lnTo>
                    <a:pt x="170" y="455"/>
                  </a:lnTo>
                  <a:lnTo>
                    <a:pt x="254" y="467"/>
                  </a:lnTo>
                  <a:lnTo>
                    <a:pt x="326" y="482"/>
                  </a:lnTo>
                  <a:lnTo>
                    <a:pt x="369" y="495"/>
                  </a:lnTo>
                  <a:lnTo>
                    <a:pt x="424" y="524"/>
                  </a:lnTo>
                  <a:lnTo>
                    <a:pt x="333" y="366"/>
                  </a:lnTo>
                  <a:lnTo>
                    <a:pt x="383" y="323"/>
                  </a:lnTo>
                  <a:lnTo>
                    <a:pt x="431" y="291"/>
                  </a:lnTo>
                  <a:lnTo>
                    <a:pt x="491" y="260"/>
                  </a:lnTo>
                  <a:lnTo>
                    <a:pt x="554" y="236"/>
                  </a:lnTo>
                  <a:lnTo>
                    <a:pt x="630" y="212"/>
                  </a:lnTo>
                  <a:lnTo>
                    <a:pt x="697" y="195"/>
                  </a:lnTo>
                  <a:lnTo>
                    <a:pt x="797" y="175"/>
                  </a:lnTo>
                  <a:lnTo>
                    <a:pt x="882" y="167"/>
                  </a:lnTo>
                  <a:lnTo>
                    <a:pt x="959" y="164"/>
                  </a:lnTo>
                  <a:lnTo>
                    <a:pt x="1047" y="166"/>
                  </a:lnTo>
                  <a:lnTo>
                    <a:pt x="1087" y="167"/>
                  </a:lnTo>
                  <a:lnTo>
                    <a:pt x="1125" y="168"/>
                  </a:lnTo>
                  <a:lnTo>
                    <a:pt x="1159" y="173"/>
                  </a:lnTo>
                  <a:lnTo>
                    <a:pt x="1192" y="176"/>
                  </a:lnTo>
                  <a:lnTo>
                    <a:pt x="1253" y="183"/>
                  </a:lnTo>
                  <a:lnTo>
                    <a:pt x="1298" y="194"/>
                  </a:lnTo>
                  <a:lnTo>
                    <a:pt x="1331" y="202"/>
                  </a:lnTo>
                  <a:lnTo>
                    <a:pt x="1364" y="210"/>
                  </a:lnTo>
                  <a:lnTo>
                    <a:pt x="1398" y="221"/>
                  </a:lnTo>
                  <a:lnTo>
                    <a:pt x="1428" y="229"/>
                  </a:lnTo>
                  <a:lnTo>
                    <a:pt x="1461" y="242"/>
                  </a:lnTo>
                  <a:lnTo>
                    <a:pt x="1497" y="259"/>
                  </a:lnTo>
                  <a:lnTo>
                    <a:pt x="1535" y="274"/>
                  </a:lnTo>
                  <a:lnTo>
                    <a:pt x="1566" y="291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54" name="Freeform 22"/>
            <p:cNvSpPr>
              <a:spLocks/>
            </p:cNvSpPr>
            <p:nvPr/>
          </p:nvSpPr>
          <p:spPr bwMode="auto">
            <a:xfrm>
              <a:off x="2110" y="1457"/>
              <a:ext cx="1535" cy="509"/>
            </a:xfrm>
            <a:custGeom>
              <a:avLst/>
              <a:gdLst>
                <a:gd name="T0" fmla="*/ 1534 w 1535"/>
                <a:gd name="T1" fmla="*/ 270 h 509"/>
                <a:gd name="T2" fmla="*/ 1492 w 1535"/>
                <a:gd name="T3" fmla="*/ 234 h 509"/>
                <a:gd name="T4" fmla="*/ 1456 w 1535"/>
                <a:gd name="T5" fmla="*/ 206 h 509"/>
                <a:gd name="T6" fmla="*/ 1423 w 1535"/>
                <a:gd name="T7" fmla="*/ 186 h 509"/>
                <a:gd name="T8" fmla="*/ 1384 w 1535"/>
                <a:gd name="T9" fmla="*/ 162 h 509"/>
                <a:gd name="T10" fmla="*/ 1329 w 1535"/>
                <a:gd name="T11" fmla="*/ 130 h 509"/>
                <a:gd name="T12" fmla="*/ 1274 w 1535"/>
                <a:gd name="T13" fmla="*/ 105 h 509"/>
                <a:gd name="T14" fmla="*/ 1210 w 1535"/>
                <a:gd name="T15" fmla="*/ 81 h 509"/>
                <a:gd name="T16" fmla="*/ 1146 w 1535"/>
                <a:gd name="T17" fmla="*/ 62 h 509"/>
                <a:gd name="T18" fmla="*/ 1086 w 1535"/>
                <a:gd name="T19" fmla="*/ 46 h 509"/>
                <a:gd name="T20" fmla="*/ 1008 w 1535"/>
                <a:gd name="T21" fmla="*/ 28 h 509"/>
                <a:gd name="T22" fmla="*/ 952 w 1535"/>
                <a:gd name="T23" fmla="*/ 19 h 509"/>
                <a:gd name="T24" fmla="*/ 875 w 1535"/>
                <a:gd name="T25" fmla="*/ 12 h 509"/>
                <a:gd name="T26" fmla="*/ 791 w 1535"/>
                <a:gd name="T27" fmla="*/ 4 h 509"/>
                <a:gd name="T28" fmla="*/ 708 w 1535"/>
                <a:gd name="T29" fmla="*/ 1 h 509"/>
                <a:gd name="T30" fmla="*/ 647 w 1535"/>
                <a:gd name="T31" fmla="*/ 0 h 509"/>
                <a:gd name="T32" fmla="*/ 565 w 1535"/>
                <a:gd name="T33" fmla="*/ 10 h 509"/>
                <a:gd name="T34" fmla="*/ 501 w 1535"/>
                <a:gd name="T35" fmla="*/ 23 h 509"/>
                <a:gd name="T36" fmla="*/ 433 w 1535"/>
                <a:gd name="T37" fmla="*/ 41 h 509"/>
                <a:gd name="T38" fmla="*/ 365 w 1535"/>
                <a:gd name="T39" fmla="*/ 65 h 509"/>
                <a:gd name="T40" fmla="*/ 327 w 1535"/>
                <a:gd name="T41" fmla="*/ 82 h 509"/>
                <a:gd name="T42" fmla="*/ 285 w 1535"/>
                <a:gd name="T43" fmla="*/ 110 h 509"/>
                <a:gd name="T44" fmla="*/ 254 w 1535"/>
                <a:gd name="T45" fmla="*/ 134 h 509"/>
                <a:gd name="T46" fmla="*/ 225 w 1535"/>
                <a:gd name="T47" fmla="*/ 157 h 509"/>
                <a:gd name="T48" fmla="*/ 203 w 1535"/>
                <a:gd name="T49" fmla="*/ 178 h 509"/>
                <a:gd name="T50" fmla="*/ 114 w 1535"/>
                <a:gd name="T51" fmla="*/ 23 h 509"/>
                <a:gd name="T52" fmla="*/ 108 w 1535"/>
                <a:gd name="T53" fmla="*/ 93 h 509"/>
                <a:gd name="T54" fmla="*/ 98 w 1535"/>
                <a:gd name="T55" fmla="*/ 157 h 509"/>
                <a:gd name="T56" fmla="*/ 84 w 1535"/>
                <a:gd name="T57" fmla="*/ 242 h 509"/>
                <a:gd name="T58" fmla="*/ 62 w 1535"/>
                <a:gd name="T59" fmla="*/ 317 h 509"/>
                <a:gd name="T60" fmla="*/ 36 w 1535"/>
                <a:gd name="T61" fmla="*/ 382 h 509"/>
                <a:gd name="T62" fmla="*/ 0 w 1535"/>
                <a:gd name="T63" fmla="*/ 451 h 509"/>
                <a:gd name="T64" fmla="*/ 69 w 1535"/>
                <a:gd name="T65" fmla="*/ 446 h 509"/>
                <a:gd name="T66" fmla="*/ 144 w 1535"/>
                <a:gd name="T67" fmla="*/ 444 h 509"/>
                <a:gd name="T68" fmla="*/ 227 w 1535"/>
                <a:gd name="T69" fmla="*/ 454 h 509"/>
                <a:gd name="T70" fmla="*/ 298 w 1535"/>
                <a:gd name="T71" fmla="*/ 470 h 509"/>
                <a:gd name="T72" fmla="*/ 341 w 1535"/>
                <a:gd name="T73" fmla="*/ 481 h 509"/>
                <a:gd name="T74" fmla="*/ 396 w 1535"/>
                <a:gd name="T75" fmla="*/ 508 h 509"/>
                <a:gd name="T76" fmla="*/ 306 w 1535"/>
                <a:gd name="T77" fmla="*/ 352 h 509"/>
                <a:gd name="T78" fmla="*/ 356 w 1535"/>
                <a:gd name="T79" fmla="*/ 312 h 509"/>
                <a:gd name="T80" fmla="*/ 403 w 1535"/>
                <a:gd name="T81" fmla="*/ 278 h 509"/>
                <a:gd name="T82" fmla="*/ 466 w 1535"/>
                <a:gd name="T83" fmla="*/ 248 h 509"/>
                <a:gd name="T84" fmla="*/ 527 w 1535"/>
                <a:gd name="T85" fmla="*/ 222 h 509"/>
                <a:gd name="T86" fmla="*/ 603 w 1535"/>
                <a:gd name="T87" fmla="*/ 201 h 509"/>
                <a:gd name="T88" fmla="*/ 670 w 1535"/>
                <a:gd name="T89" fmla="*/ 184 h 509"/>
                <a:gd name="T90" fmla="*/ 771 w 1535"/>
                <a:gd name="T91" fmla="*/ 163 h 509"/>
                <a:gd name="T92" fmla="*/ 853 w 1535"/>
                <a:gd name="T93" fmla="*/ 154 h 509"/>
                <a:gd name="T94" fmla="*/ 931 w 1535"/>
                <a:gd name="T95" fmla="*/ 149 h 509"/>
                <a:gd name="T96" fmla="*/ 1018 w 1535"/>
                <a:gd name="T97" fmla="*/ 151 h 509"/>
                <a:gd name="T98" fmla="*/ 1058 w 1535"/>
                <a:gd name="T99" fmla="*/ 152 h 509"/>
                <a:gd name="T100" fmla="*/ 1095 w 1535"/>
                <a:gd name="T101" fmla="*/ 153 h 509"/>
                <a:gd name="T102" fmla="*/ 1130 w 1535"/>
                <a:gd name="T103" fmla="*/ 158 h 509"/>
                <a:gd name="T104" fmla="*/ 1164 w 1535"/>
                <a:gd name="T105" fmla="*/ 162 h 509"/>
                <a:gd name="T106" fmla="*/ 1222 w 1535"/>
                <a:gd name="T107" fmla="*/ 166 h 509"/>
                <a:gd name="T108" fmla="*/ 1267 w 1535"/>
                <a:gd name="T109" fmla="*/ 177 h 509"/>
                <a:gd name="T110" fmla="*/ 1300 w 1535"/>
                <a:gd name="T111" fmla="*/ 185 h 509"/>
                <a:gd name="T112" fmla="*/ 1334 w 1535"/>
                <a:gd name="T113" fmla="*/ 193 h 509"/>
                <a:gd name="T114" fmla="*/ 1368 w 1535"/>
                <a:gd name="T115" fmla="*/ 202 h 509"/>
                <a:gd name="T116" fmla="*/ 1396 w 1535"/>
                <a:gd name="T117" fmla="*/ 211 h 509"/>
                <a:gd name="T118" fmla="*/ 1430 w 1535"/>
                <a:gd name="T119" fmla="*/ 222 h 509"/>
                <a:gd name="T120" fmla="*/ 1467 w 1535"/>
                <a:gd name="T121" fmla="*/ 238 h 509"/>
                <a:gd name="T122" fmla="*/ 1501 w 1535"/>
                <a:gd name="T123" fmla="*/ 252 h 509"/>
                <a:gd name="T124" fmla="*/ 1534 w 1535"/>
                <a:gd name="T125" fmla="*/ 270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35" h="509">
                  <a:moveTo>
                    <a:pt x="1534" y="270"/>
                  </a:moveTo>
                  <a:lnTo>
                    <a:pt x="1492" y="234"/>
                  </a:lnTo>
                  <a:lnTo>
                    <a:pt x="1456" y="206"/>
                  </a:lnTo>
                  <a:lnTo>
                    <a:pt x="1423" y="186"/>
                  </a:lnTo>
                  <a:lnTo>
                    <a:pt x="1384" y="162"/>
                  </a:lnTo>
                  <a:lnTo>
                    <a:pt x="1329" y="130"/>
                  </a:lnTo>
                  <a:lnTo>
                    <a:pt x="1274" y="105"/>
                  </a:lnTo>
                  <a:lnTo>
                    <a:pt x="1210" y="81"/>
                  </a:lnTo>
                  <a:lnTo>
                    <a:pt x="1146" y="62"/>
                  </a:lnTo>
                  <a:lnTo>
                    <a:pt x="1086" y="46"/>
                  </a:lnTo>
                  <a:lnTo>
                    <a:pt x="1008" y="28"/>
                  </a:lnTo>
                  <a:lnTo>
                    <a:pt x="952" y="19"/>
                  </a:lnTo>
                  <a:lnTo>
                    <a:pt x="875" y="12"/>
                  </a:lnTo>
                  <a:lnTo>
                    <a:pt x="791" y="4"/>
                  </a:lnTo>
                  <a:lnTo>
                    <a:pt x="708" y="1"/>
                  </a:lnTo>
                  <a:lnTo>
                    <a:pt x="647" y="0"/>
                  </a:lnTo>
                  <a:lnTo>
                    <a:pt x="565" y="10"/>
                  </a:lnTo>
                  <a:lnTo>
                    <a:pt x="501" y="23"/>
                  </a:lnTo>
                  <a:lnTo>
                    <a:pt x="433" y="41"/>
                  </a:lnTo>
                  <a:lnTo>
                    <a:pt x="365" y="65"/>
                  </a:lnTo>
                  <a:lnTo>
                    <a:pt x="327" y="82"/>
                  </a:lnTo>
                  <a:lnTo>
                    <a:pt x="285" y="110"/>
                  </a:lnTo>
                  <a:lnTo>
                    <a:pt x="254" y="134"/>
                  </a:lnTo>
                  <a:lnTo>
                    <a:pt x="225" y="157"/>
                  </a:lnTo>
                  <a:lnTo>
                    <a:pt x="203" y="178"/>
                  </a:lnTo>
                  <a:lnTo>
                    <a:pt x="114" y="23"/>
                  </a:lnTo>
                  <a:lnTo>
                    <a:pt x="108" y="93"/>
                  </a:lnTo>
                  <a:lnTo>
                    <a:pt x="98" y="157"/>
                  </a:lnTo>
                  <a:lnTo>
                    <a:pt x="84" y="242"/>
                  </a:lnTo>
                  <a:lnTo>
                    <a:pt x="62" y="317"/>
                  </a:lnTo>
                  <a:lnTo>
                    <a:pt x="36" y="382"/>
                  </a:lnTo>
                  <a:lnTo>
                    <a:pt x="0" y="451"/>
                  </a:lnTo>
                  <a:lnTo>
                    <a:pt x="69" y="446"/>
                  </a:lnTo>
                  <a:lnTo>
                    <a:pt x="144" y="444"/>
                  </a:lnTo>
                  <a:lnTo>
                    <a:pt x="227" y="454"/>
                  </a:lnTo>
                  <a:lnTo>
                    <a:pt x="298" y="470"/>
                  </a:lnTo>
                  <a:lnTo>
                    <a:pt x="341" y="481"/>
                  </a:lnTo>
                  <a:lnTo>
                    <a:pt x="396" y="508"/>
                  </a:lnTo>
                  <a:lnTo>
                    <a:pt x="306" y="352"/>
                  </a:lnTo>
                  <a:lnTo>
                    <a:pt x="356" y="312"/>
                  </a:lnTo>
                  <a:lnTo>
                    <a:pt x="403" y="278"/>
                  </a:lnTo>
                  <a:lnTo>
                    <a:pt x="466" y="248"/>
                  </a:lnTo>
                  <a:lnTo>
                    <a:pt x="527" y="222"/>
                  </a:lnTo>
                  <a:lnTo>
                    <a:pt x="603" y="201"/>
                  </a:lnTo>
                  <a:lnTo>
                    <a:pt x="670" y="184"/>
                  </a:lnTo>
                  <a:lnTo>
                    <a:pt x="771" y="163"/>
                  </a:lnTo>
                  <a:lnTo>
                    <a:pt x="853" y="154"/>
                  </a:lnTo>
                  <a:lnTo>
                    <a:pt x="931" y="149"/>
                  </a:lnTo>
                  <a:lnTo>
                    <a:pt x="1018" y="151"/>
                  </a:lnTo>
                  <a:lnTo>
                    <a:pt x="1058" y="152"/>
                  </a:lnTo>
                  <a:lnTo>
                    <a:pt x="1095" y="153"/>
                  </a:lnTo>
                  <a:lnTo>
                    <a:pt x="1130" y="158"/>
                  </a:lnTo>
                  <a:lnTo>
                    <a:pt x="1164" y="162"/>
                  </a:lnTo>
                  <a:lnTo>
                    <a:pt x="1222" y="166"/>
                  </a:lnTo>
                  <a:lnTo>
                    <a:pt x="1267" y="177"/>
                  </a:lnTo>
                  <a:lnTo>
                    <a:pt x="1300" y="185"/>
                  </a:lnTo>
                  <a:lnTo>
                    <a:pt x="1334" y="193"/>
                  </a:lnTo>
                  <a:lnTo>
                    <a:pt x="1368" y="202"/>
                  </a:lnTo>
                  <a:lnTo>
                    <a:pt x="1396" y="211"/>
                  </a:lnTo>
                  <a:lnTo>
                    <a:pt x="1430" y="222"/>
                  </a:lnTo>
                  <a:lnTo>
                    <a:pt x="1467" y="238"/>
                  </a:lnTo>
                  <a:lnTo>
                    <a:pt x="1501" y="252"/>
                  </a:lnTo>
                  <a:lnTo>
                    <a:pt x="1534" y="270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4581" y="822640"/>
            <a:ext cx="1852613" cy="12350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20ABE53-2494-0847-827A-47239DE13AEE}"/>
              </a:ext>
            </a:extLst>
          </p:cNvPr>
          <p:cNvSpPr txBox="1"/>
          <p:nvPr/>
        </p:nvSpPr>
        <p:spPr>
          <a:xfrm>
            <a:off x="-23392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1268452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F5302-0FD7-274D-B727-FF252C11520B}" type="slidenum">
              <a:rPr lang="en-US" altLang="x-none" smtClean="0"/>
              <a:pPr/>
              <a:t>13</a:t>
            </a:fld>
            <a:endParaRPr lang="en-US" altLang="x-none"/>
          </a:p>
        </p:txBody>
      </p:sp>
      <p:graphicFrame>
        <p:nvGraphicFramePr>
          <p:cNvPr id="71682" name="Object 2">
            <a:hlinkClick r:id="" action="ppaction://ole?verb=0"/>
          </p:cNvPr>
          <p:cNvGraphicFramePr>
            <a:graphicFrameLocks noGrp="1"/>
          </p:cNvGraphicFramePr>
          <p:nvPr>
            <p:ph idx="1"/>
          </p:nvPr>
        </p:nvGraphicFramePr>
        <p:xfrm>
          <a:off x="2095500" y="1928814"/>
          <a:ext cx="8083550" cy="430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6" name="VISIO" r:id="rId4" imgW="3993840" imgH="2130120" progId="Visio.Drawing.4">
                  <p:embed/>
                </p:oleObj>
              </mc:Choice>
              <mc:Fallback>
                <p:oleObj name="VISIO" r:id="rId4" imgW="3993840" imgH="2130120" progId="Visio.Drawing.4">
                  <p:embed/>
                  <p:pic>
                    <p:nvPicPr>
                      <p:cNvPr id="71682" name="Object 2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5500" y="1928814"/>
                        <a:ext cx="8083550" cy="430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FAA26D3D-D897-4be2-8F04-BA451C77F1D7}">
                          <ma14:placeholderFlag xmlns:ma14="http://schemas.microsoft.com/office/mac/drawingml/2011/main" xmlns="" val="1"/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3" name="Arc 3"/>
          <p:cNvSpPr>
            <a:spLocks/>
          </p:cNvSpPr>
          <p:nvPr/>
        </p:nvSpPr>
        <p:spPr bwMode="auto">
          <a:xfrm>
            <a:off x="4814888" y="2452688"/>
            <a:ext cx="596900" cy="13970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21600"/>
              <a:gd name="T1" fmla="*/ 21600 h 21600"/>
              <a:gd name="T2" fmla="*/ 21543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21599"/>
                </a:moveTo>
                <a:cubicBezTo>
                  <a:pt x="-1" y="9692"/>
                  <a:pt x="9635" y="31"/>
                  <a:pt x="21543" y="0"/>
                </a:cubicBezTo>
              </a:path>
              <a:path w="21600" h="21600" stroke="0" extrusionOk="0">
                <a:moveTo>
                  <a:pt x="-1" y="21599"/>
                </a:moveTo>
                <a:cubicBezTo>
                  <a:pt x="-1" y="9692"/>
                  <a:pt x="9635" y="31"/>
                  <a:pt x="21543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 type="triangle" w="med" len="med"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71685" name="Object 5">
            <a:hlinkClick r:id="" action="ppaction://ole?verb=0"/>
          </p:cNvPr>
          <p:cNvGraphicFramePr>
            <a:graphicFrameLocks/>
          </p:cNvGraphicFramePr>
          <p:nvPr/>
        </p:nvGraphicFramePr>
        <p:xfrm>
          <a:off x="5545139" y="2243139"/>
          <a:ext cx="3252787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7" name="MathType Equation" r:id="rId6" imgW="3260520" imgH="466560" progId="Equation">
                  <p:embed/>
                </p:oleObj>
              </mc:Choice>
              <mc:Fallback>
                <p:oleObj name="MathType Equation" r:id="rId6" imgW="3260520" imgH="466560" progId="Equation">
                  <p:embed/>
                  <p:pic>
                    <p:nvPicPr>
                      <p:cNvPr id="71685" name="Object 5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5139" y="2243139"/>
                        <a:ext cx="3252787" cy="45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6" name="Object 6">
            <a:hlinkClick r:id="" action="ppaction://ole?verb=0"/>
          </p:cNvPr>
          <p:cNvGraphicFramePr>
            <a:graphicFrameLocks/>
          </p:cNvGraphicFramePr>
          <p:nvPr/>
        </p:nvGraphicFramePr>
        <p:xfrm>
          <a:off x="7359650" y="4419600"/>
          <a:ext cx="2622550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8" name="Equation" r:id="rId8" imgW="1066680" imgH="228600" progId="Equation.3">
                  <p:embed/>
                </p:oleObj>
              </mc:Choice>
              <mc:Fallback>
                <p:oleObj name="Equation" r:id="rId8" imgW="1066680" imgH="228600" progId="Equation.3">
                  <p:embed/>
                  <p:pic>
                    <p:nvPicPr>
                      <p:cNvPr id="71686" name="Object 6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9650" y="4419600"/>
                        <a:ext cx="2622550" cy="61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7" name="Arc 7"/>
          <p:cNvSpPr>
            <a:spLocks/>
          </p:cNvSpPr>
          <p:nvPr/>
        </p:nvSpPr>
        <p:spPr bwMode="auto">
          <a:xfrm>
            <a:off x="5653088" y="4191000"/>
            <a:ext cx="596900" cy="673100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8" name="Rectangle 8"/>
          <p:cNvSpPr>
            <a:spLocks noChangeArrowheads="1"/>
          </p:cNvSpPr>
          <p:nvPr/>
        </p:nvSpPr>
        <p:spPr bwMode="auto">
          <a:xfrm>
            <a:off x="8904289" y="2212975"/>
            <a:ext cx="1660525" cy="82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Observedvalue</a:t>
            </a:r>
          </a:p>
        </p:txBody>
      </p:sp>
      <p:sp>
        <p:nvSpPr>
          <p:cNvPr id="71689" name="Arc 9"/>
          <p:cNvSpPr>
            <a:spLocks/>
          </p:cNvSpPr>
          <p:nvPr/>
        </p:nvSpPr>
        <p:spPr bwMode="auto">
          <a:xfrm>
            <a:off x="8915400" y="2971800"/>
            <a:ext cx="368300" cy="52070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90" name="Rectangle 10"/>
          <p:cNvSpPr>
            <a:spLocks noChangeArrowheads="1"/>
          </p:cNvSpPr>
          <p:nvPr/>
        </p:nvSpPr>
        <p:spPr bwMode="auto">
          <a:xfrm>
            <a:off x="2200275" y="5945188"/>
            <a:ext cx="2825750" cy="4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Observed value</a:t>
            </a:r>
          </a:p>
        </p:txBody>
      </p:sp>
      <p:sp>
        <p:nvSpPr>
          <p:cNvPr id="71691" name="Arc 11"/>
          <p:cNvSpPr>
            <a:spLocks/>
          </p:cNvSpPr>
          <p:nvPr/>
        </p:nvSpPr>
        <p:spPr bwMode="auto">
          <a:xfrm>
            <a:off x="4724400" y="5410200"/>
            <a:ext cx="368300" cy="74930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 type="triangle" w="med" len="med"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92" name="Rectangle 12"/>
          <p:cNvSpPr>
            <a:spLocks noChangeArrowheads="1"/>
          </p:cNvSpPr>
          <p:nvPr/>
        </p:nvSpPr>
        <p:spPr bwMode="auto">
          <a:xfrm>
            <a:off x="5013326" y="3252789"/>
            <a:ext cx="336391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36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2"/>
              </a:rPr>
              <a:t></a:t>
            </a:r>
            <a:r>
              <a:rPr lang="en-US" altLang="x-none" sz="3600" b="1" i="1" baseline="-25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</a:t>
            </a:r>
            <a:r>
              <a:rPr lang="en-US" altLang="x-none"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x-none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= Random error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154EA1-4DA8-7E4E-BB49-8C5566005590}"/>
              </a:ext>
            </a:extLst>
          </p:cNvPr>
          <p:cNvSpPr txBox="1"/>
          <p:nvPr/>
        </p:nvSpPr>
        <p:spPr>
          <a:xfrm>
            <a:off x="-23392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34552070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35C2-CF20-5047-BDCA-FDBD4E40D74D}" type="slidenum">
              <a:rPr lang="en-US" altLang="x-none"/>
              <a:pPr/>
              <a:t>14</a:t>
            </a:fld>
            <a:endParaRPr lang="en-US" altLang="x-none"/>
          </a:p>
        </p:txBody>
      </p:sp>
      <p:graphicFrame>
        <p:nvGraphicFramePr>
          <p:cNvPr id="73730" name="Object 2">
            <a:hlinkClick r:id="" action="ppaction://ole?verb=0"/>
          </p:cNvPr>
          <p:cNvGraphicFramePr>
            <a:graphicFrameLocks noGrp="1"/>
          </p:cNvGraphicFramePr>
          <p:nvPr>
            <p:ph idx="1"/>
          </p:nvPr>
        </p:nvGraphicFramePr>
        <p:xfrm>
          <a:off x="2095500" y="1928814"/>
          <a:ext cx="8083550" cy="430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70" name="VISIO" r:id="rId4" imgW="3993840" imgH="2130120" progId="Visio.Drawing.4">
                  <p:embed/>
                </p:oleObj>
              </mc:Choice>
              <mc:Fallback>
                <p:oleObj name="VISIO" r:id="rId4" imgW="3993840" imgH="2130120" progId="Visio.Drawing.4">
                  <p:embed/>
                  <p:pic>
                    <p:nvPicPr>
                      <p:cNvPr id="73730" name="Object 2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5500" y="1928814"/>
                        <a:ext cx="8083550" cy="430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FAA26D3D-D897-4be2-8F04-BA451C77F1D7}">
                          <ma14:placeholderFlag xmlns:ma14="http://schemas.microsoft.com/office/mac/drawingml/2011/main" xmlns="" val="1"/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31" name="Object 3">
            <a:hlinkClick r:id="" action="ppaction://ole?verb=0"/>
          </p:cNvPr>
          <p:cNvGraphicFramePr>
            <a:graphicFrameLocks/>
          </p:cNvGraphicFramePr>
          <p:nvPr/>
        </p:nvGraphicFramePr>
        <p:xfrm>
          <a:off x="5472114" y="2058988"/>
          <a:ext cx="3495675" cy="71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71" name="MathType Equation" r:id="rId6" imgW="3503520" imgH="722160" progId="Equation">
                  <p:embed/>
                </p:oleObj>
              </mc:Choice>
              <mc:Fallback>
                <p:oleObj name="MathType Equation" r:id="rId6" imgW="3503520" imgH="722160" progId="Equation">
                  <p:embed/>
                  <p:pic>
                    <p:nvPicPr>
                      <p:cNvPr id="73731" name="Object 3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2114" y="2058988"/>
                        <a:ext cx="3495675" cy="715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732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8" tIns="44450" rIns="90488" bIns="44450" rtlCol="0" anchor="b">
            <a:normAutofit/>
          </a:bodyPr>
          <a:lstStyle/>
          <a:p>
            <a:r>
              <a:rPr lang="en-US" altLang="x-none"/>
              <a:t>Sample Linear Regression Model</a:t>
            </a:r>
          </a:p>
        </p:txBody>
      </p:sp>
      <p:graphicFrame>
        <p:nvGraphicFramePr>
          <p:cNvPr id="73733" name="Object 5">
            <a:hlinkClick r:id="" action="ppaction://ole?verb=0"/>
          </p:cNvPr>
          <p:cNvGraphicFramePr>
            <a:graphicFrameLocks/>
          </p:cNvGraphicFramePr>
          <p:nvPr/>
        </p:nvGraphicFramePr>
        <p:xfrm>
          <a:off x="5956301" y="4552951"/>
          <a:ext cx="270827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72" name="MathType Equation" r:id="rId8" imgW="2716200" imgH="722160" progId="Equation">
                  <p:embed/>
                </p:oleObj>
              </mc:Choice>
              <mc:Fallback>
                <p:oleObj name="MathType Equation" r:id="rId8" imgW="2716200" imgH="722160" progId="Equation">
                  <p:embed/>
                  <p:pic>
                    <p:nvPicPr>
                      <p:cNvPr id="73733" name="Object 5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6301" y="4552951"/>
                        <a:ext cx="2708275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734" name="Arc 6"/>
          <p:cNvSpPr>
            <a:spLocks/>
          </p:cNvSpPr>
          <p:nvPr/>
        </p:nvSpPr>
        <p:spPr bwMode="auto">
          <a:xfrm>
            <a:off x="5272088" y="4343400"/>
            <a:ext cx="673100" cy="520700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5" name="Arc 7"/>
          <p:cNvSpPr>
            <a:spLocks/>
          </p:cNvSpPr>
          <p:nvPr/>
        </p:nvSpPr>
        <p:spPr bwMode="auto">
          <a:xfrm>
            <a:off x="4814888" y="2452688"/>
            <a:ext cx="596900" cy="13970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21600"/>
              <a:gd name="T1" fmla="*/ 21600 h 21600"/>
              <a:gd name="T2" fmla="*/ 21543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21599"/>
                </a:moveTo>
                <a:cubicBezTo>
                  <a:pt x="-1" y="9692"/>
                  <a:pt x="9635" y="31"/>
                  <a:pt x="21543" y="0"/>
                </a:cubicBezTo>
              </a:path>
              <a:path w="21600" h="21600" stroke="0" extrusionOk="0">
                <a:moveTo>
                  <a:pt x="-1" y="21599"/>
                </a:moveTo>
                <a:cubicBezTo>
                  <a:pt x="-1" y="9692"/>
                  <a:pt x="9635" y="31"/>
                  <a:pt x="21543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 type="triangle" w="med" len="med"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6" name="Arc 8"/>
          <p:cNvSpPr>
            <a:spLocks/>
          </p:cNvSpPr>
          <p:nvPr/>
        </p:nvSpPr>
        <p:spPr bwMode="auto">
          <a:xfrm>
            <a:off x="4724400" y="5410200"/>
            <a:ext cx="368300" cy="74930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 type="triangle" w="med" len="med"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7" name="Rectangle 9"/>
          <p:cNvSpPr>
            <a:spLocks noChangeArrowheads="1"/>
          </p:cNvSpPr>
          <p:nvPr/>
        </p:nvSpPr>
        <p:spPr bwMode="auto">
          <a:xfrm>
            <a:off x="8601075" y="4040188"/>
            <a:ext cx="1989138" cy="82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Unsampled observation</a:t>
            </a:r>
          </a:p>
        </p:txBody>
      </p:sp>
      <p:sp>
        <p:nvSpPr>
          <p:cNvPr id="73738" name="Arc 10"/>
          <p:cNvSpPr>
            <a:spLocks/>
          </p:cNvSpPr>
          <p:nvPr/>
        </p:nvSpPr>
        <p:spPr bwMode="auto">
          <a:xfrm>
            <a:off x="8169276" y="4189413"/>
            <a:ext cx="455613" cy="222250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9" name="Rectangle 11"/>
          <p:cNvSpPr>
            <a:spLocks noChangeArrowheads="1"/>
          </p:cNvSpPr>
          <p:nvPr/>
        </p:nvSpPr>
        <p:spPr bwMode="auto">
          <a:xfrm>
            <a:off x="5014913" y="3008313"/>
            <a:ext cx="2100262" cy="100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4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2"/>
              </a:rPr>
              <a:t></a:t>
            </a:r>
            <a:r>
              <a:rPr lang="en-US" altLang="x-none" sz="3600" b="1" i="1" baseline="-25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</a:t>
            </a:r>
            <a:r>
              <a:rPr lang="en-US" altLang="x-none" sz="36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x-none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= Random error</a:t>
            </a:r>
          </a:p>
        </p:txBody>
      </p:sp>
      <p:sp>
        <p:nvSpPr>
          <p:cNvPr id="73740" name="Rectangle 12"/>
          <p:cNvSpPr>
            <a:spLocks noChangeArrowheads="1"/>
          </p:cNvSpPr>
          <p:nvPr/>
        </p:nvSpPr>
        <p:spPr bwMode="auto">
          <a:xfrm>
            <a:off x="2200275" y="5945188"/>
            <a:ext cx="2825750" cy="4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Observed value</a:t>
            </a:r>
          </a:p>
        </p:txBody>
      </p:sp>
      <p:sp>
        <p:nvSpPr>
          <p:cNvPr id="73741" name="Rectangle 13"/>
          <p:cNvSpPr>
            <a:spLocks noChangeArrowheads="1"/>
          </p:cNvSpPr>
          <p:nvPr/>
        </p:nvSpPr>
        <p:spPr bwMode="auto">
          <a:xfrm>
            <a:off x="5100638" y="3049588"/>
            <a:ext cx="373062" cy="4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^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D3153B-AA18-4541-9ABD-759F9575752D}"/>
              </a:ext>
            </a:extLst>
          </p:cNvPr>
          <p:cNvSpPr txBox="1"/>
          <p:nvPr/>
        </p:nvSpPr>
        <p:spPr>
          <a:xfrm>
            <a:off x="-23392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1352631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239843" y="2743200"/>
            <a:ext cx="9144000" cy="13716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8" tIns="44450" rIns="90488" bIns="44450" rtlCol="0" anchor="ctr" anchorCtr="0">
            <a:normAutofit/>
          </a:bodyPr>
          <a:lstStyle/>
          <a:p>
            <a:r>
              <a:rPr lang="en-US" altLang="x-none" dirty="0"/>
              <a:t>Estimating Parameters:</a:t>
            </a:r>
            <a:br>
              <a:rPr lang="en-US" altLang="x-none" dirty="0"/>
            </a:br>
            <a:r>
              <a:rPr lang="en-US" altLang="x-none" dirty="0"/>
              <a:t>Least Squares Method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36499" y="-433596"/>
            <a:ext cx="9144000" cy="77251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9600" dirty="0"/>
              <a:t>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231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Least Squares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 dirty="0">
                <a:solidFill>
                  <a:schemeClr val="tx2"/>
                </a:solidFill>
              </a:rPr>
              <a:t>Best fit</a:t>
            </a:r>
            <a:r>
              <a:rPr lang="en-US" altLang="x-none" dirty="0"/>
              <a:t>: difference between the true Y-values and the estimated Y-values is minimized: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x-none" b="0" dirty="0"/>
              <a:t>Positive errors offset negative errors </a:t>
            </a:r>
            <a:r>
              <a:rPr lang="mr-IN" altLang="x-none" b="0" dirty="0"/>
              <a:t>…</a:t>
            </a:r>
            <a:endParaRPr lang="en-US" altLang="x-none" b="0" dirty="0"/>
          </a:p>
          <a:p>
            <a:pPr marL="342900" indent="-342900">
              <a:buFont typeface="Arial" charset="0"/>
              <a:buChar char="•"/>
            </a:pPr>
            <a:r>
              <a:rPr lang="mr-IN" altLang="x-none" b="0" dirty="0"/>
              <a:t>…</a:t>
            </a:r>
            <a:r>
              <a:rPr lang="en-US" altLang="x-none" b="0" dirty="0"/>
              <a:t> square the error!</a:t>
            </a:r>
          </a:p>
          <a:p>
            <a:pPr lvl="1"/>
            <a:endParaRPr lang="en-US" altLang="x-none" dirty="0"/>
          </a:p>
          <a:p>
            <a:endParaRPr lang="en-US" altLang="x-none" dirty="0"/>
          </a:p>
          <a:p>
            <a:endParaRPr lang="en-US" altLang="x-none" dirty="0"/>
          </a:p>
          <a:p>
            <a:r>
              <a:rPr lang="en-US" altLang="x-none" dirty="0"/>
              <a:t>Least squares minimizes the sum of the squared errors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x-none" b="0" dirty="0"/>
              <a:t>Why squared?  We’ll cover this in more depth </a:t>
            </a:r>
            <a:r>
              <a:rPr lang="en-US" altLang="x-none" b="0"/>
              <a:t>in a few weeks.</a:t>
            </a:r>
            <a:endParaRPr lang="en-US" altLang="x-none" b="0" dirty="0"/>
          </a:p>
          <a:p>
            <a:pPr marL="342900" indent="-342900">
              <a:buFont typeface="Arial" charset="0"/>
              <a:buChar char="•"/>
            </a:pPr>
            <a:r>
              <a:rPr lang="en-US" altLang="x-none" b="0" dirty="0"/>
              <a:t>Until then: http://</a:t>
            </a:r>
            <a:r>
              <a:rPr lang="en-US" altLang="x-none" b="0" dirty="0" err="1"/>
              <a:t>www.benkuhn.net</a:t>
            </a:r>
            <a:r>
              <a:rPr lang="en-US" altLang="x-none" b="0" dirty="0"/>
              <a:t>/squared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217AD-BB1C-004A-99D7-5ED5B8F4F44E}" type="slidenum">
              <a:rPr lang="en-US" altLang="x-none" smtClean="0"/>
              <a:pPr/>
              <a:t>16</a:t>
            </a:fld>
            <a:endParaRPr lang="en-US" altLang="x-none"/>
          </a:p>
        </p:txBody>
      </p:sp>
      <p:graphicFrame>
        <p:nvGraphicFramePr>
          <p:cNvPr id="100356" name="Object 4">
            <a:hlinkClick r:id="" action="ppaction://ole?verb=0"/>
          </p:cNvPr>
          <p:cNvGraphicFramePr>
            <a:graphicFrameLocks/>
          </p:cNvGraphicFramePr>
          <p:nvPr/>
        </p:nvGraphicFramePr>
        <p:xfrm>
          <a:off x="3733800" y="3282850"/>
          <a:ext cx="38862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4" name="Equation" r:id="rId4" imgW="1193760" imgH="431640" progId="Equation.3">
                  <p:embed/>
                </p:oleObj>
              </mc:Choice>
              <mc:Fallback>
                <p:oleObj name="Equation" r:id="rId4" imgW="1193760" imgH="431640" progId="Equation.3">
                  <p:embed/>
                  <p:pic>
                    <p:nvPicPr>
                      <p:cNvPr id="100356" name="Object 4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3282850"/>
                        <a:ext cx="388620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9220A58-791E-C544-A453-84B124CA3A89}"/>
              </a:ext>
            </a:extLst>
          </p:cNvPr>
          <p:cNvSpPr txBox="1"/>
          <p:nvPr/>
        </p:nvSpPr>
        <p:spPr>
          <a:xfrm>
            <a:off x="-23392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369836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5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8" tIns="44450" rIns="90488" bIns="44450" rtlCol="0" anchor="b">
            <a:normAutofit/>
          </a:bodyPr>
          <a:lstStyle/>
          <a:p>
            <a:r>
              <a:rPr lang="en-US" altLang="x-none" dirty="0"/>
              <a:t>Least Squares, Graphically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FAF15-CB70-DC4B-9C3D-B8A286C2D5F6}" type="slidenum">
              <a:rPr lang="en-US" altLang="x-none"/>
              <a:pPr/>
              <a:t>17</a:t>
            </a:fld>
            <a:endParaRPr lang="en-US" altLang="x-none"/>
          </a:p>
        </p:txBody>
      </p:sp>
      <p:graphicFrame>
        <p:nvGraphicFramePr>
          <p:cNvPr id="102403" name="Object 3">
            <a:hlinkClick r:id="" action="ppaction://ole?verb=0"/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98865480"/>
              </p:ext>
            </p:extLst>
          </p:nvPr>
        </p:nvGraphicFramePr>
        <p:xfrm>
          <a:off x="2528888" y="2954020"/>
          <a:ext cx="6877050" cy="366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73" name="VISIO" r:id="rId4" imgW="3995640" imgH="2131920" progId="Visio.Drawing.4">
                  <p:embed/>
                </p:oleObj>
              </mc:Choice>
              <mc:Fallback>
                <p:oleObj name="VISIO" r:id="rId4" imgW="3995640" imgH="2131920" progId="Visio.Drawing.4">
                  <p:embed/>
                  <p:pic>
                    <p:nvPicPr>
                      <p:cNvPr id="102403" name="Object 3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8888" y="2954020"/>
                        <a:ext cx="6877050" cy="3660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FAA26D3D-D897-4be2-8F04-BA451C77F1D7}">
                          <ma14:placeholderFlag xmlns:ma14="http://schemas.microsoft.com/office/mac/drawingml/2011/main" xmlns="" val="1"/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04" name="Object 4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2475269"/>
              </p:ext>
            </p:extLst>
          </p:nvPr>
        </p:nvGraphicFramePr>
        <p:xfrm>
          <a:off x="5405422" y="2902205"/>
          <a:ext cx="3649663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74" name="MathType Equation" r:id="rId6" imgW="3657600" imgH="722160" progId="Equation">
                  <p:embed/>
                </p:oleObj>
              </mc:Choice>
              <mc:Fallback>
                <p:oleObj name="MathType Equation" r:id="rId6" imgW="3657600" imgH="722160" progId="Equation">
                  <p:embed/>
                  <p:pic>
                    <p:nvPicPr>
                      <p:cNvPr id="102404" name="Object 4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5422" y="2902205"/>
                        <a:ext cx="3649663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05" name="Object 5">
            <a:hlinkClick r:id="" action="ppaction://ole?verb=0"/>
          </p:cNvPr>
          <p:cNvGraphicFramePr>
            <a:graphicFrameLocks/>
          </p:cNvGraphicFramePr>
          <p:nvPr/>
        </p:nvGraphicFramePr>
        <p:xfrm>
          <a:off x="7404101" y="5010151"/>
          <a:ext cx="270827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75" name="MathType Equation" r:id="rId8" imgW="2716200" imgH="722160" progId="Equation">
                  <p:embed/>
                </p:oleObj>
              </mc:Choice>
              <mc:Fallback>
                <p:oleObj name="MathType Equation" r:id="rId8" imgW="2716200" imgH="722160" progId="Equation">
                  <p:embed/>
                  <p:pic>
                    <p:nvPicPr>
                      <p:cNvPr id="102405" name="Object 5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04101" y="5010151"/>
                        <a:ext cx="2708275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06" name="Arc 6"/>
          <p:cNvSpPr>
            <a:spLocks/>
          </p:cNvSpPr>
          <p:nvPr/>
        </p:nvSpPr>
        <p:spPr bwMode="auto">
          <a:xfrm>
            <a:off x="6948488" y="4343400"/>
            <a:ext cx="520700" cy="1054100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07" name="Arc 7"/>
          <p:cNvSpPr>
            <a:spLocks/>
          </p:cNvSpPr>
          <p:nvPr/>
        </p:nvSpPr>
        <p:spPr bwMode="auto">
          <a:xfrm>
            <a:off x="4814889" y="3287714"/>
            <a:ext cx="485775" cy="219075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21600"/>
              <a:gd name="T1" fmla="*/ 21600 h 21600"/>
              <a:gd name="T2" fmla="*/ 21529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21599"/>
                </a:moveTo>
                <a:cubicBezTo>
                  <a:pt x="-1" y="9698"/>
                  <a:pt x="9627" y="39"/>
                  <a:pt x="21529" y="0"/>
                </a:cubicBezTo>
              </a:path>
              <a:path w="21600" h="21600" stroke="0" extrusionOk="0">
                <a:moveTo>
                  <a:pt x="-1" y="21599"/>
                </a:moveTo>
                <a:cubicBezTo>
                  <a:pt x="-1" y="9698"/>
                  <a:pt x="9627" y="39"/>
                  <a:pt x="21529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 type="triangle" w="med" len="med"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2408" name="Object 8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6487309"/>
              </p:ext>
            </p:extLst>
          </p:nvPr>
        </p:nvGraphicFramePr>
        <p:xfrm>
          <a:off x="835819" y="1520970"/>
          <a:ext cx="7269162" cy="1262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76" name="MathType Equation" r:id="rId10" imgW="7288200" imgH="1280880" progId="Equation">
                  <p:embed/>
                </p:oleObj>
              </mc:Choice>
              <mc:Fallback>
                <p:oleObj name="MathType Equation" r:id="rId10" imgW="7288200" imgH="1280880" progId="Equation">
                  <p:embed/>
                  <p:pic>
                    <p:nvPicPr>
                      <p:cNvPr id="102408" name="Object 8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5819" y="1520970"/>
                        <a:ext cx="7269162" cy="1262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DCB83955-7D5C-314C-A48A-7985336EB546}"/>
              </a:ext>
            </a:extLst>
          </p:cNvPr>
          <p:cNvSpPr txBox="1"/>
          <p:nvPr/>
        </p:nvSpPr>
        <p:spPr>
          <a:xfrm>
            <a:off x="-23392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1827326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8" tIns="44450" rIns="90488" bIns="44450" rtlCol="0" anchor="b">
            <a:normAutofit/>
          </a:bodyPr>
          <a:lstStyle/>
          <a:p>
            <a:r>
              <a:rPr lang="en-US" altLang="x-none" dirty="0"/>
              <a:t>Interpretation of Coefficients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idx="1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8" tIns="44450" rIns="90488" bIns="44450" rtlCol="0">
            <a:normAutofit/>
          </a:bodyPr>
          <a:lstStyle/>
          <a:p>
            <a:r>
              <a:rPr lang="en-US" altLang="x-none" dirty="0"/>
              <a:t>Slope (</a:t>
            </a:r>
            <a:r>
              <a:rPr lang="en-US" altLang="x-none" i="1" dirty="0">
                <a:latin typeface="Symbol" charset="2"/>
              </a:rPr>
              <a:t></a:t>
            </a:r>
            <a:r>
              <a:rPr lang="en-US" altLang="x-none" baseline="-25000" dirty="0"/>
              <a:t>1</a:t>
            </a:r>
            <a:r>
              <a:rPr lang="en-US" altLang="x-none" dirty="0"/>
              <a:t>):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x-none" b="0" dirty="0"/>
              <a:t>Estimated </a:t>
            </a:r>
            <a:r>
              <a:rPr lang="en-US" altLang="x-none" b="0" i="1" dirty="0"/>
              <a:t>Y</a:t>
            </a:r>
            <a:r>
              <a:rPr lang="en-US" altLang="x-none" b="0" dirty="0"/>
              <a:t> changes by </a:t>
            </a:r>
            <a:r>
              <a:rPr lang="en-US" altLang="x-none" b="0" i="1" dirty="0">
                <a:latin typeface="Symbol" charset="2"/>
              </a:rPr>
              <a:t></a:t>
            </a:r>
            <a:r>
              <a:rPr lang="en-US" altLang="x-none" sz="3200" b="0" baseline="-25000" dirty="0"/>
              <a:t>1</a:t>
            </a:r>
            <a:r>
              <a:rPr lang="en-US" altLang="x-none" b="0" dirty="0"/>
              <a:t> for each unit increase in </a:t>
            </a:r>
            <a:r>
              <a:rPr lang="en-US" altLang="x-none" b="0" i="1" dirty="0"/>
              <a:t>X</a:t>
            </a:r>
            <a:endParaRPr lang="en-US" altLang="x-none" b="0" dirty="0"/>
          </a:p>
          <a:p>
            <a:pPr marL="342900" indent="-342900">
              <a:buFont typeface="Arial" charset="0"/>
              <a:buChar char="•"/>
            </a:pPr>
            <a:r>
              <a:rPr lang="en-US" altLang="x-none" b="0" dirty="0"/>
              <a:t>If </a:t>
            </a:r>
            <a:r>
              <a:rPr lang="en-US" altLang="x-none" b="0" i="1" dirty="0">
                <a:latin typeface="Symbol" charset="2"/>
              </a:rPr>
              <a:t></a:t>
            </a:r>
            <a:r>
              <a:rPr lang="en-US" altLang="x-none" b="0" baseline="-25000" dirty="0"/>
              <a:t>1</a:t>
            </a:r>
            <a:r>
              <a:rPr lang="en-US" altLang="x-none" b="0" dirty="0"/>
              <a:t> = 2, then </a:t>
            </a:r>
            <a:r>
              <a:rPr lang="en-US" altLang="x-none" b="0" i="1" dirty="0"/>
              <a:t>Y</a:t>
            </a:r>
            <a:r>
              <a:rPr lang="en-US" altLang="x-none" b="0" dirty="0"/>
              <a:t> is expected to increase by 2 for each 1 unit increase in </a:t>
            </a:r>
            <a:r>
              <a:rPr lang="en-US" altLang="x-none" b="0" i="1" dirty="0"/>
              <a:t>X</a:t>
            </a:r>
            <a:endParaRPr lang="en-US" altLang="x-none" b="0" dirty="0"/>
          </a:p>
          <a:p>
            <a:r>
              <a:rPr lang="en-US" altLang="x-none" dirty="0"/>
              <a:t>Y-Intercept (</a:t>
            </a:r>
            <a:r>
              <a:rPr lang="en-US" altLang="x-none" i="1" dirty="0">
                <a:latin typeface="Symbol" charset="2"/>
              </a:rPr>
              <a:t></a:t>
            </a:r>
            <a:r>
              <a:rPr lang="en-US" altLang="x-none" baseline="-25000" dirty="0"/>
              <a:t>0</a:t>
            </a:r>
            <a:r>
              <a:rPr lang="en-US" altLang="x-none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x-none" b="0" dirty="0"/>
              <a:t>Average value of </a:t>
            </a:r>
            <a:r>
              <a:rPr lang="en-US" altLang="x-none" b="0" i="1" dirty="0"/>
              <a:t>Y</a:t>
            </a:r>
            <a:r>
              <a:rPr lang="en-US" altLang="x-none" b="0" dirty="0"/>
              <a:t> when </a:t>
            </a:r>
            <a:r>
              <a:rPr lang="en-US" altLang="x-none" b="0" i="1" dirty="0"/>
              <a:t>X</a:t>
            </a:r>
            <a:r>
              <a:rPr lang="en-US" altLang="x-none" b="0" dirty="0"/>
              <a:t> = 0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x-none" b="0" dirty="0"/>
              <a:t>If </a:t>
            </a:r>
            <a:r>
              <a:rPr lang="en-US" altLang="x-none" b="0" i="1" dirty="0">
                <a:latin typeface="Symbol" charset="2"/>
              </a:rPr>
              <a:t></a:t>
            </a:r>
            <a:r>
              <a:rPr lang="en-US" altLang="x-none" b="0" baseline="-25000" dirty="0"/>
              <a:t>0</a:t>
            </a:r>
            <a:r>
              <a:rPr lang="en-US" altLang="x-none" b="0" dirty="0"/>
              <a:t> = 4, then average </a:t>
            </a:r>
            <a:r>
              <a:rPr lang="en-US" altLang="x-none" b="0" i="1" dirty="0"/>
              <a:t>Y</a:t>
            </a:r>
            <a:r>
              <a:rPr lang="en-US" altLang="x-none" b="0" dirty="0"/>
              <a:t> is expected to be 4 when </a:t>
            </a:r>
            <a:r>
              <a:rPr lang="en-US" altLang="x-none" b="0" i="1" dirty="0"/>
              <a:t>X</a:t>
            </a:r>
            <a:r>
              <a:rPr lang="en-US" altLang="x-none" b="0" dirty="0"/>
              <a:t> Is 0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A8D22-3447-EB43-B7B6-303698527A95}" type="slidenum">
              <a:rPr lang="en-US" altLang="x-none" smtClean="0"/>
              <a:pPr/>
              <a:t>18</a:t>
            </a:fld>
            <a:endParaRPr lang="en-US" altLang="x-none"/>
          </a:p>
        </p:txBody>
      </p:sp>
      <p:sp>
        <p:nvSpPr>
          <p:cNvPr id="15" name="Explosion 2 14"/>
          <p:cNvSpPr/>
          <p:nvPr/>
        </p:nvSpPr>
        <p:spPr>
          <a:xfrm>
            <a:off x="7882514" y="4874913"/>
            <a:ext cx="3830869" cy="1813810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In-depth analysis of less naïve approaches to come!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38991" y="1620931"/>
            <a:ext cx="23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^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56085" y="2969302"/>
            <a:ext cx="23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^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47476" y="2065213"/>
            <a:ext cx="23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^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54179" y="3864432"/>
            <a:ext cx="23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^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D5920E-DB1B-CA48-BEC5-36C967107327}"/>
              </a:ext>
            </a:extLst>
          </p:cNvPr>
          <p:cNvSpPr txBox="1"/>
          <p:nvPr/>
        </p:nvSpPr>
        <p:spPr>
          <a:xfrm>
            <a:off x="-23392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1EF824-D413-CD4B-AFFA-BF5F067C9663}"/>
              </a:ext>
            </a:extLst>
          </p:cNvPr>
          <p:cNvSpPr txBox="1"/>
          <p:nvPr/>
        </p:nvSpPr>
        <p:spPr>
          <a:xfrm>
            <a:off x="1239189" y="2514135"/>
            <a:ext cx="23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^</a:t>
            </a:r>
          </a:p>
        </p:txBody>
      </p:sp>
    </p:spTree>
    <p:extLst>
      <p:ext uri="{BB962C8B-B14F-4D97-AF65-F5344CB8AC3E}">
        <p14:creationId xmlns:p14="http://schemas.microsoft.com/office/powerpoint/2010/main" val="393949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 uiExpand="1" build="p"/>
      <p:bldP spid="15" grpId="0" animBg="1"/>
      <p:bldP spid="6" grpId="0"/>
      <p:bldP spid="17" grpId="0"/>
      <p:bldP spid="18" grpId="0"/>
      <p:bldP spid="19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19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7225259" cy="72852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00" y="0"/>
            <a:ext cx="5080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7862" y="5816184"/>
            <a:ext cx="8934138" cy="1041816"/>
          </a:xfrm>
        </p:spPr>
        <p:txBody>
          <a:bodyPr>
            <a:normAutofit/>
          </a:bodyPr>
          <a:lstStyle/>
          <a:p>
            <a:r>
              <a:rPr lang="en-US" dirty="0"/>
              <a:t>Now, Back to </a:t>
            </a:r>
            <a:r>
              <a:rPr lang="en-US" dirty="0">
                <a:solidFill>
                  <a:schemeClr val="bg1"/>
                </a:solidFill>
              </a:rPr>
              <a:t>Missing Data </a:t>
            </a:r>
            <a:r>
              <a:rPr lang="mr-IN" dirty="0">
                <a:solidFill>
                  <a:schemeClr val="bg1"/>
                </a:solidFill>
              </a:rPr>
              <a:t>…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609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Data </a:t>
            </a:r>
            <a:r>
              <a:rPr lang="en-US" dirty="0" err="1"/>
              <a:t>LifeCycle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850533" y="2193053"/>
            <a:ext cx="1615053" cy="246398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465586" y="2193053"/>
            <a:ext cx="2218970" cy="246398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cxnSpLocks/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2767545" y="3547553"/>
            <a:ext cx="15817" cy="2218970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4684556" y="2193053"/>
            <a:ext cx="2218970" cy="2463989"/>
            <a:chOff x="3386055" y="2044932"/>
            <a:chExt cx="1781694" cy="1978429"/>
          </a:xfrm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Exploratory analysis</a:t>
              </a:r>
            </a:p>
            <a:p>
              <a:pPr algn="ctr"/>
              <a:r>
                <a:rPr lang="en-US" dirty="0"/>
                <a:t>&amp;</a:t>
              </a:r>
            </a:p>
            <a:p>
              <a:pPr algn="ctr"/>
              <a:r>
                <a:rPr lang="en-US" dirty="0"/>
                <a:t>Data </a:t>
              </a:r>
              <a:r>
                <a:rPr lang="en-US" dirty="0" err="1"/>
                <a:t>viz</a:t>
              </a:r>
              <a:endParaRPr lang="en-US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1665968" y="4649130"/>
            <a:ext cx="4437941" cy="15817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cxnSpLocks/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6903526" y="2193053"/>
            <a:ext cx="2218970" cy="246398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1665968" y="4649130"/>
            <a:ext cx="6656911" cy="15817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Curved Connector 38"/>
            <p:cNvCxnSpPr>
              <a:cxnSpLocks/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9122497" y="2193053"/>
            <a:ext cx="2218970" cy="246398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1665968" y="4649130"/>
            <a:ext cx="8875881" cy="15817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>
              <a:cxnSpLocks/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53B349E-5F4B-9D48-A7AF-77C7ED0F746C}"/>
              </a:ext>
            </a:extLst>
          </p:cNvPr>
          <p:cNvGrpSpPr/>
          <p:nvPr/>
        </p:nvGrpSpPr>
        <p:grpSpPr>
          <a:xfrm>
            <a:off x="6163027" y="4052300"/>
            <a:ext cx="3563388" cy="2634078"/>
            <a:chOff x="4639027" y="4052299"/>
            <a:chExt cx="3563388" cy="2634078"/>
          </a:xfrm>
        </p:grpSpPr>
        <p:sp>
          <p:nvSpPr>
            <p:cNvPr id="31" name="Up Arrow 30">
              <a:extLst>
                <a:ext uri="{FF2B5EF4-FFF2-40B4-BE49-F238E27FC236}">
                  <a16:creationId xmlns:a16="http://schemas.microsoft.com/office/drawing/2014/main" id="{BD8310BA-C862-F64F-A1E8-19EE872F4B5F}"/>
                </a:ext>
              </a:extLst>
            </p:cNvPr>
            <p:cNvSpPr/>
            <p:nvPr/>
          </p:nvSpPr>
          <p:spPr>
            <a:xfrm rot="20374745">
              <a:off x="4910815" y="4052299"/>
              <a:ext cx="569626" cy="2039473"/>
            </a:xfrm>
            <a:prstGeom prst="upArrow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3F11854-063F-C347-98AB-A44BB790F393}"/>
                </a:ext>
              </a:extLst>
            </p:cNvPr>
            <p:cNvSpPr txBox="1"/>
            <p:nvPr/>
          </p:nvSpPr>
          <p:spPr>
            <a:xfrm>
              <a:off x="4639027" y="6040046"/>
              <a:ext cx="35633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accent3"/>
                  </a:solidFill>
                </a:rPr>
                <a:t>(Mainly.)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196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Question: Does the circumference of {Neck, Forearm, Wrist} &amp; {Age} predict BF%?</a:t>
            </a:r>
          </a:p>
          <a:p>
            <a:r>
              <a:rPr lang="en-US" dirty="0">
                <a:solidFill>
                  <a:schemeClr val="tx2"/>
                </a:solidFill>
              </a:rPr>
              <a:t>Assumption</a:t>
            </a:r>
            <a:r>
              <a:rPr lang="en-US" dirty="0"/>
              <a:t>: BF% is a linear function of measurements of {Neck, Forearm, Wrist, Age} </a:t>
            </a:r>
            <a:r>
              <a:rPr lang="mr-IN" dirty="0"/>
              <a:t>…</a:t>
            </a:r>
            <a:endParaRPr lang="en-US" dirty="0"/>
          </a:p>
          <a:p>
            <a:r>
              <a:rPr lang="en-US" dirty="0"/>
              <a:t>Analysis: Results from a regression model with BF%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20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2144753"/>
              </p:ext>
            </p:extLst>
          </p:nvPr>
        </p:nvGraphicFramePr>
        <p:xfrm>
          <a:off x="3067122" y="3939381"/>
          <a:ext cx="6041901" cy="190827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7091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91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68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67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6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Predictor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Estimate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S.E.</a:t>
                      </a:r>
                      <a:endParaRPr lang="en-US" sz="2300" b="1" i="0" u="none" strike="noStrike" dirty="0">
                        <a:solidFill>
                          <a:schemeClr val="accent1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p-value</a:t>
                      </a:r>
                      <a:endParaRPr lang="en-US" sz="2300" b="1" i="0" u="none" strike="noStrike" dirty="0">
                        <a:solidFill>
                          <a:schemeClr val="accent1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6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Age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0.0626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0.0313</a:t>
                      </a:r>
                      <a:endParaRPr lang="en-US" sz="2300" b="0" i="0" u="none" strike="noStrike" dirty="0">
                        <a:solidFill>
                          <a:schemeClr val="accent1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solidFill>
                            <a:schemeClr val="accent1"/>
                          </a:solidFill>
                          <a:effectLst/>
                        </a:rPr>
                        <a:t>0.0463</a:t>
                      </a:r>
                      <a:endParaRPr lang="en-US" sz="2300" b="0" i="0" u="none" strike="noStrike">
                        <a:solidFill>
                          <a:schemeClr val="accent1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6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</a:rPr>
                        <a:t>Neck</a:t>
                      </a:r>
                      <a:endParaRPr lang="en-US" sz="2300" b="1" i="0" u="none" strike="noStrike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-0.4728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0.2294</a:t>
                      </a:r>
                      <a:endParaRPr lang="en-US" sz="2300" b="0" i="0" u="none" strike="noStrike" dirty="0">
                        <a:solidFill>
                          <a:schemeClr val="accent1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solidFill>
                            <a:schemeClr val="accent1"/>
                          </a:solidFill>
                          <a:effectLst/>
                        </a:rPr>
                        <a:t>0.0403</a:t>
                      </a:r>
                      <a:endParaRPr lang="en-US" sz="2300" b="0" i="0" u="none" strike="noStrike">
                        <a:solidFill>
                          <a:schemeClr val="accent1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6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Forearm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</a:rPr>
                        <a:t>0.45315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0.1979</a:t>
                      </a:r>
                      <a:endParaRPr lang="en-US" sz="2300" b="0" i="0" u="none" strike="noStrike" dirty="0">
                        <a:solidFill>
                          <a:schemeClr val="accent1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0.0229</a:t>
                      </a:r>
                      <a:endParaRPr lang="en-US" sz="2300" b="0" i="0" u="none" strike="noStrike" dirty="0">
                        <a:solidFill>
                          <a:schemeClr val="accent1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6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</a:rPr>
                        <a:t>Wrist</a:t>
                      </a:r>
                      <a:endParaRPr lang="en-US" sz="2300" b="1" i="0" u="none" strike="noStrike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-1.6181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solidFill>
                            <a:schemeClr val="accent1"/>
                          </a:solidFill>
                          <a:effectLst/>
                        </a:rPr>
                        <a:t>0.5323</a:t>
                      </a:r>
                      <a:endParaRPr lang="en-US" sz="2300" b="0" i="0" u="none" strike="noStrike">
                        <a:solidFill>
                          <a:schemeClr val="accent1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0.0026</a:t>
                      </a:r>
                      <a:endParaRPr lang="en-US" sz="2300" b="0" i="0" u="none" strike="noStrike" dirty="0">
                        <a:solidFill>
                          <a:schemeClr val="accent1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340309" y="6126163"/>
            <a:ext cx="4901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(Interpretation ???????????)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4997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[JA]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30894FA-91B2-C34F-B1F5-7572E084EEE5}"/>
              </a:ext>
            </a:extLst>
          </p:cNvPr>
          <p:cNvGrpSpPr/>
          <p:nvPr/>
        </p:nvGrpSpPr>
        <p:grpSpPr>
          <a:xfrm>
            <a:off x="8980982" y="5201587"/>
            <a:ext cx="1391794" cy="1615916"/>
            <a:chOff x="7198403" y="5218219"/>
            <a:chExt cx="1391794" cy="161591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7A5C545-40F9-724C-BF9E-87773102B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15135" y="5659073"/>
              <a:ext cx="1175062" cy="1175062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F0B8897-0B46-8443-B08D-22F84921E54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98403" y="5218219"/>
              <a:ext cx="431591" cy="64293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2240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What If data were missing?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this case, the dataset is complete: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But what if 5 percent of the participants had missing values? 10 percent? 20 percent? </a:t>
            </a:r>
          </a:p>
          <a:p>
            <a:r>
              <a:rPr lang="en-US" dirty="0"/>
              <a:t>What if we performed complete case analysis and removed those who had missing values?</a:t>
            </a:r>
          </a:p>
          <a:p>
            <a:r>
              <a:rPr lang="en-US" dirty="0"/>
              <a:t>Let’s consider the effect if we do this if when the data is </a:t>
            </a:r>
            <a:r>
              <a:rPr lang="en-US" dirty="0">
                <a:solidFill>
                  <a:schemeClr val="tx2"/>
                </a:solidFill>
              </a:rPr>
              <a:t>missing completely at random</a:t>
            </a:r>
            <a:r>
              <a:rPr lang="en-US" dirty="0"/>
              <a:t> (MCAR)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Removed cases at random, rerun analysis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No systematic difference exist between rows (e.g., participants) with missing data and those without </a:t>
            </a:r>
            <a:r>
              <a:rPr lang="en-US" b="0" dirty="0">
                <a:sym typeface="Wingdings" pitchFamily="2" charset="2"/>
              </a:rPr>
              <a:t> unbiased estimates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ym typeface="Wingdings" pitchFamily="2" charset="2"/>
              </a:rPr>
              <a:t>Still losing sample size, increasing variance, etc.  Also, MCAR is very unlikely to occur in reality!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4997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82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Missing-ness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Missing Completely at Random (MCAR)</a:t>
            </a:r>
          </a:p>
          <a:p>
            <a:endParaRPr lang="en-US" dirty="0"/>
          </a:p>
          <a:p>
            <a:r>
              <a:rPr lang="en-US" dirty="0"/>
              <a:t>Missing at Random (MAR)</a:t>
            </a:r>
          </a:p>
          <a:p>
            <a:endParaRPr lang="en-US" dirty="0"/>
          </a:p>
          <a:p>
            <a:r>
              <a:rPr lang="en-US" dirty="0"/>
              <a:t>Missing Not at Random (MNAR)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37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What Distinguishes Each Type of missing-ness?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Suppose you’re loitering outside of </a:t>
            </a:r>
            <a:r>
              <a:rPr lang="en-US" dirty="0" err="1"/>
              <a:t>Iribe</a:t>
            </a:r>
            <a:r>
              <a:rPr lang="en-US" dirty="0"/>
              <a:t> one day …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09600" y="4355689"/>
            <a:ext cx="7558961" cy="177047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Students just received their mid-semester grades</a:t>
            </a:r>
          </a:p>
          <a:p>
            <a:pPr marL="0" indent="0">
              <a:buNone/>
            </a:pPr>
            <a:r>
              <a:rPr lang="en-US" sz="2000" b="1" dirty="0"/>
              <a:t>You start asking passing students their CMSC131 grades</a:t>
            </a:r>
          </a:p>
          <a:p>
            <a:r>
              <a:rPr lang="en-US" sz="2000" b="1" dirty="0"/>
              <a:t>You don’t </a:t>
            </a:r>
            <a:r>
              <a:rPr lang="en-US" sz="2000" b="1" dirty="0">
                <a:solidFill>
                  <a:schemeClr val="tx2"/>
                </a:solidFill>
              </a:rPr>
              <a:t>force</a:t>
            </a:r>
            <a:r>
              <a:rPr lang="en-US" sz="2000" b="1" i="1" dirty="0">
                <a:solidFill>
                  <a:schemeClr val="tx2"/>
                </a:solidFill>
              </a:rPr>
              <a:t> </a:t>
            </a:r>
            <a:r>
              <a:rPr lang="en-US" sz="2000" b="1" dirty="0"/>
              <a:t>them to tell you or anything</a:t>
            </a:r>
          </a:p>
          <a:p>
            <a:r>
              <a:rPr lang="en-US" sz="2000" b="1" dirty="0"/>
              <a:t>You also write down their height (&gt;6ft or not) and hair color</a:t>
            </a:r>
          </a:p>
          <a:p>
            <a:pPr marL="0" indent="0">
              <a:buNone/>
            </a:pPr>
            <a:endParaRPr lang="en-US" sz="20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AEDE533-4D57-0147-88E2-A7C129E5960D}"/>
              </a:ext>
            </a:extLst>
          </p:cNvPr>
          <p:cNvGrpSpPr/>
          <p:nvPr/>
        </p:nvGrpSpPr>
        <p:grpSpPr>
          <a:xfrm>
            <a:off x="4222503" y="2299624"/>
            <a:ext cx="4143915" cy="1941924"/>
            <a:chOff x="2698502" y="2299624"/>
            <a:chExt cx="4143915" cy="1941924"/>
          </a:xfrm>
        </p:grpSpPr>
        <p:pic>
          <p:nvPicPr>
            <p:cNvPr id="1027" name="Picture 3" descr="C:\Users\student\AppData\Local\Microsoft\Windows\Temporary Internet Files\Content.IE5\ELHXT5KX\MC900083423[1].wm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502" y="2512315"/>
              <a:ext cx="829704" cy="1615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78" name="Picture 2" descr="UMD to Celebrate the Opening of the Brendan Iribe Center for Computer  Science and Engineering | UMD Right Now :: University of Maryland">
              <a:extLst>
                <a:ext uri="{FF2B5EF4-FFF2-40B4-BE49-F238E27FC236}">
                  <a16:creationId xmlns:a16="http://schemas.microsoft.com/office/drawing/2014/main" id="{46542470-6D2B-B048-87F1-8A9336DEB0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7375" y="2299624"/>
              <a:ext cx="3095042" cy="1941924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/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2C09626A-5A1A-8749-A798-CD489084C738}"/>
              </a:ext>
            </a:extLst>
          </p:cNvPr>
          <p:cNvSpPr/>
          <p:nvPr/>
        </p:nvSpPr>
        <p:spPr>
          <a:xfrm>
            <a:off x="10334643" y="4656600"/>
            <a:ext cx="1703882" cy="116865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(Please don’t do this.)</a:t>
            </a:r>
          </a:p>
        </p:txBody>
      </p:sp>
    </p:spTree>
    <p:extLst>
      <p:ext uri="{BB962C8B-B14F-4D97-AF65-F5344CB8AC3E}">
        <p14:creationId xmlns:p14="http://schemas.microsoft.com/office/powerpoint/2010/main" val="221832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uiExpand="1" build="p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Your Sample</a:t>
            </a: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745328"/>
              </p:ext>
            </p:extLst>
          </p:nvPr>
        </p:nvGraphicFramePr>
        <p:xfrm>
          <a:off x="1981200" y="1752601"/>
          <a:ext cx="3635115" cy="4618219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1596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6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24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66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Hair Color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&gt; 6ft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Grade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894106" y="2172324"/>
            <a:ext cx="41870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2400" dirty="0"/>
              <a:t>Summary: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Arial" charset="0"/>
              <a:buChar char="•"/>
            </a:pPr>
            <a:r>
              <a:rPr lang="en-US" sz="2400" dirty="0"/>
              <a:t>7 students received As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Arial" charset="0"/>
              <a:buChar char="•"/>
            </a:pPr>
            <a:r>
              <a:rPr lang="en-US" sz="2400" dirty="0"/>
              <a:t>3 students received </a:t>
            </a:r>
            <a:r>
              <a:rPr lang="en-US" sz="2400" dirty="0" err="1"/>
              <a:t>Bs</a:t>
            </a:r>
            <a:endParaRPr lang="en-US" sz="2400" dirty="0"/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Arial" charset="0"/>
              <a:buChar char="•"/>
            </a:pPr>
            <a:r>
              <a:rPr lang="en-US" sz="2400" dirty="0"/>
              <a:t>1 student received a C</a:t>
            </a:r>
          </a:p>
          <a:p>
            <a:pPr marL="214313" indent="-214313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2400" dirty="0"/>
              <a:t>Nobody is failing!</a:t>
            </a:r>
          </a:p>
          <a:p>
            <a:pPr marL="214313" indent="-214313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But 5 students did not reveal their grade </a:t>
            </a:r>
            <a:r>
              <a:rPr lang="mr-IN" sz="2400" dirty="0"/>
              <a:t>…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772332-3183-7548-AB9C-8B7204792D58}"/>
              </a:ext>
            </a:extLst>
          </p:cNvPr>
          <p:cNvSpPr txBox="1"/>
          <p:nvPr/>
        </p:nvSpPr>
        <p:spPr>
          <a:xfrm>
            <a:off x="-4997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72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influences a data point’s Presence?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600" y="1752601"/>
            <a:ext cx="5486400" cy="4373563"/>
          </a:xfrm>
        </p:spPr>
        <p:txBody>
          <a:bodyPr>
            <a:normAutofit/>
          </a:bodyPr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1900" dirty="0"/>
              <a:t>Same dataset, but the values are replaced with a “0” if the data point is observed and “1” if it is not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br>
              <a:rPr lang="en-US" sz="1900" dirty="0"/>
            </a:br>
            <a:r>
              <a:rPr lang="en-US" sz="1900" dirty="0"/>
              <a:t>Question: for any one of these data points, what is the probability that the point is equal to “1” </a:t>
            </a:r>
            <a:r>
              <a:rPr lang="mr-IN" sz="1900" dirty="0"/>
              <a:t>…</a:t>
            </a:r>
            <a:r>
              <a:rPr lang="en-US" sz="1900" dirty="0"/>
              <a:t>?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br>
              <a:rPr lang="en-US" sz="1900" dirty="0"/>
            </a:br>
            <a:r>
              <a:rPr lang="en-US" sz="1900" dirty="0"/>
              <a:t>What type of missing-ness do the grades exhibit?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25</a:t>
            </a:fld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8943163"/>
              </p:ext>
            </p:extLst>
          </p:nvPr>
        </p:nvGraphicFramePr>
        <p:xfrm>
          <a:off x="7877088" y="1301221"/>
          <a:ext cx="3207895" cy="4766839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1416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2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90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97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Hair Color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&gt;6ft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Grade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22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sng" strike="noStrike">
                          <a:effectLst/>
                        </a:rPr>
                        <a:t>1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22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sng" strike="noStrike" dirty="0">
                          <a:effectLst/>
                        </a:rPr>
                        <a:t>1</a:t>
                      </a:r>
                      <a:endParaRPr lang="en-US" sz="1400" b="1" i="0" u="sng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22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sng" strike="noStrike" dirty="0">
                          <a:effectLst/>
                        </a:rPr>
                        <a:t>1</a:t>
                      </a:r>
                      <a:endParaRPr lang="en-US" sz="1400" b="1" i="0" u="sng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22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sng" strike="noStrike" dirty="0">
                          <a:effectLst/>
                        </a:rPr>
                        <a:t>1</a:t>
                      </a:r>
                      <a:endParaRPr lang="en-US" sz="1400" b="1" i="0" u="sng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22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sng" strike="noStrike" dirty="0">
                          <a:effectLst/>
                        </a:rPr>
                        <a:t>1</a:t>
                      </a:r>
                      <a:endParaRPr lang="en-US" sz="1400" b="1" i="0" u="sng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028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394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MCAR: Missing Completely at Random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this probability is not dependent on </a:t>
            </a:r>
            <a:r>
              <a:rPr lang="en-US" dirty="0">
                <a:solidFill>
                  <a:schemeClr val="tx2"/>
                </a:solidFill>
              </a:rPr>
              <a:t>any</a:t>
            </a:r>
            <a:r>
              <a:rPr lang="en-US" dirty="0"/>
              <a:t> of the data, observed or unobserved, then the data is Missing Completely at Random (MCAR)</a:t>
            </a:r>
          </a:p>
          <a:p>
            <a:r>
              <a:rPr lang="en-US" dirty="0"/>
              <a:t>Suppose that X is the observed data and Y is the unobserved data. Call our “missing matrix” R</a:t>
            </a:r>
          </a:p>
          <a:p>
            <a:pPr indent="-228600"/>
            <a:r>
              <a:rPr lang="en-US" dirty="0"/>
              <a:t>Then, if the data are MCAR, P(R|X,Y) = ??????????</a:t>
            </a:r>
          </a:p>
          <a:p>
            <a:pPr indent="-228600" algn="ctr"/>
            <a:br>
              <a:rPr lang="en-US" dirty="0"/>
            </a:br>
            <a:r>
              <a:rPr lang="en-US" dirty="0"/>
              <a:t>P(R|X,Y) = P(R)</a:t>
            </a:r>
            <a:br>
              <a:rPr lang="en-US" dirty="0"/>
            </a:br>
            <a:endParaRPr lang="en-US" dirty="0"/>
          </a:p>
          <a:p>
            <a:pPr indent="-228600"/>
            <a:r>
              <a:rPr lang="en-US" dirty="0"/>
              <a:t>Probability of those rows missing is </a:t>
            </a:r>
            <a:r>
              <a:rPr lang="en-US" dirty="0">
                <a:solidFill>
                  <a:schemeClr val="tx2"/>
                </a:solidFill>
              </a:rPr>
              <a:t>independent</a:t>
            </a:r>
            <a:r>
              <a:rPr lang="en-US" dirty="0"/>
              <a:t> of anything.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-4997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33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Totally Realistic MCAR Example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039230" y="1436541"/>
            <a:ext cx="3166872" cy="4373563"/>
          </a:xfrm>
        </p:spPr>
        <p:txBody>
          <a:bodyPr>
            <a:normAutofit fontScale="85000" lnSpcReduction="10000"/>
          </a:bodyPr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n-US" dirty="0"/>
              <a:t>You are running an experiment on plants grown in pots, when suddenly you have a nervous breakdown and smash some of the pots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endParaRPr lang="en-US" dirty="0"/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en-US" dirty="0"/>
              <a:t>You will probably not choose the plants to smash in a well-defined pattern, such as height age, etc.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endParaRPr lang="en-US" dirty="0"/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en-US" dirty="0"/>
              <a:t>Hence, the missing values generated from your act of madness will likely fall into the MCAR category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27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144622" y="1524318"/>
            <a:ext cx="4951378" cy="4833353"/>
            <a:chOff x="427198" y="1421397"/>
            <a:chExt cx="4951378" cy="483335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54478" y="3956050"/>
              <a:ext cx="1587500" cy="22987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91076" y="3623322"/>
              <a:ext cx="1587500" cy="22987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848204" flipH="1">
              <a:off x="427198" y="1421397"/>
              <a:ext cx="3254560" cy="33203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208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ExampleS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3999" y="-50303"/>
            <a:ext cx="9144000" cy="77251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9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31910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Applicability of MCAR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completely random mechanism for generating missing-ness in your data set just isn’t very realistic</a:t>
            </a:r>
          </a:p>
          <a:p>
            <a:r>
              <a:rPr lang="en-US" dirty="0"/>
              <a:t>Usually, missing data is missing for a reason: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Maybe older people are less likely to answer web-delivered questions on surveys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In longitudinal studies people may die before they have completed the entire study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Companies may be reluctant to reveal financial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8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Today’s Lecture</a:t>
            </a:r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Missing Data </a:t>
            </a:r>
            <a:r>
              <a:rPr lang="mr-IN" dirty="0"/>
              <a:t>…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What is it?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Simple methods for </a:t>
            </a:r>
            <a:r>
              <a:rPr lang="en-US" b="0" dirty="0">
                <a:solidFill>
                  <a:schemeClr val="tx2"/>
                </a:solidFill>
              </a:rPr>
              <a:t>imputation </a:t>
            </a:r>
          </a:p>
          <a:p>
            <a:r>
              <a:rPr lang="mr-IN" dirty="0"/>
              <a:t>…</a:t>
            </a:r>
            <a:r>
              <a:rPr lang="en-US" dirty="0"/>
              <a:t> with a tiny taste of Stats/ML lecturers to come.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28407" y="6534436"/>
            <a:ext cx="68289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Thanks to John Atwood and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Wenjiang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Fu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9639" y="516640"/>
            <a:ext cx="3412761" cy="47797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99" y="4306393"/>
            <a:ext cx="4442918" cy="256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98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</a:t>
            </a:r>
            <a:r>
              <a:rPr lang="en-US"/>
              <a:t>: Missing </a:t>
            </a:r>
            <a:r>
              <a:rPr lang="en-US" dirty="0"/>
              <a:t>at Random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Missing at Random (MAR): probability of missing data is dependent on the observed data but not the unobserved data</a:t>
            </a:r>
          </a:p>
          <a:p>
            <a:r>
              <a:rPr lang="en-US" dirty="0"/>
              <a:t>Suppose that X is the observed data and Y is the unobserved data. Call our “missing matrix” R</a:t>
            </a:r>
          </a:p>
          <a:p>
            <a:pPr indent="-228600"/>
            <a:r>
              <a:rPr lang="en-US" dirty="0"/>
              <a:t>Then, if the data </a:t>
            </a:r>
            <a:r>
              <a:rPr lang="en-US"/>
              <a:t>are MAR</a:t>
            </a:r>
            <a:r>
              <a:rPr lang="en-US" dirty="0"/>
              <a:t>, P(R|X,Y) = ??????????</a:t>
            </a:r>
          </a:p>
          <a:p>
            <a:pPr indent="-228600" algn="ctr"/>
            <a:br>
              <a:rPr lang="en-US" dirty="0"/>
            </a:br>
            <a:r>
              <a:rPr lang="en-US" dirty="0"/>
              <a:t>P(R|X,Y) = P(R|X)</a:t>
            </a:r>
            <a:br>
              <a:rPr lang="en-US" dirty="0"/>
            </a:br>
            <a:endParaRPr lang="en-US" dirty="0"/>
          </a:p>
          <a:p>
            <a:r>
              <a:rPr lang="en-US" dirty="0"/>
              <a:t>Not exactly random (in the vernacular sense).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There is a probabilistic mechanism that is associated with whether the data is missing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Mechanism takes the observed data as input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37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ExampleS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3999" y="-50303"/>
            <a:ext cx="9144000" cy="77251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9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952623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MAR: Key Point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</a:t>
            </a:r>
            <a:r>
              <a:rPr lang="en-US" dirty="0">
                <a:solidFill>
                  <a:schemeClr val="tx2"/>
                </a:solidFill>
              </a:rPr>
              <a:t>model</a:t>
            </a:r>
            <a:r>
              <a:rPr lang="en-US" dirty="0"/>
              <a:t> that latent mechanism and compensate for it</a:t>
            </a:r>
          </a:p>
          <a:p>
            <a:r>
              <a:rPr lang="en-US" dirty="0">
                <a:solidFill>
                  <a:schemeClr val="tx2"/>
                </a:solidFill>
              </a:rPr>
              <a:t>Imputation</a:t>
            </a:r>
            <a:r>
              <a:rPr lang="en-US" dirty="0"/>
              <a:t>: replacing missing data with substituted values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Models today will assume MAR</a:t>
            </a:r>
          </a:p>
          <a:p>
            <a:r>
              <a:rPr lang="en-US" dirty="0"/>
              <a:t>Example: if age is known, you can model missing-ness as a function of age</a:t>
            </a:r>
          </a:p>
          <a:p>
            <a:r>
              <a:rPr lang="en-US" dirty="0"/>
              <a:t>Whether or not missing data is MAR or the next type, Missing Not at Random (MNAR), is not* testable.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Requires you to “understand” your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678111" y="6430780"/>
            <a:ext cx="6925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*unless you can get the missing data (e.g., </a:t>
            </a:r>
            <a:r>
              <a:rPr lang="en-US"/>
              <a:t>post-study phone calls)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99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MNAR: Missing Not at Random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MNAR: missing-ness has something to do with the missing data itself</a:t>
            </a:r>
          </a:p>
          <a:p>
            <a:r>
              <a:rPr lang="en-US" dirty="0"/>
              <a:t>Examples: ??????????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Do you binge drink?  Do you have a trust fund?  Do you use illegal drugs?  What is your sexuality?  Are you depressed?</a:t>
            </a:r>
          </a:p>
          <a:p>
            <a:r>
              <a:rPr lang="en-US" dirty="0"/>
              <a:t>Said to be “non-ignorable”: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Missing data mechanism must be considered as you deal with the missing data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Must include model for why the data are missing, and best guesses as to what the data might be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95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Back to </a:t>
            </a:r>
            <a:r>
              <a:rPr lang="en-US" dirty="0" err="1"/>
              <a:t>Iribe</a:t>
            </a:r>
            <a:r>
              <a:rPr lang="en-US" dirty="0"/>
              <a:t>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6524" y="1694497"/>
            <a:ext cx="4174761" cy="4373563"/>
          </a:xfrm>
        </p:spPr>
        <p:txBody>
          <a:bodyPr/>
          <a:lstStyle/>
          <a:p>
            <a:r>
              <a:rPr lang="en-US" dirty="0"/>
              <a:t>Is the the missing data: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MCAR;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MAR; or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MNAR?</a:t>
            </a:r>
          </a:p>
          <a:p>
            <a:r>
              <a:rPr lang="en-US" dirty="0"/>
              <a:t>???????????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34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05E7A0F-A3D7-D849-8BFB-C0C122657C45}"/>
              </a:ext>
            </a:extLst>
          </p:cNvPr>
          <p:cNvGrpSpPr/>
          <p:nvPr/>
        </p:nvGrpSpPr>
        <p:grpSpPr>
          <a:xfrm>
            <a:off x="1210039" y="4296315"/>
            <a:ext cx="4143915" cy="1941924"/>
            <a:chOff x="2698502" y="2299624"/>
            <a:chExt cx="4143915" cy="1941924"/>
          </a:xfrm>
        </p:grpSpPr>
        <p:pic>
          <p:nvPicPr>
            <p:cNvPr id="14" name="Picture 3" descr="C:\Users\student\AppData\Local\Microsoft\Windows\Temporary Internet Files\Content.IE5\ELHXT5KX\MC900083423[1].wmf">
              <a:extLst>
                <a:ext uri="{FF2B5EF4-FFF2-40B4-BE49-F238E27FC236}">
                  <a16:creationId xmlns:a16="http://schemas.microsoft.com/office/drawing/2014/main" id="{23D7103E-B552-4647-91D1-C5219A4554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502" y="2512315"/>
              <a:ext cx="829704" cy="1615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UMD to Celebrate the Opening of the Brendan Iribe Center for Computer  Science and Engineering | UMD Right Now :: University of Maryland">
              <a:extLst>
                <a:ext uri="{FF2B5EF4-FFF2-40B4-BE49-F238E27FC236}">
                  <a16:creationId xmlns:a16="http://schemas.microsoft.com/office/drawing/2014/main" id="{D1533376-539C-C044-9503-701316B841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7375" y="2299624"/>
              <a:ext cx="3095042" cy="1941924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/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</p:grpSp>
      <p:graphicFrame>
        <p:nvGraphicFramePr>
          <p:cNvPr id="16" name="Content Placeholder 9">
            <a:extLst>
              <a:ext uri="{FF2B5EF4-FFF2-40B4-BE49-F238E27FC236}">
                <a16:creationId xmlns:a16="http://schemas.microsoft.com/office/drawing/2014/main" id="{E9F8DC64-61D1-F647-A4BC-EE95B49785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2131050"/>
              </p:ext>
            </p:extLst>
          </p:nvPr>
        </p:nvGraphicFramePr>
        <p:xfrm>
          <a:off x="7201985" y="1119890"/>
          <a:ext cx="3635115" cy="4618219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1596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6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24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66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Hair Color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&gt; 6ft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Grade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012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a variable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Bring in the GPA:</a:t>
            </a:r>
          </a:p>
          <a:p>
            <a:r>
              <a:rPr lang="en-US" dirty="0"/>
              <a:t>Does this change anything?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35</a:t>
            </a:fld>
            <a:endParaRPr lang="en-US"/>
          </a:p>
        </p:txBody>
      </p:sp>
      <p:graphicFrame>
        <p:nvGraphicFramePr>
          <p:cNvPr id="4" name="Content Placehold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7610645"/>
              </p:ext>
            </p:extLst>
          </p:nvPr>
        </p:nvGraphicFramePr>
        <p:xfrm>
          <a:off x="5658753" y="1752600"/>
          <a:ext cx="4227295" cy="4748214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12457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4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43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30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36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Hair Color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GPA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&gt; 6ft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Grade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Y</a:t>
                      </a: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2.5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Brown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Black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2.9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Black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Brown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4.0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Black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3.65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Brown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Red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2.2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Red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Brown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Black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3.67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131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134911" y="-153652"/>
            <a:ext cx="7360170" cy="72852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0" y="0"/>
            <a:ext cx="5080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292183" y="5816184"/>
            <a:ext cx="7959777" cy="1041816"/>
          </a:xfrm>
        </p:spPr>
        <p:txBody>
          <a:bodyPr>
            <a:normAutofit/>
          </a:bodyPr>
          <a:lstStyle/>
          <a:p>
            <a:r>
              <a:rPr lang="en-US" dirty="0"/>
              <a:t>Handling </a:t>
            </a:r>
            <a:r>
              <a:rPr lang="en-US" dirty="0">
                <a:solidFill>
                  <a:schemeClr val="bg1"/>
                </a:solidFill>
              </a:rPr>
              <a:t>Missing Data </a:t>
            </a:r>
            <a:r>
              <a:rPr lang="mr-IN" dirty="0">
                <a:solidFill>
                  <a:schemeClr val="bg1"/>
                </a:solidFill>
              </a:rPr>
              <a:t>…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050054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Single Imputation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2"/>
                </a:solidFill>
              </a:rPr>
              <a:t>Mean imputation</a:t>
            </a:r>
            <a:r>
              <a:rPr lang="en-US" dirty="0"/>
              <a:t>: imputing the </a:t>
            </a:r>
            <a:r>
              <a:rPr lang="en-US" dirty="0">
                <a:solidFill>
                  <a:schemeClr val="tx2"/>
                </a:solidFill>
              </a:rPr>
              <a:t>average</a:t>
            </a:r>
            <a:r>
              <a:rPr lang="en-US" dirty="0"/>
              <a:t> from observed cases for all missing values of a variable</a:t>
            </a:r>
          </a:p>
          <a:p>
            <a:r>
              <a:rPr lang="en-US" dirty="0">
                <a:solidFill>
                  <a:schemeClr val="tx2"/>
                </a:solidFill>
              </a:rPr>
              <a:t>Hot-deck imputation</a:t>
            </a:r>
            <a:r>
              <a:rPr lang="en-US" dirty="0"/>
              <a:t>: imputing a value from another subject, or “donor,” that is most like the subject in terms of observed variables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Last observation carried forward (LOCF): order the dataset somehow and then fill in a missing value with its neighbor</a:t>
            </a:r>
          </a:p>
          <a:p>
            <a:r>
              <a:rPr lang="en-US" dirty="0">
                <a:solidFill>
                  <a:schemeClr val="tx2"/>
                </a:solidFill>
              </a:rPr>
              <a:t>Cold-deck imputation</a:t>
            </a:r>
            <a:r>
              <a:rPr lang="en-US" dirty="0"/>
              <a:t>: bring in other datasets</a:t>
            </a:r>
          </a:p>
          <a:p>
            <a:r>
              <a:rPr lang="en-US" dirty="0"/>
              <a:t>Old and busted: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All fundamentally impose too much precision.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Have uncertainty over what unobserved values actually are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Developed before cheap computation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64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Multiple Imputation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Developed to deal with noise during imputation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Impute once </a:t>
            </a:r>
            <a:r>
              <a:rPr lang="en-US" b="0" dirty="0">
                <a:sym typeface="Wingdings"/>
              </a:rPr>
              <a:t> </a:t>
            </a:r>
            <a:r>
              <a:rPr lang="en-US" b="0" dirty="0"/>
              <a:t>treats imputed value as observed</a:t>
            </a:r>
          </a:p>
          <a:p>
            <a:r>
              <a:rPr lang="en-US" dirty="0"/>
              <a:t>We have uncertainty over what the observed value would have been</a:t>
            </a:r>
          </a:p>
          <a:p>
            <a:r>
              <a:rPr lang="en-US" dirty="0">
                <a:solidFill>
                  <a:schemeClr val="tx2"/>
                </a:solidFill>
              </a:rPr>
              <a:t>Multiple imputation</a:t>
            </a:r>
            <a:r>
              <a:rPr lang="en-US" dirty="0"/>
              <a:t>: generate several random values for each missing data point during imputation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3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Imputation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39</a:t>
            </a:fld>
            <a:endParaRPr lang="en-US"/>
          </a:p>
        </p:txBody>
      </p:sp>
      <p:sp>
        <p:nvSpPr>
          <p:cNvPr id="7" name="Magnetic Disk 6"/>
          <p:cNvSpPr/>
          <p:nvPr/>
        </p:nvSpPr>
        <p:spPr>
          <a:xfrm>
            <a:off x="1981200" y="2818151"/>
            <a:ext cx="1836296" cy="2023672"/>
          </a:xfrm>
          <a:prstGeom prst="flowChartMagneticDisk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Incomplete data</a:t>
            </a:r>
          </a:p>
        </p:txBody>
      </p:sp>
      <p:grpSp>
        <p:nvGrpSpPr>
          <p:cNvPr id="80" name="Group 79"/>
          <p:cNvGrpSpPr/>
          <p:nvPr/>
        </p:nvGrpSpPr>
        <p:grpSpPr>
          <a:xfrm>
            <a:off x="7670851" y="2173574"/>
            <a:ext cx="2555825" cy="2876862"/>
            <a:chOff x="6146850" y="2173574"/>
            <a:chExt cx="2555825" cy="2876862"/>
          </a:xfrm>
        </p:grpSpPr>
        <p:sp>
          <p:nvSpPr>
            <p:cNvPr id="8" name="Magnetic Disk 7"/>
            <p:cNvSpPr/>
            <p:nvPr/>
          </p:nvSpPr>
          <p:spPr>
            <a:xfrm>
              <a:off x="6866379" y="2818151"/>
              <a:ext cx="1836296" cy="2023672"/>
            </a:xfrm>
            <a:prstGeom prst="flowChartMagneticDisk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Pooled results</a:t>
              </a:r>
            </a:p>
          </p:txBody>
        </p:sp>
        <p:cxnSp>
          <p:nvCxnSpPr>
            <p:cNvPr id="34" name="Straight Arrow Connector 33"/>
            <p:cNvCxnSpPr>
              <a:stCxn id="31" idx="6"/>
              <a:endCxn id="8" idx="2"/>
            </p:cNvCxnSpPr>
            <p:nvPr/>
          </p:nvCxnSpPr>
          <p:spPr>
            <a:xfrm>
              <a:off x="6176830" y="2173574"/>
              <a:ext cx="689549" cy="165641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32" idx="6"/>
              <a:endCxn id="8" idx="2"/>
            </p:cNvCxnSpPr>
            <p:nvPr/>
          </p:nvCxnSpPr>
          <p:spPr>
            <a:xfrm>
              <a:off x="6176830" y="3177915"/>
              <a:ext cx="689549" cy="65207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endCxn id="8" idx="2"/>
            </p:cNvCxnSpPr>
            <p:nvPr/>
          </p:nvCxnSpPr>
          <p:spPr>
            <a:xfrm>
              <a:off x="6146852" y="3681335"/>
              <a:ext cx="719527" cy="14865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stCxn id="33" idx="6"/>
              <a:endCxn id="8" idx="2"/>
            </p:cNvCxnSpPr>
            <p:nvPr/>
          </p:nvCxnSpPr>
          <p:spPr>
            <a:xfrm flipV="1">
              <a:off x="6176829" y="3829987"/>
              <a:ext cx="689550" cy="122044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>
              <a:endCxn id="8" idx="2"/>
            </p:cNvCxnSpPr>
            <p:nvPr/>
          </p:nvCxnSpPr>
          <p:spPr>
            <a:xfrm flipV="1">
              <a:off x="6146850" y="3829987"/>
              <a:ext cx="719529" cy="86068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>
              <a:endCxn id="8" idx="2"/>
            </p:cNvCxnSpPr>
            <p:nvPr/>
          </p:nvCxnSpPr>
          <p:spPr>
            <a:xfrm flipV="1">
              <a:off x="6146851" y="3829987"/>
              <a:ext cx="719528" cy="35601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5" name="Group 74"/>
          <p:cNvGrpSpPr/>
          <p:nvPr/>
        </p:nvGrpSpPr>
        <p:grpSpPr>
          <a:xfrm>
            <a:off x="3817496" y="1813811"/>
            <a:ext cx="1409074" cy="3596389"/>
            <a:chOff x="2293496" y="1813810"/>
            <a:chExt cx="1409074" cy="3596389"/>
          </a:xfrm>
        </p:grpSpPr>
        <p:sp>
          <p:nvSpPr>
            <p:cNvPr id="9" name="Oval 8"/>
            <p:cNvSpPr/>
            <p:nvPr/>
          </p:nvSpPr>
          <p:spPr>
            <a:xfrm>
              <a:off x="2983043" y="1813810"/>
              <a:ext cx="719527" cy="71952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</a:t>
              </a:r>
              <a:r>
                <a:rPr lang="en-US" baseline="-25000" dirty="0"/>
                <a:t>1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2983043" y="2818151"/>
              <a:ext cx="719527" cy="71952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</a:t>
              </a:r>
              <a:r>
                <a:rPr lang="en-US" baseline="-25000" dirty="0"/>
                <a:t>2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2983042" y="4690672"/>
              <a:ext cx="719527" cy="71952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s</a:t>
              </a:r>
              <a:r>
                <a:rPr lang="en-US" baseline="-25000" dirty="0" err="1"/>
                <a:t>N</a:t>
              </a:r>
              <a:endParaRPr lang="en-US" baseline="-25000" dirty="0"/>
            </a:p>
          </p:txBody>
        </p:sp>
        <p:cxnSp>
          <p:nvCxnSpPr>
            <p:cNvPr id="14" name="Straight Arrow Connector 13"/>
            <p:cNvCxnSpPr>
              <a:stCxn id="7" idx="4"/>
              <a:endCxn id="9" idx="2"/>
            </p:cNvCxnSpPr>
            <p:nvPr/>
          </p:nvCxnSpPr>
          <p:spPr>
            <a:xfrm flipV="1">
              <a:off x="2293496" y="2173574"/>
              <a:ext cx="689547" cy="165641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16" name="Straight Arrow Connector 15"/>
            <p:cNvCxnSpPr>
              <a:stCxn id="7" idx="4"/>
              <a:endCxn id="11" idx="2"/>
            </p:cNvCxnSpPr>
            <p:nvPr/>
          </p:nvCxnSpPr>
          <p:spPr>
            <a:xfrm flipV="1">
              <a:off x="2293496" y="3177915"/>
              <a:ext cx="689547" cy="65207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19" name="Straight Arrow Connector 18"/>
            <p:cNvCxnSpPr>
              <a:stCxn id="7" idx="4"/>
              <a:endCxn id="12" idx="2"/>
            </p:cNvCxnSpPr>
            <p:nvPr/>
          </p:nvCxnSpPr>
          <p:spPr>
            <a:xfrm>
              <a:off x="2293496" y="3829987"/>
              <a:ext cx="689546" cy="122044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22" name="Straight Arrow Connector 21"/>
            <p:cNvCxnSpPr>
              <a:stCxn id="7" idx="4"/>
            </p:cNvCxnSpPr>
            <p:nvPr/>
          </p:nvCxnSpPr>
          <p:spPr>
            <a:xfrm>
              <a:off x="2293496" y="3829987"/>
              <a:ext cx="689546" cy="71203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25" name="Straight Arrow Connector 24"/>
            <p:cNvCxnSpPr>
              <a:stCxn id="7" idx="4"/>
            </p:cNvCxnSpPr>
            <p:nvPr/>
          </p:nvCxnSpPr>
          <p:spPr>
            <a:xfrm>
              <a:off x="2293496" y="3829987"/>
              <a:ext cx="689546" cy="28481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28" name="Straight Arrow Connector 27"/>
            <p:cNvCxnSpPr>
              <a:stCxn id="7" idx="4"/>
            </p:cNvCxnSpPr>
            <p:nvPr/>
          </p:nvCxnSpPr>
          <p:spPr>
            <a:xfrm flipV="1">
              <a:off x="2293496" y="3681335"/>
              <a:ext cx="689546" cy="14865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grpSp>
          <p:nvGrpSpPr>
            <p:cNvPr id="66" name="Group 65"/>
            <p:cNvGrpSpPr/>
            <p:nvPr/>
          </p:nvGrpSpPr>
          <p:grpSpPr>
            <a:xfrm>
              <a:off x="3253304" y="3729243"/>
              <a:ext cx="179002" cy="768612"/>
              <a:chOff x="3950791" y="4003255"/>
              <a:chExt cx="179002" cy="768612"/>
            </a:xfrm>
          </p:grpSpPr>
          <p:sp>
            <p:nvSpPr>
              <p:cNvPr id="63" name="Oval 62"/>
              <p:cNvSpPr/>
              <p:nvPr/>
            </p:nvSpPr>
            <p:spPr>
              <a:xfrm>
                <a:off x="3950791" y="4003255"/>
                <a:ext cx="179002" cy="179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3950791" y="4298060"/>
                <a:ext cx="179002" cy="179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950791" y="4592865"/>
                <a:ext cx="179002" cy="179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9" name="Group 78"/>
          <p:cNvGrpSpPr/>
          <p:nvPr/>
        </p:nvGrpSpPr>
        <p:grpSpPr>
          <a:xfrm>
            <a:off x="5226568" y="1813811"/>
            <a:ext cx="2474262" cy="3596389"/>
            <a:chOff x="3702568" y="1813810"/>
            <a:chExt cx="2474262" cy="3596389"/>
          </a:xfrm>
        </p:grpSpPr>
        <p:sp>
          <p:nvSpPr>
            <p:cNvPr id="31" name="Oval 30"/>
            <p:cNvSpPr/>
            <p:nvPr/>
          </p:nvSpPr>
          <p:spPr>
            <a:xfrm>
              <a:off x="5457303" y="1813810"/>
              <a:ext cx="719527" cy="71952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</a:t>
              </a:r>
              <a:r>
                <a:rPr lang="en-US" baseline="-25000" dirty="0"/>
                <a:t>1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5457303" y="2818151"/>
              <a:ext cx="719527" cy="71952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</a:t>
              </a:r>
              <a:r>
                <a:rPr lang="en-US" baseline="-25000" dirty="0"/>
                <a:t>2</a:t>
              </a:r>
            </a:p>
          </p:txBody>
        </p:sp>
        <p:sp>
          <p:nvSpPr>
            <p:cNvPr id="33" name="Oval 32"/>
            <p:cNvSpPr/>
            <p:nvPr/>
          </p:nvSpPr>
          <p:spPr>
            <a:xfrm>
              <a:off x="5457302" y="4690672"/>
              <a:ext cx="719527" cy="71952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a</a:t>
              </a:r>
              <a:r>
                <a:rPr lang="en-US" baseline="-25000" dirty="0" err="1"/>
                <a:t>N</a:t>
              </a:r>
              <a:endParaRPr lang="en-US" baseline="-25000" dirty="0"/>
            </a:p>
          </p:txBody>
        </p:sp>
        <p:cxnSp>
          <p:nvCxnSpPr>
            <p:cNvPr id="54" name="Straight Arrow Connector 53"/>
            <p:cNvCxnSpPr>
              <a:stCxn id="9" idx="6"/>
              <a:endCxn id="31" idx="2"/>
            </p:cNvCxnSpPr>
            <p:nvPr/>
          </p:nvCxnSpPr>
          <p:spPr>
            <a:xfrm>
              <a:off x="3702570" y="2173574"/>
              <a:ext cx="1754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57" name="Straight Arrow Connector 56"/>
            <p:cNvCxnSpPr>
              <a:stCxn id="11" idx="6"/>
              <a:endCxn id="32" idx="2"/>
            </p:cNvCxnSpPr>
            <p:nvPr/>
          </p:nvCxnSpPr>
          <p:spPr>
            <a:xfrm>
              <a:off x="3702570" y="3177915"/>
              <a:ext cx="1754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60" name="Straight Arrow Connector 59"/>
            <p:cNvCxnSpPr>
              <a:stCxn id="12" idx="6"/>
              <a:endCxn id="33" idx="2"/>
            </p:cNvCxnSpPr>
            <p:nvPr/>
          </p:nvCxnSpPr>
          <p:spPr>
            <a:xfrm>
              <a:off x="3702569" y="5050436"/>
              <a:ext cx="1754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grpSp>
          <p:nvGrpSpPr>
            <p:cNvPr id="68" name="Group 67"/>
            <p:cNvGrpSpPr/>
            <p:nvPr/>
          </p:nvGrpSpPr>
          <p:grpSpPr>
            <a:xfrm>
              <a:off x="5727565" y="3729243"/>
              <a:ext cx="179002" cy="768612"/>
              <a:chOff x="3950791" y="4003255"/>
              <a:chExt cx="179002" cy="768612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3950791" y="4003255"/>
                <a:ext cx="179002" cy="179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3950791" y="4298060"/>
                <a:ext cx="179002" cy="179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3950791" y="4592865"/>
                <a:ext cx="179002" cy="179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2" name="Straight Arrow Connector 71"/>
            <p:cNvCxnSpPr/>
            <p:nvPr/>
          </p:nvCxnSpPr>
          <p:spPr>
            <a:xfrm>
              <a:off x="3702568" y="3821243"/>
              <a:ext cx="1754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>
              <a:off x="3702568" y="4113549"/>
              <a:ext cx="1754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>
              <a:off x="3702568" y="4402106"/>
              <a:ext cx="1754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</p:grpSp>
      <p:sp>
        <p:nvSpPr>
          <p:cNvPr id="77" name="TextBox 76"/>
          <p:cNvSpPr txBox="1"/>
          <p:nvPr/>
        </p:nvSpPr>
        <p:spPr>
          <a:xfrm>
            <a:off x="3682582" y="5624250"/>
            <a:ext cx="2368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Impute N times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6156842" y="5624251"/>
            <a:ext cx="2368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Analysis performed on each imputed set</a:t>
            </a:r>
          </a:p>
        </p:txBody>
      </p:sp>
    </p:spTree>
    <p:extLst>
      <p:ext uri="{BB962C8B-B14F-4D97-AF65-F5344CB8AC3E}">
        <p14:creationId xmlns:p14="http://schemas.microsoft.com/office/powerpoint/2010/main" val="136303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7" grpId="0"/>
      <p:bldP spid="7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Missing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Missing data is information that we want to know, but don’t</a:t>
            </a:r>
          </a:p>
          <a:p>
            <a:r>
              <a:rPr lang="en-US" dirty="0"/>
              <a:t>It can come in many forms, e.g.: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People not answering questions on surveys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Inaccurate recordings of the height of plants that need to be discarded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Canceled runs in a driving experiment due to rain</a:t>
            </a:r>
          </a:p>
          <a:p>
            <a:r>
              <a:rPr lang="en-US" dirty="0"/>
              <a:t>Could also consider missing columns (no collection at all) to be missing data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4997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7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Tiny example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853856" y="2507197"/>
          <a:ext cx="6096000" cy="17221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32</a:t>
                      </a:r>
                      <a:endParaRPr lang="en-US" sz="14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2"/>
                          </a:solidFill>
                        </a:rPr>
                        <a:t>?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2"/>
                          </a:solidFill>
                        </a:rPr>
                        <a:t>?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853857" y="4750532"/>
            <a:ext cx="61159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Independent variable: X</a:t>
            </a:r>
          </a:p>
          <a:p>
            <a:r>
              <a:rPr lang="en-US" sz="2000" dirty="0"/>
              <a:t>Dependent variable: Y</a:t>
            </a:r>
          </a:p>
          <a:p>
            <a:r>
              <a:rPr lang="en-US" sz="2000" dirty="0"/>
              <a:t>We </a:t>
            </a:r>
            <a:r>
              <a:rPr lang="en-US" sz="2000" dirty="0">
                <a:solidFill>
                  <a:schemeClr val="tx2"/>
                </a:solidFill>
              </a:rPr>
              <a:t>assume</a:t>
            </a:r>
            <a:r>
              <a:rPr lang="en-US" sz="2000" dirty="0"/>
              <a:t> Y has a linear relationship with X</a:t>
            </a:r>
          </a:p>
        </p:txBody>
      </p:sp>
    </p:spTree>
    <p:extLst>
      <p:ext uri="{BB962C8B-B14F-4D97-AF65-F5344CB8AC3E}">
        <p14:creationId xmlns:p14="http://schemas.microsoft.com/office/powerpoint/2010/main" val="38198088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Let’s Impute Some Data!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a predictive distribution of the missing values: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Given the observed values, make random draws of the observed values and fill them in.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Do this N times and make N imputed datasets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41</a:t>
            </a:fld>
            <a:endParaRPr lang="en-US"/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1981200" y="3778007"/>
          <a:ext cx="3769058" cy="17221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8845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4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32</a:t>
                      </a:r>
                      <a:endParaRPr lang="en-US" sz="14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2"/>
                          </a:solidFill>
                        </a:rPr>
                        <a:t>5.5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2"/>
                          </a:solidFill>
                        </a:rPr>
                        <a:t>8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6255895" y="3778007"/>
          <a:ext cx="3769058" cy="17221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8845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4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32</a:t>
                      </a:r>
                      <a:endParaRPr lang="en-US" sz="14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2"/>
                          </a:solidFill>
                        </a:rPr>
                        <a:t>7.2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2"/>
                          </a:solidFill>
                        </a:rPr>
                        <a:t>1.1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277191" y="6491499"/>
            <a:ext cx="3537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For very large values of N=2 </a:t>
            </a:r>
            <a:r>
              <a:rPr lang="mr-IN" dirty="0">
                <a:solidFill>
                  <a:schemeClr val="bg1">
                    <a:lumMod val="65000"/>
                  </a:schemeClr>
                </a:solidFill>
              </a:rPr>
              <a:t>…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24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Inference with Multiple Imputation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Now that we have our imputed data sets, how do we make use of them?       ???????????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Analyze each of the </a:t>
            </a:r>
            <a:r>
              <a:rPr lang="en-US" b="0" dirty="0">
                <a:solidFill>
                  <a:schemeClr val="tx2"/>
                </a:solidFill>
              </a:rPr>
              <a:t>separately </a:t>
            </a:r>
          </a:p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42</a:t>
            </a:fld>
            <a:endParaRPr lang="en-US"/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1903751" y="2968538"/>
          <a:ext cx="3769058" cy="17221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8845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4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32</a:t>
                      </a:r>
                      <a:endParaRPr lang="en-US" sz="14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2"/>
                          </a:solidFill>
                        </a:rPr>
                        <a:t>5.5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2"/>
                          </a:solidFill>
                        </a:rPr>
                        <a:t>8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6178446" y="2968538"/>
          <a:ext cx="3769058" cy="17221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8845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4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32</a:t>
                      </a:r>
                      <a:endParaRPr lang="en-US" sz="14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2"/>
                          </a:solidFill>
                        </a:rPr>
                        <a:t>7.2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2"/>
                          </a:solidFill>
                        </a:rPr>
                        <a:t>1.1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6783670" y="4994173"/>
          <a:ext cx="2558610" cy="441008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1279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9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28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Slope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4.932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Standard error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4.287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2508620" y="4994173"/>
          <a:ext cx="2559321" cy="441008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1339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5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28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Slope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-0.8245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Standard error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6.1845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2583852" y="5462752"/>
            <a:ext cx="2472144" cy="551889"/>
            <a:chOff x="2901950" y="4219575"/>
            <a:chExt cx="3355301" cy="551889"/>
          </a:xfrm>
        </p:grpSpPr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2901950" y="4219575"/>
              <a:ext cx="480824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 i="1" dirty="0">
                  <a:solidFill>
                    <a:sysClr val="windowText" lastClr="000000"/>
                  </a:solidFill>
                </a:rPr>
                <a:t>Y</a:t>
              </a: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4894262" y="4219575"/>
              <a:ext cx="480824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 i="1">
                  <a:solidFill>
                    <a:sysClr val="windowText" lastClr="000000"/>
                  </a:solidFill>
                </a:rPr>
                <a:t>X</a:t>
              </a:r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3140076" y="4435475"/>
              <a:ext cx="326351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 i="1" dirty="0" err="1">
                  <a:solidFill>
                    <a:sysClr val="windowText" lastClr="000000"/>
                  </a:solidFill>
                </a:rPr>
                <a:t>i</a:t>
              </a:r>
              <a:endParaRPr lang="en-US" altLang="x-none" sz="1600" b="1" i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5197475" y="4435475"/>
              <a:ext cx="326351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 i="1" dirty="0" err="1">
                  <a:solidFill>
                    <a:sysClr val="windowText" lastClr="000000"/>
                  </a:solidFill>
                </a:rPr>
                <a:t>i</a:t>
              </a:r>
              <a:endParaRPr lang="en-US" altLang="x-none" sz="1600" b="1" i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5930900" y="4435475"/>
              <a:ext cx="326351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 i="1">
                  <a:solidFill>
                    <a:sysClr val="windowText" lastClr="000000"/>
                  </a:solidFill>
                </a:rPr>
                <a:t>i</a:t>
              </a:r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3376613" y="4219575"/>
              <a:ext cx="439486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</a:t>
              </a:r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4219575" y="4219575"/>
              <a:ext cx="439486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</a:t>
              </a:r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5413375" y="4219575"/>
              <a:ext cx="439486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 dirty="0">
                  <a:solidFill>
                    <a:sysClr val="windowText" lastClr="000000"/>
                  </a:solidFill>
                  <a:latin typeface="Symbol" charset="2"/>
                </a:rPr>
                <a:t></a:t>
              </a:r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3694113" y="4219575"/>
              <a:ext cx="439486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 dirty="0">
                  <a:solidFill>
                    <a:sysClr val="windowText" lastClr="000000"/>
                  </a:solidFill>
                  <a:latin typeface="Symbol" charset="2"/>
                </a:rPr>
                <a:t></a:t>
              </a:r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4518025" y="4219575"/>
              <a:ext cx="439486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</a:t>
              </a:r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5729287" y="4219575"/>
              <a:ext cx="400324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</a:t>
              </a:r>
            </a:p>
          </p:txBody>
        </p:sp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3932237" y="4435475"/>
              <a:ext cx="402500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>
                  <a:solidFill>
                    <a:sysClr val="windowText" lastClr="000000"/>
                  </a:solidFill>
                </a:rPr>
                <a:t>0</a:t>
              </a:r>
            </a:p>
          </p:txBody>
        </p:sp>
        <p:sp>
          <p:nvSpPr>
            <p:cNvPr id="33" name="Rectangle 32"/>
            <p:cNvSpPr>
              <a:spLocks noChangeArrowheads="1"/>
            </p:cNvSpPr>
            <p:nvPr/>
          </p:nvSpPr>
          <p:spPr bwMode="auto">
            <a:xfrm>
              <a:off x="4738688" y="4435475"/>
              <a:ext cx="402500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>
                  <a:solidFill>
                    <a:sysClr val="windowText" lastClr="000000"/>
                  </a:solidFill>
                </a:rPr>
                <a:t>1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858548" y="5462752"/>
            <a:ext cx="2472144" cy="551889"/>
            <a:chOff x="2901950" y="4219575"/>
            <a:chExt cx="3355301" cy="551889"/>
          </a:xfrm>
        </p:grpSpPr>
        <p:sp>
          <p:nvSpPr>
            <p:cNvPr id="35" name="Rectangle 34"/>
            <p:cNvSpPr>
              <a:spLocks noChangeArrowheads="1"/>
            </p:cNvSpPr>
            <p:nvPr/>
          </p:nvSpPr>
          <p:spPr bwMode="auto">
            <a:xfrm>
              <a:off x="2901950" y="4219575"/>
              <a:ext cx="480824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 i="1" dirty="0">
                  <a:solidFill>
                    <a:sysClr val="windowText" lastClr="000000"/>
                  </a:solidFill>
                </a:rPr>
                <a:t>Y</a:t>
              </a:r>
            </a:p>
          </p:txBody>
        </p:sp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>
              <a:off x="4894262" y="4219575"/>
              <a:ext cx="480824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 i="1">
                  <a:solidFill>
                    <a:sysClr val="windowText" lastClr="000000"/>
                  </a:solidFill>
                </a:rPr>
                <a:t>X</a:t>
              </a: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3140076" y="4435475"/>
              <a:ext cx="326351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 i="1" dirty="0" err="1">
                  <a:solidFill>
                    <a:sysClr val="windowText" lastClr="000000"/>
                  </a:solidFill>
                </a:rPr>
                <a:t>i</a:t>
              </a:r>
              <a:endParaRPr lang="en-US" altLang="x-none" sz="1600" b="1" i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Rectangle 37"/>
            <p:cNvSpPr>
              <a:spLocks noChangeArrowheads="1"/>
            </p:cNvSpPr>
            <p:nvPr/>
          </p:nvSpPr>
          <p:spPr bwMode="auto">
            <a:xfrm>
              <a:off x="5197475" y="4435475"/>
              <a:ext cx="326351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 i="1" dirty="0" err="1">
                  <a:solidFill>
                    <a:sysClr val="windowText" lastClr="000000"/>
                  </a:solidFill>
                </a:rPr>
                <a:t>i</a:t>
              </a:r>
              <a:endParaRPr lang="en-US" altLang="x-none" sz="1600" b="1" i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Rectangle 38"/>
            <p:cNvSpPr>
              <a:spLocks noChangeArrowheads="1"/>
            </p:cNvSpPr>
            <p:nvPr/>
          </p:nvSpPr>
          <p:spPr bwMode="auto">
            <a:xfrm>
              <a:off x="5930900" y="4435475"/>
              <a:ext cx="326351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 i="1">
                  <a:solidFill>
                    <a:sysClr val="windowText" lastClr="000000"/>
                  </a:solidFill>
                </a:rPr>
                <a:t>i</a:t>
              </a:r>
            </a:p>
          </p:txBody>
        </p:sp>
        <p:sp>
          <p:nvSpPr>
            <p:cNvPr id="40" name="Rectangle 39"/>
            <p:cNvSpPr>
              <a:spLocks noChangeArrowheads="1"/>
            </p:cNvSpPr>
            <p:nvPr/>
          </p:nvSpPr>
          <p:spPr bwMode="auto">
            <a:xfrm>
              <a:off x="3376613" y="4219575"/>
              <a:ext cx="439486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</a:t>
              </a:r>
            </a:p>
          </p:txBody>
        </p: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4219575" y="4219575"/>
              <a:ext cx="439486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</a:t>
              </a:r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5413375" y="4219575"/>
              <a:ext cx="439486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</a:t>
              </a:r>
            </a:p>
          </p:txBody>
        </p: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3694113" y="4219575"/>
              <a:ext cx="439486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 dirty="0">
                  <a:solidFill>
                    <a:sysClr val="windowText" lastClr="000000"/>
                  </a:solidFill>
                  <a:latin typeface="Symbol" charset="2"/>
                </a:rPr>
                <a:t></a:t>
              </a:r>
            </a:p>
          </p:txBody>
        </p:sp>
        <p:sp>
          <p:nvSpPr>
            <p:cNvPr id="44" name="Rectangle 43"/>
            <p:cNvSpPr>
              <a:spLocks noChangeArrowheads="1"/>
            </p:cNvSpPr>
            <p:nvPr/>
          </p:nvSpPr>
          <p:spPr bwMode="auto">
            <a:xfrm>
              <a:off x="4518025" y="4219575"/>
              <a:ext cx="439486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</a:t>
              </a:r>
            </a:p>
          </p:txBody>
        </p:sp>
        <p:sp>
          <p:nvSpPr>
            <p:cNvPr id="45" name="Rectangle 44"/>
            <p:cNvSpPr>
              <a:spLocks noChangeArrowheads="1"/>
            </p:cNvSpPr>
            <p:nvPr/>
          </p:nvSpPr>
          <p:spPr bwMode="auto">
            <a:xfrm>
              <a:off x="5729287" y="4219575"/>
              <a:ext cx="400324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</a:t>
              </a:r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3932237" y="4435475"/>
              <a:ext cx="402500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>
                  <a:solidFill>
                    <a:sysClr val="windowText" lastClr="000000"/>
                  </a:solidFill>
                </a:rPr>
                <a:t>0</a:t>
              </a:r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4738688" y="4435475"/>
              <a:ext cx="402500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 dirty="0">
                  <a:solidFill>
                    <a:sysClr val="windowText" lastClr="000000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694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Pooling analyses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tx2"/>
                    </a:solidFill>
                  </a:rPr>
                  <a:t>Pooled slope estimate</a:t>
                </a:r>
                <a:r>
                  <a:rPr lang="en-US" dirty="0"/>
                  <a:t> is the average of the N imputed estimates</a:t>
                </a:r>
              </a:p>
              <a:p>
                <a:r>
                  <a:rPr lang="en-US" dirty="0"/>
                  <a:t>Our example, </a:t>
                </a:r>
                <a:r>
                  <a:rPr lang="el-GR" dirty="0"/>
                  <a:t>β</a:t>
                </a:r>
                <a:r>
                  <a:rPr lang="en-US" baseline="-25000" dirty="0"/>
                  <a:t>1p</a:t>
                </a:r>
                <a:r>
                  <a:rPr lang="en-US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dirty="0" smtClean="0">
                            <a:latin typeface="Cambria Math" charset="0"/>
                          </a:rPr>
                          <m:t>β</m:t>
                        </m:r>
                        <m:r>
                          <a:rPr lang="en-US" dirty="0" smtClean="0">
                            <a:latin typeface="Cambria Math" charset="0"/>
                          </a:rPr>
                          <m:t>11+</m:t>
                        </m:r>
                        <m:r>
                          <m:rPr>
                            <m:sty m:val="p"/>
                          </m:rPr>
                          <a:rPr lang="el-GR" dirty="0" smtClean="0">
                            <a:latin typeface="Cambria Math" charset="0"/>
                          </a:rPr>
                          <m:t>β</m:t>
                        </m:r>
                        <m:r>
                          <a:rPr lang="en-US" dirty="0" smtClean="0">
                            <a:latin typeface="Cambria Math" charset="0"/>
                          </a:rPr>
                          <m:t>12</m:t>
                        </m:r>
                      </m:num>
                      <m:den>
                        <m:r>
                          <a:rPr lang="en-US" dirty="0" smtClean="0">
                            <a:latin typeface="Cambria Math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 = (4.932-.8245) x 0.5 = 2.0538</a:t>
                </a:r>
              </a:p>
              <a:p>
                <a:endParaRPr lang="en-US" dirty="0"/>
              </a:p>
              <a:p>
                <a:r>
                  <a:rPr lang="en-US" dirty="0"/>
                  <a:t>The pooled slope </a:t>
                </a:r>
                <a:r>
                  <a:rPr lang="en-US" dirty="0">
                    <a:solidFill>
                      <a:schemeClr val="tx2"/>
                    </a:solidFill>
                  </a:rPr>
                  <a:t>variance</a:t>
                </a:r>
                <a:r>
                  <a:rPr lang="en-US" dirty="0"/>
                  <a:t> is given by </a:t>
                </a:r>
              </a:p>
              <a:p>
                <a14:m>
                  <m:oMath xmlns:m="http://schemas.openxmlformats.org/officeDocument/2006/math">
                    <m:r>
                      <a:rPr lang="en-US" smtClean="0">
                        <a:latin typeface="Cambria Math" charset="0"/>
                      </a:rPr>
                      <m:t>𝑠</m:t>
                    </m:r>
                    <m:r>
                      <a:rPr lang="en-US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smtClean="0">
                                <a:latin typeface="Cambria Math" charset="0"/>
                              </a:rPr>
                              <m:t>𝑍𝑖</m:t>
                            </m:r>
                          </m:e>
                        </m:nary>
                      </m:num>
                      <m:den>
                        <m:r>
                          <a:rPr lang="en-US" smtClean="0">
                            <a:latin typeface="Cambria Math" charset="0"/>
                          </a:rPr>
                          <m:t>𝑚</m:t>
                        </m:r>
                      </m:den>
                    </m:f>
                    <m:r>
                      <a:rPr lang="en-US" smtClean="0">
                        <a:latin typeface="Cambria Math" charset="0"/>
                      </a:rPr>
                      <m:t>+(1+ 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smtClean="0">
                            <a:latin typeface="Cambria Math" charset="0"/>
                          </a:rPr>
                          <m:t>𝑚</m:t>
                        </m:r>
                      </m:den>
                    </m:f>
                  </m:oMath>
                </a14:m>
                <a:r>
                  <a:rPr lang="en-US" dirty="0"/>
                  <a:t>)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dirty="0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dirty="0" smtClean="0">
                            <a:latin typeface="Cambria Math" charset="0"/>
                          </a:rPr>
                          <m:t>𝑚</m:t>
                        </m:r>
                        <m:r>
                          <a:rPr lang="en-US" dirty="0" smtClean="0">
                            <a:latin typeface="Cambria Math" charset="0"/>
                          </a:rPr>
                          <m:t>−1</m:t>
                        </m:r>
                      </m:den>
                    </m:f>
                    <m:r>
                      <a:rPr lang="en-US" dirty="0" smtClean="0">
                        <a:latin typeface="Cambria Math" charset="0"/>
                      </a:rPr>
                      <m:t>∗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dirty="0" smtClean="0">
                            <a:latin typeface="Cambria Math" charset="0"/>
                          </a:rPr>
                          <m:t>(</m:t>
                        </m:r>
                        <m:r>
                          <a:rPr lang="el-GR" dirty="0">
                            <a:latin typeface="Cambria Math" charset="0"/>
                          </a:rPr>
                          <m:t>𝛽</m:t>
                        </m:r>
                        <m:r>
                          <a:rPr lang="en-US" dirty="0">
                            <a:latin typeface="Cambria Math" charset="0"/>
                          </a:rPr>
                          <m:t>1</m:t>
                        </m:r>
                        <m:r>
                          <a:rPr lang="en-US" dirty="0" smtClean="0">
                            <a:latin typeface="Cambria Math" charset="0"/>
                          </a:rPr>
                          <m:t>𝑖</m:t>
                        </m:r>
                        <m:r>
                          <a:rPr lang="en-US" dirty="0" smtClean="0">
                            <a:latin typeface="Cambria Math" charset="0"/>
                          </a:rPr>
                          <m:t> </m:t>
                        </m:r>
                      </m:e>
                    </m:nary>
                    <m:r>
                      <a:rPr lang="en-US" dirty="0" smtClean="0">
                        <a:latin typeface="Cambria Math" charset="0"/>
                      </a:rPr>
                      <m:t>−</m:t>
                    </m:r>
                  </m:oMath>
                </a14:m>
                <a:r>
                  <a:rPr lang="el-GR" dirty="0"/>
                  <a:t> β</a:t>
                </a:r>
                <a:r>
                  <a:rPr lang="en-US" baseline="-25000" dirty="0"/>
                  <a:t>1p</a:t>
                </a:r>
                <a:r>
                  <a:rPr lang="en-US" dirty="0"/>
                  <a:t> )</a:t>
                </a:r>
                <a:r>
                  <a:rPr lang="en-US" baseline="30000" dirty="0"/>
                  <a:t>2</a:t>
                </a:r>
              </a:p>
              <a:p>
                <a:r>
                  <a:rPr lang="en-US" dirty="0"/>
                  <a:t>Where </a:t>
                </a:r>
                <a:r>
                  <a:rPr lang="en-US" dirty="0" err="1"/>
                  <a:t>Z</a:t>
                </a:r>
                <a:r>
                  <a:rPr lang="en-US" baseline="-25000" dirty="0" err="1"/>
                  <a:t>i</a:t>
                </a:r>
                <a:r>
                  <a:rPr lang="en-US" dirty="0"/>
                  <a:t> is the standard error of the imputed slopes</a:t>
                </a:r>
              </a:p>
              <a:p>
                <a:r>
                  <a:rPr lang="en-US" dirty="0"/>
                  <a:t>Our example: (4.287 + 6.1845)/2 + (3/2)*(16.569) = 30.08925</a:t>
                </a:r>
              </a:p>
              <a:p>
                <a:r>
                  <a:rPr lang="en-US" dirty="0">
                    <a:solidFill>
                      <a:schemeClr val="tx2"/>
                    </a:solidFill>
                  </a:rPr>
                  <a:t>Standard error</a:t>
                </a:r>
                <a:r>
                  <a:rPr lang="en-US" dirty="0"/>
                  <a:t>: take the square root, and we get 5.485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800" t="-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0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Predicting the missing data given the observed data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Given events A, B; and P(A) &gt; 0 </a:t>
                </a:r>
                <a:r>
                  <a:rPr lang="mr-IN" dirty="0"/>
                  <a:t>…</a:t>
                </a:r>
                <a:endParaRPr lang="en-US" dirty="0"/>
              </a:p>
              <a:p>
                <a:r>
                  <a:rPr lang="en-US" dirty="0"/>
                  <a:t>Bayes’ Theorem: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latin typeface="Cambria Math" charset="0"/>
                            </a:rPr>
                            <m:t>𝐵</m:t>
                          </m:r>
                        </m:e>
                        <m:e>
                          <m:r>
                            <a:rPr lang="en-US">
                              <a:latin typeface="Cambria Math" charset="0"/>
                            </a:rPr>
                            <m:t>𝐴</m:t>
                          </m:r>
                        </m:e>
                      </m:d>
                      <m:r>
                        <a:rPr lang="en-US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charset="0"/>
                            </a:rPr>
                            <m:t>𝑃</m:t>
                          </m:r>
                          <m:r>
                            <a:rPr lang="en-US">
                              <a:latin typeface="Cambria Math" charset="0"/>
                            </a:rPr>
                            <m:t>(</m:t>
                          </m:r>
                          <m:r>
                            <a:rPr lang="en-US">
                              <a:latin typeface="Cambria Math" charset="0"/>
                            </a:rPr>
                            <m:t>𝐴</m:t>
                          </m:r>
                          <m:r>
                            <a:rPr lang="en-US">
                              <a:latin typeface="Cambria Math" charset="0"/>
                            </a:rPr>
                            <m:t>|</m:t>
                          </m:r>
                          <m:r>
                            <a:rPr lang="en-US">
                              <a:latin typeface="Cambria Math" charset="0"/>
                            </a:rPr>
                            <m:t>𝐵</m:t>
                          </m:r>
                          <m:r>
                            <a:rPr lang="en-US">
                              <a:latin typeface="Cambria Math" charset="0"/>
                            </a:rPr>
                            <m:t>)∗</m:t>
                          </m:r>
                          <m:r>
                            <a:rPr lang="en-US">
                              <a:latin typeface="Cambria Math" charset="0"/>
                            </a:rPr>
                            <m:t>𝑃</m:t>
                          </m:r>
                          <m:r>
                            <a:rPr lang="en-US">
                              <a:latin typeface="Cambria Math" charset="0"/>
                            </a:rPr>
                            <m:t>(</m:t>
                          </m:r>
                          <m:r>
                            <a:rPr lang="en-US">
                              <a:latin typeface="Cambria Math" charset="0"/>
                            </a:rPr>
                            <m:t>𝐵</m:t>
                          </m:r>
                          <m:r>
                            <a:rPr lang="en-US"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en-US">
                              <a:latin typeface="Cambria Math" charset="0"/>
                            </a:rPr>
                            <m:t>𝑃</m:t>
                          </m:r>
                          <m:r>
                            <a:rPr lang="en-US">
                              <a:latin typeface="Cambria Math" charset="0"/>
                            </a:rPr>
                            <m:t>(</m:t>
                          </m:r>
                          <m:r>
                            <a:rPr lang="en-US">
                              <a:latin typeface="Cambria Math" charset="0"/>
                            </a:rPr>
                            <m:t>𝐴</m:t>
                          </m:r>
                          <m:r>
                            <a:rPr lang="en-US">
                              <a:latin typeface="Cambria Math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In our case: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schemeClr val="accent5"/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0" smtClean="0">
                              <a:solidFill>
                                <a:schemeClr val="accent5"/>
                              </a:solidFill>
                              <a:latin typeface="Cambria Math" charset="0"/>
                            </a:rPr>
                            <m:t>𝐇</m:t>
                          </m:r>
                        </m:e>
                        <m:e>
                          <m:r>
                            <a:rPr lang="en-US" b="1" i="0" smtClean="0">
                              <a:solidFill>
                                <a:schemeClr val="accent5"/>
                              </a:solidFill>
                              <a:latin typeface="Cambria Math" charset="0"/>
                            </a:rPr>
                            <m:t>𝐄</m:t>
                          </m:r>
                        </m:e>
                      </m:d>
                      <m:r>
                        <a:rPr lang="en-US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𝑃</m:t>
                          </m:r>
                          <m:r>
                            <a:rPr lang="en-US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US" b="1" i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𝐄</m:t>
                          </m:r>
                          <m:r>
                            <a:rPr lang="en-US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|</m:t>
                          </m:r>
                          <m:r>
                            <a:rPr lang="en-US" b="1" i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𝐇</m:t>
                          </m:r>
                          <m:r>
                            <a:rPr lang="en-US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)</m:t>
                          </m:r>
                          <m:r>
                            <a:rPr lang="en-US">
                              <a:latin typeface="Cambria Math" charset="0"/>
                            </a:rPr>
                            <m:t>∗</m:t>
                          </m:r>
                          <m:r>
                            <a:rPr lang="en-US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𝑃</m:t>
                          </m:r>
                          <m:r>
                            <a:rPr lang="en-US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US" b="1" i="0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𝐇</m:t>
                          </m:r>
                          <m:r>
                            <a:rPr lang="en-US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en-US" smtClean="0">
                              <a:solidFill>
                                <a:schemeClr val="accent3"/>
                              </a:solidFill>
                              <a:latin typeface="Cambria Math" charset="0"/>
                            </a:rPr>
                            <m:t>𝑃</m:t>
                          </m:r>
                          <m:r>
                            <a:rPr lang="en-US" smtClean="0">
                              <a:solidFill>
                                <a:schemeClr val="accent3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US" b="1" i="0" smtClean="0">
                              <a:solidFill>
                                <a:schemeClr val="accent3"/>
                              </a:solidFill>
                              <a:latin typeface="Cambria Math" charset="0"/>
                            </a:rPr>
                            <m:t>𝐄</m:t>
                          </m:r>
                          <m:r>
                            <a:rPr lang="en-US">
                              <a:solidFill>
                                <a:schemeClr val="accent3"/>
                              </a:solidFill>
                              <a:latin typeface="Cambria Math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24" t="-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44</a:t>
            </a:fld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2303489" y="4422095"/>
            <a:ext cx="3297836" cy="1424570"/>
            <a:chOff x="779489" y="4422095"/>
            <a:chExt cx="3297836" cy="1424570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3087974" y="4422095"/>
              <a:ext cx="239842" cy="77948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779489" y="5200334"/>
              <a:ext cx="32978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Posterior probability of the hypothesis given the evidence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160301" y="3919016"/>
            <a:ext cx="2173574" cy="731630"/>
            <a:chOff x="5726243" y="3939381"/>
            <a:chExt cx="2173574" cy="731630"/>
          </a:xfrm>
        </p:grpSpPr>
        <p:cxnSp>
          <p:nvCxnSpPr>
            <p:cNvPr id="9" name="Straight Arrow Connector 8"/>
            <p:cNvCxnSpPr/>
            <p:nvPr/>
          </p:nvCxnSpPr>
          <p:spPr>
            <a:xfrm flipH="1" flipV="1">
              <a:off x="5726243" y="3939381"/>
              <a:ext cx="359765" cy="175213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6086007" y="4024680"/>
              <a:ext cx="18138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</a:rPr>
                <a:t>Prior probability of hypotheses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493241" y="4530079"/>
            <a:ext cx="1971207" cy="1197918"/>
            <a:chOff x="4969240" y="4530079"/>
            <a:chExt cx="1971207" cy="1197918"/>
          </a:xfrm>
        </p:grpSpPr>
        <p:cxnSp>
          <p:nvCxnSpPr>
            <p:cNvPr id="12" name="Straight Arrow Connector 11"/>
            <p:cNvCxnSpPr/>
            <p:nvPr/>
          </p:nvCxnSpPr>
          <p:spPr>
            <a:xfrm flipH="1" flipV="1">
              <a:off x="4969240" y="4530079"/>
              <a:ext cx="329784" cy="551587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triangl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5126637" y="5081666"/>
              <a:ext cx="18138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3"/>
                  </a:solidFill>
                </a:rPr>
                <a:t>Prior over the evidence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096000" y="2553535"/>
            <a:ext cx="3875841" cy="1157563"/>
            <a:chOff x="4826834" y="2617814"/>
            <a:chExt cx="3875841" cy="1157563"/>
          </a:xfrm>
        </p:grpSpPr>
        <p:cxnSp>
          <p:nvCxnSpPr>
            <p:cNvPr id="15" name="Straight Arrow Connector 14"/>
            <p:cNvCxnSpPr/>
            <p:nvPr/>
          </p:nvCxnSpPr>
          <p:spPr>
            <a:xfrm flipH="1">
              <a:off x="4826834" y="3293050"/>
              <a:ext cx="1259173" cy="48232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6086007" y="2617814"/>
              <a:ext cx="26166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Probability of seeing evidence given the hypothesis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282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Bayesian Imputation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Establish a </a:t>
            </a:r>
            <a:r>
              <a:rPr lang="en-US" dirty="0">
                <a:solidFill>
                  <a:schemeClr val="tx2"/>
                </a:solidFill>
              </a:rPr>
              <a:t>prior</a:t>
            </a:r>
            <a:r>
              <a:rPr lang="en-US" dirty="0"/>
              <a:t> distribution: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Some distribution of parameters of interest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θ </a:t>
            </a:r>
            <a:r>
              <a:rPr lang="en-US" dirty="0"/>
              <a:t>before considering the data,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 P(</a:t>
            </a:r>
            <a:r>
              <a:rPr lang="el-GR" i="1" dirty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ea typeface="Cambria Math" panose="02040503050406030204" pitchFamily="18" charset="0"/>
              </a:rPr>
              <a:t>We want to estimate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dirty="0">
                <a:ea typeface="Cambria Math" panose="02040503050406030204" pitchFamily="18" charset="0"/>
              </a:rPr>
              <a:t>Given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r>
              <a:rPr lang="en-US" dirty="0">
                <a:ea typeface="Cambria Math" panose="02040503050406030204" pitchFamily="18" charset="0"/>
              </a:rPr>
              <a:t>, can establish a distribution 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P(</a:t>
            </a:r>
            <a:r>
              <a:rPr lang="en-US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X</a:t>
            </a:r>
            <a:r>
              <a:rPr lang="en-US" i="1" baseline="-25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obs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|</a:t>
            </a:r>
            <a:r>
              <a:rPr lang="el-GR" i="1" dirty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  <a:p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dirty="0">
                <a:ea typeface="Cambria Math" panose="02040503050406030204" pitchFamily="18" charset="0"/>
              </a:rPr>
              <a:t>Use Bayes Theorem to establish 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P(</a:t>
            </a:r>
            <a:r>
              <a:rPr lang="el-GR" i="1" dirty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|</a:t>
            </a:r>
            <a:r>
              <a:rPr lang="en-US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X</a:t>
            </a:r>
            <a:r>
              <a:rPr lang="en-US" i="1" baseline="-25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obs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) </a:t>
            </a:r>
            <a:r>
              <a:rPr lang="mr-IN" i="1" dirty="0">
                <a:latin typeface="Cambria Math" panose="02040503050406030204" pitchFamily="18" charset="0"/>
                <a:ea typeface="Cambria Math" panose="02040503050406030204" pitchFamily="18" charset="0"/>
              </a:rPr>
              <a:t>…</a:t>
            </a:r>
            <a:endParaRPr lang="en-US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ea typeface="Cambria Math" panose="02040503050406030204" pitchFamily="18" charset="0"/>
              </a:rPr>
              <a:t>Make random draws for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ea typeface="Cambria Math" panose="02040503050406030204" pitchFamily="18" charset="0"/>
              </a:rPr>
              <a:t>Use these draws to make predictions of </a:t>
            </a:r>
            <a:r>
              <a:rPr lang="en-US" dirty="0" err="1">
                <a:ea typeface="Cambria Math" panose="02040503050406030204" pitchFamily="18" charset="0"/>
              </a:rPr>
              <a:t>Y</a:t>
            </a:r>
            <a:r>
              <a:rPr lang="en-US" baseline="-25000" dirty="0" err="1">
                <a:ea typeface="Cambria Math" panose="02040503050406030204" pitchFamily="18" charset="0"/>
              </a:rPr>
              <a:t>miss</a:t>
            </a:r>
            <a:endParaRPr lang="en-US" baseline="-25000" dirty="0">
              <a:ea typeface="Cambria Math" panose="02040503050406030204" pitchFamily="18" charset="0"/>
            </a:endParaRPr>
          </a:p>
          <a:p>
            <a:endParaRPr lang="en-US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05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How big should N Be?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Number of imputations N depends on: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b="0" dirty="0"/>
                  <a:t>Size of dataset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b="0" dirty="0"/>
                  <a:t>Amount of missing data in the dataset</a:t>
                </a:r>
              </a:p>
              <a:p>
                <a:r>
                  <a:rPr lang="en-US" dirty="0"/>
                  <a:t>Some research finds small N is sufficient for efficiency of the estimates, based on:</a:t>
                </a:r>
              </a:p>
              <a:p>
                <a:pPr marL="160020" indent="-342900">
                  <a:buFont typeface="Arial" charset="0"/>
                  <a:buChar char="•"/>
                </a:pPr>
                <a:r>
                  <a:rPr lang="en-US" b="0" dirty="0"/>
                  <a:t>(1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>
                            <a:latin typeface="Cambria Math" charset="0"/>
                          </a:rPr>
                          <m:t>λ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b="0" dirty="0"/>
                  <a:t>)-1        </a:t>
                </a:r>
                <a:r>
                  <a:rPr lang="en-US" b="0" dirty="0">
                    <a:sym typeface="Wingdings" pitchFamily="2" charset="2"/>
                  </a:rPr>
                  <a:t> </a:t>
                </a:r>
                <a:r>
                  <a:rPr lang="en-US" b="0" dirty="0"/>
                  <a:t>N is the number of imputations and </a:t>
                </a:r>
                <a:r>
                  <a:rPr lang="el-GR" b="0" dirty="0"/>
                  <a:t>λ</a:t>
                </a:r>
                <a:r>
                  <a:rPr lang="en-US" b="0" dirty="0"/>
                  <a:t> is the fraction of missing information for the term being estimated </a:t>
                </a:r>
                <a:r>
                  <a:rPr lang="en-US" sz="1600" b="0" dirty="0"/>
                  <a:t>[Schaffer 1999]</a:t>
                </a:r>
                <a:endParaRPr lang="en-US" b="0" dirty="0"/>
              </a:p>
              <a:p>
                <a:r>
                  <a:rPr lang="en-US" dirty="0"/>
                  <a:t>More recent research claims that a good N is actually higher in order to achieve higher power</a:t>
                </a:r>
                <a:r>
                  <a:rPr lang="en-US" sz="1400" dirty="0"/>
                  <a:t> [Graham et al. 2007]</a:t>
                </a:r>
                <a:r>
                  <a:rPr lang="en-US" dirty="0"/>
                  <a:t> – computation is cheap now, too!</a:t>
                </a:r>
                <a:endParaRPr lang="en-US" b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24" t="-870" r="-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6301" y="5227269"/>
            <a:ext cx="12284601" cy="168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45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More advanced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Interested?  Further reading: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Regression-based MI methods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Multiple Imputation Chained Equations (MICE) or Fully Conditional Specification (FCS)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Readable summary from JHU School of Public Health: https://</a:t>
            </a:r>
            <a:r>
              <a:rPr lang="en-US" dirty="0" err="1"/>
              <a:t>www.ncbi.nlm.nih.gov</a:t>
            </a:r>
            <a:r>
              <a:rPr lang="en-US" dirty="0"/>
              <a:t>/</a:t>
            </a:r>
            <a:r>
              <a:rPr lang="en-US" dirty="0" err="1"/>
              <a:t>pmc</a:t>
            </a:r>
            <a:r>
              <a:rPr lang="en-US" dirty="0"/>
              <a:t>/articles/PMC3074241/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Markov Chain Monte Carlo (MCMC)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We’ll cover this a bit, but also check out CMSC422!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47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 of Today’s Lecture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48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850533" y="2193053"/>
            <a:ext cx="1615053" cy="246398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465586" y="2193053"/>
            <a:ext cx="2218970" cy="246398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cxnSpLocks/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2767545" y="3547553"/>
            <a:ext cx="15817" cy="2218970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4684556" y="2193053"/>
            <a:ext cx="2218970" cy="2463989"/>
            <a:chOff x="3386055" y="2044932"/>
            <a:chExt cx="1781694" cy="1978429"/>
          </a:xfrm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Exploratory analysis</a:t>
              </a:r>
            </a:p>
            <a:p>
              <a:pPr algn="ctr"/>
              <a:r>
                <a:rPr lang="en-US" dirty="0"/>
                <a:t>&amp;</a:t>
              </a:r>
            </a:p>
            <a:p>
              <a:pPr algn="ctr"/>
              <a:r>
                <a:rPr lang="en-US" dirty="0"/>
                <a:t>Data </a:t>
              </a:r>
              <a:r>
                <a:rPr lang="en-US" dirty="0" err="1"/>
                <a:t>viz</a:t>
              </a:r>
              <a:endParaRPr lang="en-US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1665968" y="4649130"/>
            <a:ext cx="4437941" cy="15817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cxnSpLocks/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6903526" y="2193053"/>
            <a:ext cx="2218970" cy="246398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1665968" y="4649130"/>
            <a:ext cx="6656911" cy="15817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Curved Connector 38"/>
            <p:cNvCxnSpPr>
              <a:cxnSpLocks/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9122497" y="2193053"/>
            <a:ext cx="2218970" cy="246398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1665968" y="4649130"/>
            <a:ext cx="8875881" cy="15817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>
              <a:cxnSpLocks/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C060534-5E59-9845-88D6-5AF4CA8D8555}"/>
              </a:ext>
            </a:extLst>
          </p:cNvPr>
          <p:cNvSpPr txBox="1"/>
          <p:nvPr/>
        </p:nvSpPr>
        <p:spPr>
          <a:xfrm>
            <a:off x="3643339" y="5946704"/>
            <a:ext cx="49211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Continue with the general topic of data wrangling and cleaning &amp; EDA intersection</a:t>
            </a:r>
          </a:p>
          <a:p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522757A-102F-A549-B25B-E7647342E37B}"/>
              </a:ext>
            </a:extLst>
          </p:cNvPr>
          <p:cNvSpPr txBox="1"/>
          <p:nvPr/>
        </p:nvSpPr>
        <p:spPr>
          <a:xfrm>
            <a:off x="0" y="6488668"/>
            <a:ext cx="4921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Many slides from Amol Deshpande (UMD)</a:t>
            </a:r>
          </a:p>
        </p:txBody>
      </p:sp>
    </p:spTree>
    <p:extLst>
      <p:ext uri="{BB962C8B-B14F-4D97-AF65-F5344CB8AC3E}">
        <p14:creationId xmlns:p14="http://schemas.microsoft.com/office/powerpoint/2010/main" val="21721729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Overview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Goal: get data into a structured form suitable for analysis</a:t>
            </a:r>
          </a:p>
          <a:p>
            <a:pPr lvl="1"/>
            <a:r>
              <a:rPr lang="en-US" dirty="0"/>
              <a:t>Variously called: data preparation, data munging, data curation</a:t>
            </a:r>
          </a:p>
          <a:p>
            <a:pPr lvl="1"/>
            <a:r>
              <a:rPr lang="en-US" dirty="0"/>
              <a:t>Also often called ETL (Extract-Transform-Load) process</a:t>
            </a:r>
          </a:p>
          <a:p>
            <a:r>
              <a:rPr lang="en-US" dirty="0"/>
              <a:t>Often the step where majority of time (80-90%) is spent</a:t>
            </a:r>
          </a:p>
          <a:p>
            <a:r>
              <a:rPr lang="en-US" dirty="0"/>
              <a:t>Key steps:</a:t>
            </a:r>
          </a:p>
          <a:p>
            <a:pPr lvl="1"/>
            <a:r>
              <a:rPr lang="en-US" dirty="0"/>
              <a:t>Scraping: extracting information from sources, e.g., webpages, spreadsheets</a:t>
            </a:r>
          </a:p>
          <a:p>
            <a:pPr lvl="1"/>
            <a:r>
              <a:rPr lang="en-US" dirty="0"/>
              <a:t>Data transformation: to get it into the right structure</a:t>
            </a:r>
          </a:p>
          <a:p>
            <a:pPr lvl="1"/>
            <a:r>
              <a:rPr lang="en-US" dirty="0"/>
              <a:t>Data integration: combine information from multiple sources</a:t>
            </a:r>
          </a:p>
          <a:p>
            <a:pPr lvl="1"/>
            <a:r>
              <a:rPr lang="en-US" dirty="0"/>
              <a:t>Information extraction: extracting structured information from unstructured/text sources</a:t>
            </a:r>
          </a:p>
          <a:p>
            <a:pPr lvl="1"/>
            <a:r>
              <a:rPr lang="en-US" dirty="0"/>
              <a:t>Data cleaning: remove inconsistencies/errors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85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Key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Why is the data missing?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What mechanism is it that contributes to, or is associated with, the probability of a data point being absent?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Can it be explained by our observed data or not?</a:t>
            </a:r>
          </a:p>
          <a:p>
            <a:r>
              <a:rPr lang="en-US" dirty="0"/>
              <a:t>The answers drastically affect what we can ultimately do to compensate for the missing-ness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2092" y="4148528"/>
            <a:ext cx="2709472" cy="27094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15F178-5776-4B43-8884-76C7E886D00E}"/>
              </a:ext>
            </a:extLst>
          </p:cNvPr>
          <p:cNvSpPr txBox="1"/>
          <p:nvPr/>
        </p:nvSpPr>
        <p:spPr>
          <a:xfrm>
            <a:off x="-4997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08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Overview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Goal: get data into a structured form suitable for analysis</a:t>
            </a:r>
          </a:p>
          <a:p>
            <a:pPr lvl="1"/>
            <a:r>
              <a:rPr lang="en-US" dirty="0"/>
              <a:t>Variously called: data preparation, data munging, data curation</a:t>
            </a:r>
          </a:p>
          <a:p>
            <a:pPr lvl="1">
              <a:lnSpc>
                <a:spcPct val="160000"/>
              </a:lnSpc>
            </a:pPr>
            <a:r>
              <a:rPr lang="en-US" dirty="0"/>
              <a:t>Also often called ETL (Extract-Transform-Load) process</a:t>
            </a:r>
          </a:p>
          <a:p>
            <a:pPr>
              <a:lnSpc>
                <a:spcPct val="160000"/>
              </a:lnSpc>
            </a:pPr>
            <a:r>
              <a:rPr lang="en-US" dirty="0"/>
              <a:t>Often the step where majority of time (80-90%) is spent</a:t>
            </a:r>
          </a:p>
          <a:p>
            <a:r>
              <a:rPr lang="en-US" dirty="0"/>
              <a:t>Key steps: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Scraping: extracting information from sources, e.g., webpages, spreadsheets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Data transformation: to get it into the right structure</a:t>
            </a:r>
          </a:p>
          <a:p>
            <a:pPr lvl="1"/>
            <a:r>
              <a:rPr lang="en-US" dirty="0">
                <a:solidFill>
                  <a:srgbClr val="00B0F0"/>
                </a:solidFill>
              </a:rPr>
              <a:t>Information extraction: extracting structured information from unstructured/text sources</a:t>
            </a:r>
          </a:p>
          <a:p>
            <a:pPr lvl="1"/>
            <a:r>
              <a:rPr lang="en-US" b="1" dirty="0"/>
              <a:t>Data integration: combine information from multiple sources</a:t>
            </a:r>
          </a:p>
          <a:p>
            <a:pPr lvl="1"/>
            <a:r>
              <a:rPr lang="en-US" b="1" dirty="0"/>
              <a:t>Data cleaning: remove inconsistencies/errors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417629" y="3866254"/>
            <a:ext cx="1164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tx2"/>
                </a:solidFill>
              </a:rPr>
              <a:t>Already covered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17629" y="4825424"/>
            <a:ext cx="1164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B0F0"/>
                </a:solidFill>
              </a:rPr>
              <a:t>In a few</a:t>
            </a:r>
          </a:p>
          <a:p>
            <a:r>
              <a:rPr lang="en-US" sz="1600" i="1" dirty="0">
                <a:solidFill>
                  <a:srgbClr val="00B0F0"/>
                </a:solidFill>
              </a:rPr>
              <a:t>classes</a:t>
            </a:r>
          </a:p>
        </p:txBody>
      </p:sp>
    </p:spTree>
    <p:extLst>
      <p:ext uri="{BB962C8B-B14F-4D97-AF65-F5344CB8AC3E}">
        <p14:creationId xmlns:p14="http://schemas.microsoft.com/office/powerpoint/2010/main" val="14620807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Overview</a:t>
            </a:r>
          </a:p>
        </p:txBody>
      </p:sp>
      <p:pic>
        <p:nvPicPr>
          <p:cNvPr id="1026" name="Picture 2" descr="https://github.com/umddb/datascience-fall14/raw/master/lecture-notes/multimedia/wranglin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3999" y="0"/>
            <a:ext cx="8702676" cy="680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6644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Overview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Many of the problems are not easy to formalize, and have seen little work</a:t>
            </a:r>
          </a:p>
          <a:p>
            <a:pPr lvl="1"/>
            <a:r>
              <a:rPr lang="en-US" dirty="0"/>
              <a:t>E.g., Cleaning</a:t>
            </a:r>
          </a:p>
          <a:p>
            <a:pPr lvl="1"/>
            <a:r>
              <a:rPr lang="en-US" dirty="0"/>
              <a:t>Others aspects of integration, e.g., schema mapping, have been studied in depth</a:t>
            </a:r>
          </a:p>
          <a:p>
            <a:endParaRPr lang="en-US" dirty="0"/>
          </a:p>
          <a:p>
            <a:r>
              <a:rPr lang="en-US" dirty="0"/>
              <a:t>A mish-mash of tools typically used </a:t>
            </a:r>
          </a:p>
          <a:p>
            <a:pPr lvl="1"/>
            <a:r>
              <a:rPr lang="en-US" dirty="0"/>
              <a:t>Visual (e.g., </a:t>
            </a:r>
            <a:r>
              <a:rPr lang="en-US" dirty="0" err="1"/>
              <a:t>Trifacta</a:t>
            </a:r>
            <a:r>
              <a:rPr lang="en-US" dirty="0"/>
              <a:t>), or not (UNIX grep/</a:t>
            </a:r>
            <a:r>
              <a:rPr lang="en-US" dirty="0" err="1"/>
              <a:t>sed</a:t>
            </a:r>
            <a:r>
              <a:rPr lang="en-US" dirty="0"/>
              <a:t>/</a:t>
            </a:r>
            <a:r>
              <a:rPr lang="en-US" dirty="0" err="1"/>
              <a:t>awk</a:t>
            </a:r>
            <a:r>
              <a:rPr lang="en-US" dirty="0"/>
              <a:t>, Pandas)</a:t>
            </a:r>
          </a:p>
          <a:p>
            <a:pPr lvl="1"/>
            <a:r>
              <a:rPr lang="en-US" dirty="0"/>
              <a:t>Ad hoc programs for cleaning data, depending on the exact type of errors</a:t>
            </a:r>
          </a:p>
          <a:p>
            <a:pPr lvl="1"/>
            <a:r>
              <a:rPr lang="en-US" dirty="0"/>
              <a:t>Different types of transformation tools </a:t>
            </a:r>
          </a:p>
          <a:p>
            <a:pPr lvl="1"/>
            <a:r>
              <a:rPr lang="en-US" dirty="0"/>
              <a:t>Visualization and exploratory data analysis to understand and remove outliers/noise</a:t>
            </a:r>
          </a:p>
          <a:p>
            <a:pPr lvl="1"/>
            <a:r>
              <a:rPr lang="en-US" dirty="0"/>
              <a:t>Several tools for setting up the actual pipelines, assuming the individual steps are setup (e.g., </a:t>
            </a:r>
            <a:r>
              <a:rPr lang="en-US" dirty="0" err="1"/>
              <a:t>Talend</a:t>
            </a:r>
            <a:r>
              <a:rPr lang="en-US" dirty="0"/>
              <a:t>, AWS Glue)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07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bldLvl="2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Data Integration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Data Quality Issues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Data Cleaning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Entity Resolution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9721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Data Integration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Data Quality Issues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Data Cleaning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Entity Resolution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0064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7BB94985-A81C-F341-9A30-0F5F343571A8}" type="slidenum">
              <a:rPr lang="he-IL" altLang="en-US">
                <a:solidFill>
                  <a:srgbClr val="898989"/>
                </a:solidFill>
              </a:rPr>
              <a:pPr/>
              <a:t>55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Data Integration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914400" y="2057400"/>
            <a:ext cx="2895600" cy="4362450"/>
            <a:chOff x="144" y="1296"/>
            <a:chExt cx="1824" cy="2748"/>
          </a:xfrm>
        </p:grpSpPr>
        <p:sp>
          <p:nvSpPr>
            <p:cNvPr id="5145" name="AutoShape 4"/>
            <p:cNvSpPr>
              <a:spLocks noChangeArrowheads="1"/>
            </p:cNvSpPr>
            <p:nvPr/>
          </p:nvSpPr>
          <p:spPr bwMode="auto">
            <a:xfrm>
              <a:off x="816" y="1296"/>
              <a:ext cx="576" cy="720"/>
            </a:xfrm>
            <a:prstGeom prst="can">
              <a:avLst>
                <a:gd name="adj" fmla="val 31250"/>
              </a:avLst>
            </a:prstGeom>
            <a:solidFill>
              <a:srgbClr val="FF99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5146" name="AutoShape 5"/>
            <p:cNvSpPr>
              <a:spLocks noChangeArrowheads="1"/>
            </p:cNvSpPr>
            <p:nvPr/>
          </p:nvSpPr>
          <p:spPr bwMode="auto">
            <a:xfrm>
              <a:off x="1200" y="1584"/>
              <a:ext cx="766" cy="530"/>
            </a:xfrm>
            <a:prstGeom prst="can">
              <a:avLst>
                <a:gd name="adj" fmla="val 25000"/>
              </a:avLst>
            </a:prstGeom>
            <a:solidFill>
              <a:srgbClr val="99CCFF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5147" name="AutoShape 6"/>
            <p:cNvSpPr>
              <a:spLocks noChangeArrowheads="1"/>
            </p:cNvSpPr>
            <p:nvPr/>
          </p:nvSpPr>
          <p:spPr bwMode="auto">
            <a:xfrm>
              <a:off x="528" y="1536"/>
              <a:ext cx="672" cy="672"/>
            </a:xfrm>
            <a:prstGeom prst="can">
              <a:avLst>
                <a:gd name="adj" fmla="val 25000"/>
              </a:avLst>
            </a:prstGeom>
            <a:solidFill>
              <a:srgbClr val="80808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5148" name="AutoShape 7" descr="Trellis"/>
            <p:cNvSpPr>
              <a:spLocks noChangeArrowheads="1"/>
            </p:cNvSpPr>
            <p:nvPr/>
          </p:nvSpPr>
          <p:spPr bwMode="auto">
            <a:xfrm>
              <a:off x="1008" y="1824"/>
              <a:ext cx="766" cy="530"/>
            </a:xfrm>
            <a:prstGeom prst="can">
              <a:avLst>
                <a:gd name="adj" fmla="val 25000"/>
              </a:avLst>
            </a:prstGeom>
            <a:pattFill prst="trellis">
              <a:fgClr>
                <a:srgbClr val="99CC00"/>
              </a:fgClr>
              <a:bgClr>
                <a:schemeClr val="bg1"/>
              </a:bgClr>
            </a:patt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5149" name="Text Box 8"/>
            <p:cNvSpPr txBox="1">
              <a:spLocks noChangeArrowheads="1"/>
            </p:cNvSpPr>
            <p:nvPr/>
          </p:nvSpPr>
          <p:spPr bwMode="auto">
            <a:xfrm>
              <a:off x="144" y="2496"/>
              <a:ext cx="1824" cy="1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•"/>
              </a:pPr>
              <a:r>
                <a:rPr lang="en-US" altLang="x-none" sz="2000" dirty="0"/>
                <a:t> </a:t>
              </a:r>
              <a:r>
                <a:rPr lang="en-US" altLang="x-none" b="1" dirty="0"/>
                <a:t>Discovering</a:t>
              </a:r>
              <a:r>
                <a:rPr lang="en-US" altLang="x-none" dirty="0"/>
                <a:t> information sources (e.g. deep web modeling, schema learning, …)</a:t>
              </a:r>
            </a:p>
            <a:p>
              <a:pPr>
                <a:spcBef>
                  <a:spcPct val="50000"/>
                </a:spcBef>
                <a:buFontTx/>
                <a:buChar char="•"/>
              </a:pPr>
              <a:r>
                <a:rPr lang="en-US" altLang="x-none" dirty="0"/>
                <a:t> </a:t>
              </a:r>
              <a:r>
                <a:rPr lang="en-US" altLang="x-none" b="1" dirty="0"/>
                <a:t>Gathering</a:t>
              </a:r>
              <a:r>
                <a:rPr lang="en-US" altLang="x-none" dirty="0"/>
                <a:t> data (e.g., wrapper learning &amp; information extraction, federated search, …)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7770813" y="2133600"/>
            <a:ext cx="3200400" cy="4408488"/>
            <a:chOff x="3600" y="1344"/>
            <a:chExt cx="2016" cy="2777"/>
          </a:xfrm>
        </p:grpSpPr>
        <p:sp>
          <p:nvSpPr>
            <p:cNvPr id="5140" name="server"/>
            <p:cNvSpPr>
              <a:spLocks noEditPoints="1" noChangeArrowheads="1"/>
            </p:cNvSpPr>
            <p:nvPr/>
          </p:nvSpPr>
          <p:spPr bwMode="auto">
            <a:xfrm>
              <a:off x="4512" y="1344"/>
              <a:ext cx="768" cy="564"/>
            </a:xfrm>
            <a:custGeom>
              <a:avLst/>
              <a:gdLst>
                <a:gd name="T0" fmla="*/ 0 w 21600"/>
                <a:gd name="T1" fmla="*/ 0 h 21600"/>
                <a:gd name="T2" fmla="*/ 14 w 21600"/>
                <a:gd name="T3" fmla="*/ 0 h 21600"/>
                <a:gd name="T4" fmla="*/ 27 w 21600"/>
                <a:gd name="T5" fmla="*/ 0 h 21600"/>
                <a:gd name="T6" fmla="*/ 27 w 21600"/>
                <a:gd name="T7" fmla="*/ 7 h 21600"/>
                <a:gd name="T8" fmla="*/ 27 w 21600"/>
                <a:gd name="T9" fmla="*/ 15 h 21600"/>
                <a:gd name="T10" fmla="*/ 14 w 21600"/>
                <a:gd name="T11" fmla="*/ 15 h 21600"/>
                <a:gd name="T12" fmla="*/ 0 w 21600"/>
                <a:gd name="T13" fmla="*/ 15 h 21600"/>
                <a:gd name="T14" fmla="*/ 0 w 21600"/>
                <a:gd name="T15" fmla="*/ 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759 w 21600"/>
                <a:gd name="T25" fmla="*/ 22443 h 21600"/>
                <a:gd name="T26" fmla="*/ 21066 w 21600"/>
                <a:gd name="T27" fmla="*/ 2826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  <a:path w="21600" h="21600" extrusionOk="0">
                  <a:moveTo>
                    <a:pt x="1662" y="1709"/>
                  </a:moveTo>
                  <a:lnTo>
                    <a:pt x="9046" y="1709"/>
                  </a:lnTo>
                  <a:lnTo>
                    <a:pt x="9046" y="2331"/>
                  </a:lnTo>
                  <a:lnTo>
                    <a:pt x="1662" y="2331"/>
                  </a:lnTo>
                  <a:lnTo>
                    <a:pt x="1662" y="1709"/>
                  </a:lnTo>
                  <a:moveTo>
                    <a:pt x="0" y="4351"/>
                  </a:moveTo>
                  <a:lnTo>
                    <a:pt x="10892" y="4351"/>
                  </a:lnTo>
                  <a:lnTo>
                    <a:pt x="10892" y="14141"/>
                  </a:lnTo>
                  <a:lnTo>
                    <a:pt x="21600" y="14141"/>
                  </a:lnTo>
                  <a:moveTo>
                    <a:pt x="11631" y="1243"/>
                  </a:moveTo>
                  <a:lnTo>
                    <a:pt x="20492" y="1243"/>
                  </a:lnTo>
                  <a:lnTo>
                    <a:pt x="20492" y="1554"/>
                  </a:lnTo>
                  <a:lnTo>
                    <a:pt x="11631" y="1554"/>
                  </a:lnTo>
                  <a:lnTo>
                    <a:pt x="11631" y="1243"/>
                  </a:lnTo>
                  <a:moveTo>
                    <a:pt x="11631" y="3263"/>
                  </a:moveTo>
                  <a:lnTo>
                    <a:pt x="20492" y="3263"/>
                  </a:lnTo>
                  <a:lnTo>
                    <a:pt x="20492" y="3574"/>
                  </a:lnTo>
                  <a:lnTo>
                    <a:pt x="11631" y="3574"/>
                  </a:lnTo>
                  <a:lnTo>
                    <a:pt x="11631" y="3263"/>
                  </a:lnTo>
                  <a:moveTo>
                    <a:pt x="11631" y="6060"/>
                  </a:moveTo>
                  <a:lnTo>
                    <a:pt x="20492" y="6060"/>
                  </a:lnTo>
                  <a:lnTo>
                    <a:pt x="20492" y="6371"/>
                  </a:lnTo>
                  <a:lnTo>
                    <a:pt x="11631" y="6371"/>
                  </a:lnTo>
                  <a:lnTo>
                    <a:pt x="11631" y="6060"/>
                  </a:lnTo>
                  <a:moveTo>
                    <a:pt x="11631" y="8081"/>
                  </a:moveTo>
                  <a:lnTo>
                    <a:pt x="20308" y="8081"/>
                  </a:lnTo>
                  <a:lnTo>
                    <a:pt x="20308" y="8391"/>
                  </a:lnTo>
                  <a:lnTo>
                    <a:pt x="11631" y="8391"/>
                  </a:lnTo>
                  <a:lnTo>
                    <a:pt x="11631" y="8081"/>
                  </a:lnTo>
                  <a:moveTo>
                    <a:pt x="11631" y="4196"/>
                  </a:moveTo>
                  <a:lnTo>
                    <a:pt x="12369" y="4196"/>
                  </a:lnTo>
                  <a:lnTo>
                    <a:pt x="12369" y="4817"/>
                  </a:lnTo>
                  <a:lnTo>
                    <a:pt x="11631" y="4817"/>
                  </a:lnTo>
                  <a:lnTo>
                    <a:pt x="11631" y="4196"/>
                  </a:lnTo>
                  <a:moveTo>
                    <a:pt x="14400" y="4196"/>
                  </a:moveTo>
                  <a:lnTo>
                    <a:pt x="15138" y="4196"/>
                  </a:lnTo>
                  <a:lnTo>
                    <a:pt x="15138" y="4817"/>
                  </a:lnTo>
                  <a:lnTo>
                    <a:pt x="14400" y="4817"/>
                  </a:lnTo>
                  <a:lnTo>
                    <a:pt x="14400" y="4196"/>
                  </a:lnTo>
                  <a:moveTo>
                    <a:pt x="16985" y="4196"/>
                  </a:moveTo>
                  <a:lnTo>
                    <a:pt x="17723" y="4196"/>
                  </a:lnTo>
                  <a:lnTo>
                    <a:pt x="17723" y="4817"/>
                  </a:lnTo>
                  <a:lnTo>
                    <a:pt x="16985" y="4817"/>
                  </a:lnTo>
                  <a:lnTo>
                    <a:pt x="16985" y="4196"/>
                  </a:lnTo>
                  <a:moveTo>
                    <a:pt x="19754" y="4196"/>
                  </a:moveTo>
                  <a:lnTo>
                    <a:pt x="20492" y="4196"/>
                  </a:lnTo>
                  <a:lnTo>
                    <a:pt x="20492" y="4817"/>
                  </a:lnTo>
                  <a:lnTo>
                    <a:pt x="19754" y="4817"/>
                  </a:lnTo>
                  <a:lnTo>
                    <a:pt x="19754" y="4196"/>
                  </a:lnTo>
                  <a:moveTo>
                    <a:pt x="11631" y="9635"/>
                  </a:moveTo>
                  <a:lnTo>
                    <a:pt x="12369" y="9635"/>
                  </a:lnTo>
                  <a:lnTo>
                    <a:pt x="12369" y="10256"/>
                  </a:lnTo>
                  <a:lnTo>
                    <a:pt x="11631" y="10256"/>
                  </a:lnTo>
                  <a:lnTo>
                    <a:pt x="11631" y="9635"/>
                  </a:lnTo>
                  <a:moveTo>
                    <a:pt x="14400" y="9635"/>
                  </a:moveTo>
                  <a:lnTo>
                    <a:pt x="15138" y="9635"/>
                  </a:lnTo>
                  <a:lnTo>
                    <a:pt x="15138" y="10256"/>
                  </a:lnTo>
                  <a:lnTo>
                    <a:pt x="14400" y="10256"/>
                  </a:lnTo>
                  <a:lnTo>
                    <a:pt x="14400" y="9635"/>
                  </a:lnTo>
                  <a:moveTo>
                    <a:pt x="16985" y="9635"/>
                  </a:moveTo>
                  <a:lnTo>
                    <a:pt x="17723" y="9635"/>
                  </a:lnTo>
                  <a:lnTo>
                    <a:pt x="17723" y="10256"/>
                  </a:lnTo>
                  <a:lnTo>
                    <a:pt x="16985" y="10256"/>
                  </a:lnTo>
                  <a:lnTo>
                    <a:pt x="16985" y="9635"/>
                  </a:lnTo>
                  <a:moveTo>
                    <a:pt x="19754" y="9635"/>
                  </a:moveTo>
                  <a:lnTo>
                    <a:pt x="20492" y="9635"/>
                  </a:lnTo>
                  <a:lnTo>
                    <a:pt x="20492" y="10256"/>
                  </a:lnTo>
                  <a:lnTo>
                    <a:pt x="19754" y="10256"/>
                  </a:lnTo>
                  <a:lnTo>
                    <a:pt x="19754" y="9635"/>
                  </a:lnTo>
                  <a:moveTo>
                    <a:pt x="10892" y="14141"/>
                  </a:moveTo>
                  <a:lnTo>
                    <a:pt x="10892" y="15384"/>
                  </a:lnTo>
                  <a:lnTo>
                    <a:pt x="10892" y="20046"/>
                  </a:lnTo>
                  <a:lnTo>
                    <a:pt x="10892" y="21600"/>
                  </a:lnTo>
                  <a:lnTo>
                    <a:pt x="10892" y="14141"/>
                  </a:lnTo>
                  <a:moveTo>
                    <a:pt x="10892" y="4351"/>
                  </a:moveTo>
                  <a:lnTo>
                    <a:pt x="10892" y="3574"/>
                  </a:lnTo>
                  <a:lnTo>
                    <a:pt x="10892" y="932"/>
                  </a:lnTo>
                  <a:lnTo>
                    <a:pt x="10892" y="0"/>
                  </a:lnTo>
                  <a:lnTo>
                    <a:pt x="10892" y="4351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5141" name="AutoShape 11"/>
            <p:cNvSpPr>
              <a:spLocks noChangeArrowheads="1"/>
            </p:cNvSpPr>
            <p:nvPr/>
          </p:nvSpPr>
          <p:spPr bwMode="auto">
            <a:xfrm>
              <a:off x="4320" y="1536"/>
              <a:ext cx="384" cy="384"/>
            </a:xfrm>
            <a:prstGeom prst="smileyFace">
              <a:avLst>
                <a:gd name="adj" fmla="val 4653"/>
              </a:avLst>
            </a:prstGeom>
            <a:solidFill>
              <a:srgbClr val="99CCFF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5142" name="Text Box 12"/>
            <p:cNvSpPr txBox="1">
              <a:spLocks noChangeArrowheads="1"/>
            </p:cNvSpPr>
            <p:nvPr/>
          </p:nvSpPr>
          <p:spPr bwMode="auto">
            <a:xfrm>
              <a:off x="3672" y="1872"/>
              <a:ext cx="63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r"/>
              <a:r>
                <a:rPr lang="en-US" altLang="x-none" sz="2000" b="1"/>
                <a:t>Queries</a:t>
              </a:r>
            </a:p>
          </p:txBody>
        </p:sp>
        <p:sp>
          <p:nvSpPr>
            <p:cNvPr id="5143" name="Line 13"/>
            <p:cNvSpPr>
              <a:spLocks noChangeShapeType="1"/>
            </p:cNvSpPr>
            <p:nvPr/>
          </p:nvSpPr>
          <p:spPr bwMode="auto">
            <a:xfrm flipH="1">
              <a:off x="3648" y="1728"/>
              <a:ext cx="6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4" name="Text Box 14"/>
            <p:cNvSpPr txBox="1">
              <a:spLocks noChangeArrowheads="1"/>
            </p:cNvSpPr>
            <p:nvPr/>
          </p:nvSpPr>
          <p:spPr bwMode="auto">
            <a:xfrm>
              <a:off x="3600" y="2400"/>
              <a:ext cx="2016" cy="1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•"/>
              </a:pPr>
              <a:r>
                <a:rPr lang="en-US" altLang="x-none" sz="2000"/>
                <a:t> </a:t>
              </a:r>
              <a:r>
                <a:rPr lang="en-US" altLang="x-none" b="1"/>
                <a:t>Querying</a:t>
              </a:r>
              <a:r>
                <a:rPr lang="en-US" altLang="x-none"/>
                <a:t> integrated information sources (e.g. queries to views, execution of web-based queries, …)</a:t>
              </a:r>
            </a:p>
            <a:p>
              <a:pPr>
                <a:spcBef>
                  <a:spcPct val="50000"/>
                </a:spcBef>
                <a:buFontTx/>
                <a:buChar char="•"/>
              </a:pPr>
              <a:r>
                <a:rPr lang="en-US" altLang="x-none"/>
                <a:t> </a:t>
              </a:r>
              <a:r>
                <a:rPr lang="en-US" altLang="x-none" b="1"/>
                <a:t>Data mining &amp; analyzing</a:t>
              </a:r>
              <a:r>
                <a:rPr lang="en-US" altLang="x-none" i="1"/>
                <a:t> </a:t>
              </a:r>
              <a:r>
                <a:rPr lang="en-US" altLang="x-none"/>
                <a:t>integrated information (e.g., collaborative filtering/classification learning using extracted data, …)</a:t>
              </a: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4645025" y="1905000"/>
            <a:ext cx="2286000" cy="3949700"/>
            <a:chOff x="2112" y="1200"/>
            <a:chExt cx="1440" cy="2488"/>
          </a:xfrm>
        </p:grpSpPr>
        <p:grpSp>
          <p:nvGrpSpPr>
            <p:cNvPr id="5130" name="Group 16"/>
            <p:cNvGrpSpPr>
              <a:grpSpLocks/>
            </p:cNvGrpSpPr>
            <p:nvPr/>
          </p:nvGrpSpPr>
          <p:grpSpPr bwMode="auto">
            <a:xfrm>
              <a:off x="2832" y="1200"/>
              <a:ext cx="720" cy="816"/>
              <a:chOff x="2448" y="768"/>
              <a:chExt cx="720" cy="816"/>
            </a:xfrm>
          </p:grpSpPr>
          <p:grpSp>
            <p:nvGrpSpPr>
              <p:cNvPr id="5134" name="Group 17"/>
              <p:cNvGrpSpPr>
                <a:grpSpLocks/>
              </p:cNvGrpSpPr>
              <p:nvPr/>
            </p:nvGrpSpPr>
            <p:grpSpPr bwMode="auto">
              <a:xfrm>
                <a:off x="2640" y="1056"/>
                <a:ext cx="336" cy="384"/>
                <a:chOff x="2448" y="576"/>
                <a:chExt cx="768" cy="1488"/>
              </a:xfrm>
            </p:grpSpPr>
            <p:sp>
              <p:nvSpPr>
                <p:cNvPr id="5136" name="AutoShape 18"/>
                <p:cNvSpPr>
                  <a:spLocks noChangeArrowheads="1"/>
                </p:cNvSpPr>
                <p:nvPr/>
              </p:nvSpPr>
              <p:spPr bwMode="auto">
                <a:xfrm>
                  <a:off x="2448" y="1248"/>
                  <a:ext cx="768" cy="816"/>
                </a:xfrm>
                <a:prstGeom prst="can">
                  <a:avLst>
                    <a:gd name="adj" fmla="val 26563"/>
                  </a:avLst>
                </a:prstGeom>
                <a:solidFill>
                  <a:srgbClr val="808080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9pPr>
                </a:lstStyle>
                <a:p>
                  <a:endParaRPr lang="x-none" altLang="x-none"/>
                </a:p>
              </p:txBody>
            </p:sp>
            <p:sp>
              <p:nvSpPr>
                <p:cNvPr id="5137" name="AutoShape 19" descr="Trellis"/>
                <p:cNvSpPr>
                  <a:spLocks noChangeArrowheads="1"/>
                </p:cNvSpPr>
                <p:nvPr/>
              </p:nvSpPr>
              <p:spPr bwMode="auto">
                <a:xfrm>
                  <a:off x="2448" y="1248"/>
                  <a:ext cx="766" cy="530"/>
                </a:xfrm>
                <a:prstGeom prst="can">
                  <a:avLst>
                    <a:gd name="adj" fmla="val 25000"/>
                  </a:avLst>
                </a:prstGeom>
                <a:pattFill prst="trellis">
                  <a:fgClr>
                    <a:srgbClr val="99CC00"/>
                  </a:fgClr>
                  <a:bgClr>
                    <a:schemeClr val="bg1"/>
                  </a:bgClr>
                </a:pattFill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9pPr>
                </a:lstStyle>
                <a:p>
                  <a:endParaRPr lang="x-none" altLang="x-none"/>
                </a:p>
              </p:txBody>
            </p:sp>
            <p:sp>
              <p:nvSpPr>
                <p:cNvPr id="5138" name="AutoShape 20"/>
                <p:cNvSpPr>
                  <a:spLocks noChangeArrowheads="1"/>
                </p:cNvSpPr>
                <p:nvPr/>
              </p:nvSpPr>
              <p:spPr bwMode="auto">
                <a:xfrm>
                  <a:off x="2448" y="864"/>
                  <a:ext cx="766" cy="530"/>
                </a:xfrm>
                <a:prstGeom prst="can">
                  <a:avLst>
                    <a:gd name="adj" fmla="val 25000"/>
                  </a:avLst>
                </a:prstGeom>
                <a:solidFill>
                  <a:srgbClr val="99CCFF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9pPr>
                </a:lstStyle>
                <a:p>
                  <a:endParaRPr lang="x-none" altLang="x-none"/>
                </a:p>
              </p:txBody>
            </p:sp>
            <p:sp>
              <p:nvSpPr>
                <p:cNvPr id="5139" name="AutoShape 21"/>
                <p:cNvSpPr>
                  <a:spLocks noChangeArrowheads="1"/>
                </p:cNvSpPr>
                <p:nvPr/>
              </p:nvSpPr>
              <p:spPr bwMode="auto">
                <a:xfrm>
                  <a:off x="2448" y="576"/>
                  <a:ext cx="768" cy="432"/>
                </a:xfrm>
                <a:prstGeom prst="can">
                  <a:avLst>
                    <a:gd name="adj" fmla="val 25000"/>
                  </a:avLst>
                </a:prstGeom>
                <a:solidFill>
                  <a:srgbClr val="FF9900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9pPr>
                </a:lstStyle>
                <a:p>
                  <a:endParaRPr lang="x-none" altLang="x-none"/>
                </a:p>
              </p:txBody>
            </p:sp>
          </p:grpSp>
          <p:sp>
            <p:nvSpPr>
              <p:cNvPr id="5135" name="AutoShape 22"/>
              <p:cNvSpPr>
                <a:spLocks noChangeArrowheads="1"/>
              </p:cNvSpPr>
              <p:nvPr/>
            </p:nvSpPr>
            <p:spPr bwMode="auto">
              <a:xfrm>
                <a:off x="2448" y="768"/>
                <a:ext cx="720" cy="816"/>
              </a:xfrm>
              <a:prstGeom prst="can">
                <a:avLst>
                  <a:gd name="adj" fmla="val 28333"/>
                </a:avLst>
              </a:prstGeom>
              <a:solidFill>
                <a:srgbClr val="808080">
                  <a:alpha val="50195"/>
                </a:srgbClr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endParaRPr lang="x-none" altLang="x-none"/>
              </a:p>
            </p:txBody>
          </p:sp>
        </p:grpSp>
        <p:sp>
          <p:nvSpPr>
            <p:cNvPr id="5131" name="Line 23"/>
            <p:cNvSpPr>
              <a:spLocks noChangeShapeType="1"/>
            </p:cNvSpPr>
            <p:nvPr/>
          </p:nvSpPr>
          <p:spPr bwMode="auto">
            <a:xfrm>
              <a:off x="2208" y="1680"/>
              <a:ext cx="480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2" name="Text Box 24"/>
            <p:cNvSpPr txBox="1">
              <a:spLocks noChangeArrowheads="1"/>
            </p:cNvSpPr>
            <p:nvPr/>
          </p:nvSpPr>
          <p:spPr bwMode="auto">
            <a:xfrm>
              <a:off x="2161" y="1872"/>
              <a:ext cx="62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r"/>
              <a:r>
                <a:rPr lang="en-US" altLang="x-none" sz="2000" b="1"/>
                <a:t>Linkage</a:t>
              </a:r>
            </a:p>
          </p:txBody>
        </p:sp>
        <p:sp>
          <p:nvSpPr>
            <p:cNvPr id="5133" name="Text Box 25"/>
            <p:cNvSpPr txBox="1">
              <a:spLocks noChangeArrowheads="1"/>
            </p:cNvSpPr>
            <p:nvPr/>
          </p:nvSpPr>
          <p:spPr bwMode="auto">
            <a:xfrm>
              <a:off x="2112" y="2592"/>
              <a:ext cx="1200" cy="1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•"/>
              </a:pPr>
              <a:r>
                <a:rPr lang="en-US" altLang="x-none" dirty="0"/>
                <a:t> </a:t>
              </a:r>
              <a:r>
                <a:rPr lang="en-US" altLang="x-none" b="1" dirty="0"/>
                <a:t>Cleaning</a:t>
              </a:r>
              <a:r>
                <a:rPr lang="en-US" altLang="x-none" dirty="0"/>
                <a:t> data (e.g., de-duping and </a:t>
              </a:r>
              <a:r>
                <a:rPr lang="en-US" altLang="x-none" b="1" dirty="0">
                  <a:solidFill>
                    <a:schemeClr val="tx2"/>
                  </a:solidFill>
                </a:rPr>
                <a:t>linking records</a:t>
              </a:r>
              <a:r>
                <a:rPr lang="en-US" altLang="x-none" dirty="0"/>
                <a:t>) to form a single [virtual] database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00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Integration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Goal: Combine data residing in different sources and provide users with a unified view of these data for querying or analysis</a:t>
            </a:r>
          </a:p>
          <a:p>
            <a:pPr lvl="1"/>
            <a:r>
              <a:rPr lang="en-US" dirty="0"/>
              <a:t>Each data source has its own schema called </a:t>
            </a:r>
            <a:r>
              <a:rPr lang="en-US" b="1" dirty="0"/>
              <a:t>local schemas</a:t>
            </a:r>
            <a:r>
              <a:rPr lang="en-US" dirty="0"/>
              <a:t> (much work assumes relational schemas, but some work on XML as well)</a:t>
            </a:r>
          </a:p>
          <a:p>
            <a:pPr lvl="1"/>
            <a:r>
              <a:rPr lang="en-US" dirty="0"/>
              <a:t>The unified schema is often called </a:t>
            </a:r>
            <a:r>
              <a:rPr lang="en-US" b="1" dirty="0"/>
              <a:t>mediated schema</a:t>
            </a:r>
            <a:r>
              <a:rPr lang="en-US" dirty="0"/>
              <a:t> or </a:t>
            </a:r>
            <a:r>
              <a:rPr lang="en-US" b="1" dirty="0"/>
              <a:t>global schema</a:t>
            </a:r>
            <a:endParaRPr lang="en-US" dirty="0"/>
          </a:p>
          <a:p>
            <a:endParaRPr lang="en-US" dirty="0"/>
          </a:p>
          <a:p>
            <a:r>
              <a:rPr lang="en-US" dirty="0"/>
              <a:t>Two different setups:</a:t>
            </a:r>
          </a:p>
          <a:p>
            <a:pPr marL="457200" indent="-457200">
              <a:buAutoNum type="arabicPeriod"/>
            </a:pPr>
            <a:r>
              <a:rPr lang="en-US" b="0" dirty="0"/>
              <a:t>Bring the data together into a single repository (often called data warehousing)</a:t>
            </a:r>
          </a:p>
          <a:p>
            <a:pPr marL="457200" indent="-457200">
              <a:buAutoNum type="arabicPeriod"/>
            </a:pPr>
            <a:r>
              <a:rPr lang="en-US" b="0" dirty="0"/>
              <a:t>Keep the data where it is, and send queries back and forth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04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1. Data Warehousing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2050" name="Picture 2" descr="https://github.com/umddb/datascience-fall14/raw/master/lecture-notes/multimedia/etl-clean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1075" y="1524318"/>
            <a:ext cx="7070204" cy="505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106940" y="3235508"/>
            <a:ext cx="350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/>
              <a:t>From </a:t>
            </a:r>
            <a:r>
              <a:rPr lang="en-US" dirty="0">
                <a:hlinkClick r:id="rId4"/>
              </a:rPr>
              <a:t>Data Cleaning: Problems and Current Approaches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6194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In-place integration</a:t>
            </a:r>
            <a:endParaRPr lang="en-US" altLang="x-none" dirty="0"/>
          </a:p>
        </p:txBody>
      </p:sp>
      <p:sp>
        <p:nvSpPr>
          <p:cNvPr id="19460" name="Oval 4"/>
          <p:cNvSpPr>
            <a:spLocks noChangeArrowheads="1"/>
          </p:cNvSpPr>
          <p:nvPr/>
        </p:nvSpPr>
        <p:spPr bwMode="auto">
          <a:xfrm>
            <a:off x="4343400" y="2438400"/>
            <a:ext cx="3124200" cy="1447800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endParaRPr lang="x-none" altLang="x-none"/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4648201" y="2895600"/>
            <a:ext cx="19868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x-none">
                <a:latin typeface="Tahoma" charset="0"/>
              </a:rPr>
              <a:t>Mediated Schema</a:t>
            </a:r>
          </a:p>
        </p:txBody>
      </p:sp>
      <p:grpSp>
        <p:nvGrpSpPr>
          <p:cNvPr id="19462" name="Group 8"/>
          <p:cNvGrpSpPr>
            <a:grpSpLocks/>
          </p:cNvGrpSpPr>
          <p:nvPr/>
        </p:nvGrpSpPr>
        <p:grpSpPr bwMode="auto">
          <a:xfrm>
            <a:off x="7181850" y="5372100"/>
            <a:ext cx="1066800" cy="990600"/>
            <a:chOff x="432" y="3504"/>
            <a:chExt cx="672" cy="624"/>
          </a:xfrm>
        </p:grpSpPr>
        <p:sp>
          <p:nvSpPr>
            <p:cNvPr id="19491" name="Oval 6"/>
            <p:cNvSpPr>
              <a:spLocks noChangeArrowheads="1"/>
            </p:cNvSpPr>
            <p:nvPr/>
          </p:nvSpPr>
          <p:spPr bwMode="auto">
            <a:xfrm>
              <a:off x="432" y="3504"/>
              <a:ext cx="672" cy="624"/>
            </a:xfrm>
            <a:prstGeom prst="ellipse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9492" name="Text Box 7"/>
            <p:cNvSpPr txBox="1">
              <a:spLocks noChangeArrowheads="1"/>
            </p:cNvSpPr>
            <p:nvPr/>
          </p:nvSpPr>
          <p:spPr bwMode="auto">
            <a:xfrm>
              <a:off x="432" y="3648"/>
              <a:ext cx="5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n-US" altLang="x-none">
                  <a:latin typeface="Tahoma" charset="0"/>
                </a:rPr>
                <a:t>Source</a:t>
              </a:r>
            </a:p>
            <a:p>
              <a:endParaRPr lang="en-US" altLang="x-none">
                <a:latin typeface="Tahoma" charset="0"/>
              </a:endParaRPr>
            </a:p>
          </p:txBody>
        </p:sp>
      </p:grpSp>
      <p:grpSp>
        <p:nvGrpSpPr>
          <p:cNvPr id="19463" name="Group 9"/>
          <p:cNvGrpSpPr>
            <a:grpSpLocks/>
          </p:cNvGrpSpPr>
          <p:nvPr/>
        </p:nvGrpSpPr>
        <p:grpSpPr bwMode="auto">
          <a:xfrm>
            <a:off x="1981200" y="5372100"/>
            <a:ext cx="1066800" cy="990600"/>
            <a:chOff x="432" y="3504"/>
            <a:chExt cx="672" cy="624"/>
          </a:xfrm>
        </p:grpSpPr>
        <p:sp>
          <p:nvSpPr>
            <p:cNvPr id="19489" name="Oval 10"/>
            <p:cNvSpPr>
              <a:spLocks noChangeArrowheads="1"/>
            </p:cNvSpPr>
            <p:nvPr/>
          </p:nvSpPr>
          <p:spPr bwMode="auto">
            <a:xfrm>
              <a:off x="432" y="3504"/>
              <a:ext cx="672" cy="624"/>
            </a:xfrm>
            <a:prstGeom prst="ellipse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9490" name="Text Box 11"/>
            <p:cNvSpPr txBox="1">
              <a:spLocks noChangeArrowheads="1"/>
            </p:cNvSpPr>
            <p:nvPr/>
          </p:nvSpPr>
          <p:spPr bwMode="auto">
            <a:xfrm>
              <a:off x="432" y="3648"/>
              <a:ext cx="5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n-US" altLang="x-none">
                  <a:latin typeface="Tahoma" charset="0"/>
                </a:rPr>
                <a:t>Source</a:t>
              </a:r>
            </a:p>
            <a:p>
              <a:endParaRPr lang="en-US" altLang="x-none">
                <a:latin typeface="Tahoma" charset="0"/>
              </a:endParaRPr>
            </a:p>
          </p:txBody>
        </p:sp>
      </p:grpSp>
      <p:grpSp>
        <p:nvGrpSpPr>
          <p:cNvPr id="19464" name="Group 12"/>
          <p:cNvGrpSpPr>
            <a:grpSpLocks/>
          </p:cNvGrpSpPr>
          <p:nvPr/>
        </p:nvGrpSpPr>
        <p:grpSpPr bwMode="auto">
          <a:xfrm>
            <a:off x="3714750" y="5372100"/>
            <a:ext cx="1066800" cy="990600"/>
            <a:chOff x="432" y="3504"/>
            <a:chExt cx="672" cy="624"/>
          </a:xfrm>
        </p:grpSpPr>
        <p:sp>
          <p:nvSpPr>
            <p:cNvPr id="19487" name="Oval 13"/>
            <p:cNvSpPr>
              <a:spLocks noChangeArrowheads="1"/>
            </p:cNvSpPr>
            <p:nvPr/>
          </p:nvSpPr>
          <p:spPr bwMode="auto">
            <a:xfrm>
              <a:off x="432" y="3504"/>
              <a:ext cx="672" cy="624"/>
            </a:xfrm>
            <a:prstGeom prst="ellipse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9488" name="Text Box 14"/>
            <p:cNvSpPr txBox="1">
              <a:spLocks noChangeArrowheads="1"/>
            </p:cNvSpPr>
            <p:nvPr/>
          </p:nvSpPr>
          <p:spPr bwMode="auto">
            <a:xfrm>
              <a:off x="432" y="3648"/>
              <a:ext cx="5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n-US" altLang="x-none">
                  <a:latin typeface="Tahoma" charset="0"/>
                </a:rPr>
                <a:t>Source</a:t>
              </a:r>
            </a:p>
            <a:p>
              <a:endParaRPr lang="en-US" altLang="x-none">
                <a:latin typeface="Tahoma" charset="0"/>
              </a:endParaRPr>
            </a:p>
          </p:txBody>
        </p:sp>
      </p:grpSp>
      <p:grpSp>
        <p:nvGrpSpPr>
          <p:cNvPr id="19465" name="Group 15"/>
          <p:cNvGrpSpPr>
            <a:grpSpLocks/>
          </p:cNvGrpSpPr>
          <p:nvPr/>
        </p:nvGrpSpPr>
        <p:grpSpPr bwMode="auto">
          <a:xfrm>
            <a:off x="5448300" y="5372100"/>
            <a:ext cx="1066800" cy="990600"/>
            <a:chOff x="432" y="3504"/>
            <a:chExt cx="672" cy="624"/>
          </a:xfrm>
        </p:grpSpPr>
        <p:sp>
          <p:nvSpPr>
            <p:cNvPr id="19485" name="Oval 16"/>
            <p:cNvSpPr>
              <a:spLocks noChangeArrowheads="1"/>
            </p:cNvSpPr>
            <p:nvPr/>
          </p:nvSpPr>
          <p:spPr bwMode="auto">
            <a:xfrm>
              <a:off x="432" y="3504"/>
              <a:ext cx="672" cy="624"/>
            </a:xfrm>
            <a:prstGeom prst="ellipse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9486" name="Text Box 17"/>
            <p:cNvSpPr txBox="1">
              <a:spLocks noChangeArrowheads="1"/>
            </p:cNvSpPr>
            <p:nvPr/>
          </p:nvSpPr>
          <p:spPr bwMode="auto">
            <a:xfrm>
              <a:off x="432" y="3648"/>
              <a:ext cx="5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n-US" altLang="x-none">
                  <a:latin typeface="Tahoma" charset="0"/>
                </a:rPr>
                <a:t>Source</a:t>
              </a:r>
            </a:p>
            <a:p>
              <a:endParaRPr lang="en-US" altLang="x-none">
                <a:latin typeface="Tahoma" charset="0"/>
              </a:endParaRPr>
            </a:p>
          </p:txBody>
        </p:sp>
      </p:grpSp>
      <p:grpSp>
        <p:nvGrpSpPr>
          <p:cNvPr id="19466" name="Group 18"/>
          <p:cNvGrpSpPr>
            <a:grpSpLocks/>
          </p:cNvGrpSpPr>
          <p:nvPr/>
        </p:nvGrpSpPr>
        <p:grpSpPr bwMode="auto">
          <a:xfrm>
            <a:off x="8915400" y="5372100"/>
            <a:ext cx="1066800" cy="990600"/>
            <a:chOff x="432" y="3504"/>
            <a:chExt cx="672" cy="624"/>
          </a:xfrm>
        </p:grpSpPr>
        <p:sp>
          <p:nvSpPr>
            <p:cNvPr id="19483" name="Oval 19"/>
            <p:cNvSpPr>
              <a:spLocks noChangeArrowheads="1"/>
            </p:cNvSpPr>
            <p:nvPr/>
          </p:nvSpPr>
          <p:spPr bwMode="auto">
            <a:xfrm>
              <a:off x="432" y="3504"/>
              <a:ext cx="672" cy="624"/>
            </a:xfrm>
            <a:prstGeom prst="ellipse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9484" name="Text Box 20"/>
            <p:cNvSpPr txBox="1">
              <a:spLocks noChangeArrowheads="1"/>
            </p:cNvSpPr>
            <p:nvPr/>
          </p:nvSpPr>
          <p:spPr bwMode="auto">
            <a:xfrm>
              <a:off x="432" y="3648"/>
              <a:ext cx="5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n-US" altLang="x-none">
                  <a:latin typeface="Tahoma" charset="0"/>
                </a:rPr>
                <a:t>Source</a:t>
              </a:r>
            </a:p>
            <a:p>
              <a:endParaRPr lang="en-US" altLang="x-none">
                <a:latin typeface="Tahoma" charset="0"/>
              </a:endParaRPr>
            </a:p>
          </p:txBody>
        </p:sp>
      </p:grpSp>
      <p:sp>
        <p:nvSpPr>
          <p:cNvPr id="19467" name="Line 21"/>
          <p:cNvSpPr>
            <a:spLocks noChangeShapeType="1"/>
          </p:cNvSpPr>
          <p:nvPr/>
        </p:nvSpPr>
        <p:spPr bwMode="auto">
          <a:xfrm flipV="1">
            <a:off x="2895600" y="3810000"/>
            <a:ext cx="1828800" cy="1447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9468" name="Line 23"/>
          <p:cNvSpPr>
            <a:spLocks noChangeShapeType="1"/>
          </p:cNvSpPr>
          <p:nvPr/>
        </p:nvSpPr>
        <p:spPr bwMode="auto">
          <a:xfrm flipV="1">
            <a:off x="4343400" y="3962400"/>
            <a:ext cx="914400" cy="1295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9469" name="Line 24"/>
          <p:cNvSpPr>
            <a:spLocks noChangeShapeType="1"/>
          </p:cNvSpPr>
          <p:nvPr/>
        </p:nvSpPr>
        <p:spPr bwMode="auto">
          <a:xfrm flipV="1">
            <a:off x="6019800" y="39624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9470" name="Line 25"/>
          <p:cNvSpPr>
            <a:spLocks noChangeShapeType="1"/>
          </p:cNvSpPr>
          <p:nvPr/>
        </p:nvSpPr>
        <p:spPr bwMode="auto">
          <a:xfrm flipH="1" flipV="1">
            <a:off x="6705600" y="3886200"/>
            <a:ext cx="990600" cy="1371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9471" name="Line 26"/>
          <p:cNvSpPr>
            <a:spLocks noChangeShapeType="1"/>
          </p:cNvSpPr>
          <p:nvPr/>
        </p:nvSpPr>
        <p:spPr bwMode="auto">
          <a:xfrm flipH="1" flipV="1">
            <a:off x="7315200" y="3657600"/>
            <a:ext cx="1981200" cy="1600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7" name="Group 30"/>
          <p:cNvGrpSpPr>
            <a:grpSpLocks/>
          </p:cNvGrpSpPr>
          <p:nvPr/>
        </p:nvGrpSpPr>
        <p:grpSpPr bwMode="auto">
          <a:xfrm>
            <a:off x="3048002" y="1828802"/>
            <a:ext cx="3252792" cy="646113"/>
            <a:chOff x="960" y="1152"/>
            <a:chExt cx="2049" cy="407"/>
          </a:xfrm>
        </p:grpSpPr>
        <p:sp>
          <p:nvSpPr>
            <p:cNvPr id="19481" name="Text Box 28"/>
            <p:cNvSpPr txBox="1">
              <a:spLocks noChangeArrowheads="1"/>
            </p:cNvSpPr>
            <p:nvPr/>
          </p:nvSpPr>
          <p:spPr bwMode="auto">
            <a:xfrm>
              <a:off x="960" y="1152"/>
              <a:ext cx="2049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n-US" altLang="x-none" sz="3600" dirty="0">
                  <a:latin typeface="Tahoma" charset="0"/>
                </a:rPr>
                <a:t>Query </a:t>
              </a:r>
              <a:r>
                <a:rPr lang="en-US" altLang="x-none" sz="3600" i="1" dirty="0">
                  <a:latin typeface="Tahoma" charset="0"/>
                </a:rPr>
                <a:t>Q</a:t>
              </a:r>
            </a:p>
          </p:txBody>
        </p:sp>
        <p:sp>
          <p:nvSpPr>
            <p:cNvPr id="19482" name="Line 29"/>
            <p:cNvSpPr>
              <a:spLocks noChangeShapeType="1"/>
            </p:cNvSpPr>
            <p:nvPr/>
          </p:nvSpPr>
          <p:spPr bwMode="auto">
            <a:xfrm>
              <a:off x="2112" y="1440"/>
              <a:ext cx="24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8" name="Group 36"/>
          <p:cNvGrpSpPr>
            <a:grpSpLocks/>
          </p:cNvGrpSpPr>
          <p:nvPr/>
        </p:nvGrpSpPr>
        <p:grpSpPr bwMode="auto">
          <a:xfrm>
            <a:off x="1828800" y="5105407"/>
            <a:ext cx="7207250" cy="369888"/>
            <a:chOff x="192" y="3216"/>
            <a:chExt cx="4540" cy="233"/>
          </a:xfrm>
        </p:grpSpPr>
        <p:sp>
          <p:nvSpPr>
            <p:cNvPr id="19476" name="Text Box 31"/>
            <p:cNvSpPr txBox="1">
              <a:spLocks noChangeArrowheads="1"/>
            </p:cNvSpPr>
            <p:nvPr/>
          </p:nvSpPr>
          <p:spPr bwMode="auto">
            <a:xfrm>
              <a:off x="192" y="3216"/>
              <a:ext cx="26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n-US" altLang="x-none">
                  <a:solidFill>
                    <a:srgbClr val="FF0000"/>
                  </a:solidFill>
                  <a:latin typeface="Tahoma" charset="0"/>
                </a:rPr>
                <a:t>Q</a:t>
              </a:r>
              <a:r>
                <a:rPr lang="en-US" altLang="x-none">
                  <a:solidFill>
                    <a:srgbClr val="FF0000"/>
                  </a:solidFill>
                  <a:latin typeface="Times New Roman" charset="0"/>
                </a:rPr>
                <a:t>’</a:t>
              </a:r>
              <a:endParaRPr lang="en-US" altLang="x-none">
                <a:solidFill>
                  <a:srgbClr val="FF0000"/>
                </a:solidFill>
                <a:latin typeface="Tahoma" charset="0"/>
              </a:endParaRPr>
            </a:p>
          </p:txBody>
        </p:sp>
        <p:sp>
          <p:nvSpPr>
            <p:cNvPr id="19477" name="Text Box 32"/>
            <p:cNvSpPr txBox="1">
              <a:spLocks noChangeArrowheads="1"/>
            </p:cNvSpPr>
            <p:nvPr/>
          </p:nvSpPr>
          <p:spPr bwMode="auto">
            <a:xfrm>
              <a:off x="1260" y="3216"/>
              <a:ext cx="26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n-US" altLang="x-none">
                  <a:solidFill>
                    <a:srgbClr val="FF0000"/>
                  </a:solidFill>
                  <a:latin typeface="Tahoma" charset="0"/>
                </a:rPr>
                <a:t>Q</a:t>
              </a:r>
              <a:r>
                <a:rPr lang="en-US" altLang="x-none">
                  <a:solidFill>
                    <a:srgbClr val="FF0000"/>
                  </a:solidFill>
                  <a:latin typeface="Times New Roman" charset="0"/>
                </a:rPr>
                <a:t>’</a:t>
              </a:r>
              <a:endParaRPr lang="en-US" altLang="x-none">
                <a:solidFill>
                  <a:srgbClr val="FF0000"/>
                </a:solidFill>
                <a:latin typeface="Tahoma" charset="0"/>
              </a:endParaRPr>
            </a:p>
          </p:txBody>
        </p:sp>
        <p:sp>
          <p:nvSpPr>
            <p:cNvPr id="19478" name="Text Box 33"/>
            <p:cNvSpPr txBox="1">
              <a:spLocks noChangeArrowheads="1"/>
            </p:cNvSpPr>
            <p:nvPr/>
          </p:nvSpPr>
          <p:spPr bwMode="auto">
            <a:xfrm>
              <a:off x="2328" y="3216"/>
              <a:ext cx="26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n-US" altLang="x-none">
                  <a:solidFill>
                    <a:srgbClr val="FF0000"/>
                  </a:solidFill>
                  <a:latin typeface="Tahoma" charset="0"/>
                </a:rPr>
                <a:t>Q</a:t>
              </a:r>
              <a:r>
                <a:rPr lang="en-US" altLang="x-none">
                  <a:solidFill>
                    <a:srgbClr val="FF0000"/>
                  </a:solidFill>
                  <a:latin typeface="Times New Roman" charset="0"/>
                </a:rPr>
                <a:t>’</a:t>
              </a:r>
              <a:endParaRPr lang="en-US" altLang="x-none">
                <a:solidFill>
                  <a:srgbClr val="FF0000"/>
                </a:solidFill>
                <a:latin typeface="Tahoma" charset="0"/>
              </a:endParaRPr>
            </a:p>
          </p:txBody>
        </p:sp>
        <p:sp>
          <p:nvSpPr>
            <p:cNvPr id="19479" name="Text Box 34"/>
            <p:cNvSpPr txBox="1">
              <a:spLocks noChangeArrowheads="1"/>
            </p:cNvSpPr>
            <p:nvPr/>
          </p:nvSpPr>
          <p:spPr bwMode="auto">
            <a:xfrm>
              <a:off x="3396" y="3216"/>
              <a:ext cx="26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n-US" altLang="x-none">
                  <a:solidFill>
                    <a:srgbClr val="FF0000"/>
                  </a:solidFill>
                  <a:latin typeface="Tahoma" charset="0"/>
                </a:rPr>
                <a:t>Q</a:t>
              </a:r>
              <a:r>
                <a:rPr lang="en-US" altLang="x-none">
                  <a:solidFill>
                    <a:srgbClr val="FF0000"/>
                  </a:solidFill>
                  <a:latin typeface="Times New Roman" charset="0"/>
                </a:rPr>
                <a:t>’</a:t>
              </a:r>
              <a:endParaRPr lang="en-US" altLang="x-none">
                <a:solidFill>
                  <a:srgbClr val="FF0000"/>
                </a:solidFill>
                <a:latin typeface="Tahoma" charset="0"/>
              </a:endParaRPr>
            </a:p>
          </p:txBody>
        </p:sp>
        <p:sp>
          <p:nvSpPr>
            <p:cNvPr id="19480" name="Text Box 35"/>
            <p:cNvSpPr txBox="1">
              <a:spLocks noChangeArrowheads="1"/>
            </p:cNvSpPr>
            <p:nvPr/>
          </p:nvSpPr>
          <p:spPr bwMode="auto">
            <a:xfrm>
              <a:off x="4464" y="3216"/>
              <a:ext cx="26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n-US" altLang="x-none">
                  <a:solidFill>
                    <a:srgbClr val="FF0000"/>
                  </a:solidFill>
                  <a:latin typeface="Tahoma" charset="0"/>
                </a:rPr>
                <a:t>Q</a:t>
              </a:r>
              <a:r>
                <a:rPr lang="en-US" altLang="x-none">
                  <a:solidFill>
                    <a:srgbClr val="FF0000"/>
                  </a:solidFill>
                  <a:latin typeface="Times New Roman" charset="0"/>
                </a:rPr>
                <a:t>’</a:t>
              </a:r>
              <a:endParaRPr lang="en-US" altLang="x-none">
                <a:solidFill>
                  <a:srgbClr val="FF0000"/>
                </a:solidFill>
                <a:latin typeface="Tahom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088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Integration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Two different setups:</a:t>
            </a:r>
          </a:p>
          <a:p>
            <a:pPr marL="457200" indent="-457200">
              <a:buAutoNum type="arabicPeriod"/>
            </a:pPr>
            <a:r>
              <a:rPr lang="en-US" b="0" dirty="0"/>
              <a:t>Bring the data together into a single repository (often called data warehousing)</a:t>
            </a:r>
          </a:p>
          <a:p>
            <a:pPr lvl="1"/>
            <a:r>
              <a:rPr lang="en-US" dirty="0"/>
              <a:t>Relatively easier problem - only need one-way-mappings</a:t>
            </a:r>
          </a:p>
          <a:p>
            <a:pPr lvl="1"/>
            <a:r>
              <a:rPr lang="en-US" dirty="0"/>
              <a:t>Query performance predictable and under your control</a:t>
            </a:r>
          </a:p>
          <a:p>
            <a:pPr marL="914400" lvl="1" indent="-457200">
              <a:buAutoNum type="arabicPeriod"/>
            </a:pPr>
            <a:endParaRPr lang="en-US" b="0" dirty="0"/>
          </a:p>
          <a:p>
            <a:pPr marL="457200" indent="-457200">
              <a:buAutoNum type="arabicPeriod"/>
            </a:pPr>
            <a:r>
              <a:rPr lang="en-US" b="0" dirty="0"/>
              <a:t>Keep the data where it is, and send queries back and forth</a:t>
            </a:r>
          </a:p>
          <a:p>
            <a:pPr lvl="1"/>
            <a:r>
              <a:rPr lang="en-US" dirty="0"/>
              <a:t>Need two-way mappings -- a query on the mediated schema needs to be translated into queries over data source schemas</a:t>
            </a:r>
          </a:p>
          <a:p>
            <a:pPr lvl="1"/>
            <a:r>
              <a:rPr lang="en-US" dirty="0"/>
              <a:t>Not as efficient and clean as data warehousing, but a better fit for dynamic data</a:t>
            </a:r>
          </a:p>
          <a:p>
            <a:pPr lvl="1"/>
            <a:r>
              <a:rPr lang="en-US" dirty="0"/>
              <a:t>Or when data warehousing is not feasible</a:t>
            </a:r>
          </a:p>
          <a:p>
            <a:pPr marL="457200" indent="-457200">
              <a:buAutoNum type="arabicPeriod"/>
            </a:pP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58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Complete Case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Delete all tuples with any missing values at all, so you are left only with observations with all variables observed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Default behavior for libraries for analysis (e.g., regression)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We’ll talk about this much more during the Stats/ML lectures</a:t>
            </a:r>
          </a:p>
          <a:p>
            <a:r>
              <a:rPr lang="en-US" dirty="0"/>
              <a:t>This is the simplest way to handle missing data. In some cases, will work fine; in others, </a:t>
            </a:r>
            <a:r>
              <a:rPr lang="en-US" dirty="0">
                <a:solidFill>
                  <a:schemeClr val="tx2"/>
                </a:solidFill>
              </a:rPr>
              <a:t>?????????????</a:t>
            </a:r>
            <a:r>
              <a:rPr lang="en-US" dirty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Loss of sample will lead to variance larger than reflected by the size of your data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May bias your sample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981200" y="2469892"/>
            <a:ext cx="7997252" cy="95982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Clean out rows with nil values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df.dropna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5921" y="5327348"/>
            <a:ext cx="1567357" cy="15598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5EAA41-07CE-D446-AE59-2F7FD258A2EF}"/>
              </a:ext>
            </a:extLst>
          </p:cNvPr>
          <p:cNvSpPr txBox="1"/>
          <p:nvPr/>
        </p:nvSpPr>
        <p:spPr>
          <a:xfrm>
            <a:off x="-4997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17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Integration: Key Challenges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Data extraction, reconciliation, and cleaning </a:t>
            </a:r>
          </a:p>
          <a:p>
            <a:pPr lvl="1"/>
            <a:r>
              <a:rPr lang="en-US" dirty="0"/>
              <a:t>Get the data from each source in a structured form</a:t>
            </a:r>
          </a:p>
          <a:p>
            <a:pPr lvl="1"/>
            <a:r>
              <a:rPr lang="en-US" dirty="0"/>
              <a:t>Often need to use wrappers to extract data from web sources</a:t>
            </a:r>
          </a:p>
          <a:p>
            <a:pPr lvl="1"/>
            <a:r>
              <a:rPr lang="en-US" dirty="0"/>
              <a:t>May need to define a schema</a:t>
            </a:r>
          </a:p>
          <a:p>
            <a:r>
              <a:rPr lang="en-US" dirty="0"/>
              <a:t>Schema alignment and mapping </a:t>
            </a:r>
          </a:p>
          <a:p>
            <a:pPr lvl="1"/>
            <a:r>
              <a:rPr lang="en-US" dirty="0"/>
              <a:t>Decide on the best mediated schema</a:t>
            </a:r>
          </a:p>
          <a:p>
            <a:pPr lvl="1"/>
            <a:r>
              <a:rPr lang="en-US" dirty="0"/>
              <a:t>Figure out mappings and matchings between the local schemas and the global schema</a:t>
            </a:r>
          </a:p>
          <a:p>
            <a:r>
              <a:rPr lang="en-US" dirty="0"/>
              <a:t>Answer queries over the global schema </a:t>
            </a:r>
          </a:p>
          <a:p>
            <a:pPr lvl="1"/>
            <a:r>
              <a:rPr lang="en-US" dirty="0"/>
              <a:t>In the second scenario, need to figure out how to map a query on global schema onto queries over local schemas</a:t>
            </a:r>
          </a:p>
          <a:p>
            <a:pPr lvl="1"/>
            <a:r>
              <a:rPr lang="en-US" dirty="0"/>
              <a:t>Also need to decide which sources contain relevant data</a:t>
            </a:r>
          </a:p>
          <a:p>
            <a:r>
              <a:rPr lang="en-US" dirty="0"/>
              <a:t>Limitations in mechanisms for accessing sources </a:t>
            </a:r>
          </a:p>
          <a:p>
            <a:pPr lvl="1"/>
            <a:r>
              <a:rPr lang="en-US" dirty="0"/>
              <a:t>Many sources have limits on how you can access them</a:t>
            </a:r>
          </a:p>
          <a:p>
            <a:pPr lvl="1"/>
            <a:r>
              <a:rPr lang="en-US" dirty="0"/>
              <a:t>Limits on the number of queries you can issues (say 100 per min)</a:t>
            </a:r>
          </a:p>
          <a:p>
            <a:pPr lvl="1"/>
            <a:r>
              <a:rPr lang="en-US" dirty="0"/>
              <a:t>Limits on the types of queries (e.g., must enter a </a:t>
            </a:r>
            <a:r>
              <a:rPr lang="en-US" dirty="0" err="1"/>
              <a:t>zipcode</a:t>
            </a:r>
            <a:r>
              <a:rPr lang="en-US" dirty="0"/>
              <a:t> to get information from a web source)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44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Schema Matching or Alignment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Goal: Identify corresponding elements in two schemas</a:t>
            </a:r>
          </a:p>
          <a:p>
            <a:pPr lvl="1"/>
            <a:r>
              <a:rPr lang="en-US" dirty="0"/>
              <a:t>As a first step toward constructing a global schema</a:t>
            </a:r>
          </a:p>
          <a:p>
            <a:pPr lvl="1"/>
            <a:r>
              <a:rPr lang="en-US" dirty="0"/>
              <a:t>Schema heterogeneity is a key roadblock</a:t>
            </a:r>
          </a:p>
          <a:p>
            <a:pPr lvl="2"/>
            <a:r>
              <a:rPr lang="en-US" dirty="0"/>
              <a:t>Different data sources speak their own schema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61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701546" y="3513710"/>
            <a:ext cx="8305800" cy="3124200"/>
            <a:chOff x="381000" y="1447800"/>
            <a:chExt cx="8305800" cy="3124200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3352800"/>
              <a:ext cx="42862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Cloud"/>
            <p:cNvSpPr>
              <a:spLocks noChangeAspect="1" noEditPoints="1" noChangeArrowheads="1"/>
            </p:cNvSpPr>
            <p:nvPr/>
          </p:nvSpPr>
          <p:spPr bwMode="auto">
            <a:xfrm>
              <a:off x="1647825" y="2867025"/>
              <a:ext cx="5715000" cy="381000"/>
            </a:xfrm>
            <a:custGeom>
              <a:avLst/>
              <a:gdLst>
                <a:gd name="T0" fmla="*/ 17727 w 21600"/>
                <a:gd name="T1" fmla="*/ 190500 h 21600"/>
                <a:gd name="T2" fmla="*/ 2857500 w 21600"/>
                <a:gd name="T3" fmla="*/ 380594 h 21600"/>
                <a:gd name="T4" fmla="*/ 5710238 w 21600"/>
                <a:gd name="T5" fmla="*/ 190500 h 21600"/>
                <a:gd name="T6" fmla="*/ 2857500 w 21600"/>
                <a:gd name="T7" fmla="*/ 21784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7 w 21600"/>
                <a:gd name="T13" fmla="*/ 3262 h 21600"/>
                <a:gd name="T14" fmla="*/ 17087 w 21600"/>
                <a:gd name="T15" fmla="*/ 173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rgbClr val="000000">
                  <a:alpha val="74998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4" name="AutoShape 6"/>
            <p:cNvSpPr>
              <a:spLocks noChangeArrowheads="1"/>
            </p:cNvSpPr>
            <p:nvPr/>
          </p:nvSpPr>
          <p:spPr bwMode="auto">
            <a:xfrm>
              <a:off x="1428750" y="3962400"/>
              <a:ext cx="457200" cy="228600"/>
            </a:xfrm>
            <a:prstGeom prst="flowChartMagneticDisk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5" name="AutoShape 7"/>
            <p:cNvSpPr>
              <a:spLocks noChangeArrowheads="1"/>
            </p:cNvSpPr>
            <p:nvPr/>
          </p:nvSpPr>
          <p:spPr bwMode="auto">
            <a:xfrm>
              <a:off x="5743575" y="3533775"/>
              <a:ext cx="381000" cy="228600"/>
            </a:xfrm>
            <a:prstGeom prst="flowChartMagneticDisk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6" name="AutoShape 8"/>
            <p:cNvSpPr>
              <a:spLocks noChangeArrowheads="1"/>
            </p:cNvSpPr>
            <p:nvPr/>
          </p:nvSpPr>
          <p:spPr bwMode="auto">
            <a:xfrm>
              <a:off x="1600200" y="2362200"/>
              <a:ext cx="990600" cy="304800"/>
            </a:xfrm>
            <a:prstGeom prst="flowChartMagneticDisk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7" name="Line 9"/>
            <p:cNvSpPr>
              <a:spLocks noChangeShapeType="1"/>
            </p:cNvSpPr>
            <p:nvPr/>
          </p:nvSpPr>
          <p:spPr bwMode="auto">
            <a:xfrm flipV="1">
              <a:off x="1647825" y="38100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Oval 10"/>
            <p:cNvSpPr>
              <a:spLocks noChangeArrowheads="1"/>
            </p:cNvSpPr>
            <p:nvPr/>
          </p:nvSpPr>
          <p:spPr bwMode="auto">
            <a:xfrm>
              <a:off x="3657600" y="3562350"/>
              <a:ext cx="1219200" cy="304800"/>
            </a:xfrm>
            <a:prstGeom prst="ellipse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pic>
          <p:nvPicPr>
            <p:cNvPr id="19" name="Picture 1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1981200"/>
              <a:ext cx="914400" cy="611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Freeform 12"/>
            <p:cNvSpPr>
              <a:spLocks/>
            </p:cNvSpPr>
            <p:nvPr/>
          </p:nvSpPr>
          <p:spPr bwMode="auto">
            <a:xfrm>
              <a:off x="1600200" y="2908300"/>
              <a:ext cx="2387600" cy="673100"/>
            </a:xfrm>
            <a:custGeom>
              <a:avLst/>
              <a:gdLst>
                <a:gd name="T0" fmla="*/ 0 w 1504"/>
                <a:gd name="T1" fmla="*/ 376 h 424"/>
                <a:gd name="T2" fmla="*/ 528 w 1504"/>
                <a:gd name="T3" fmla="*/ 40 h 424"/>
                <a:gd name="T4" fmla="*/ 1344 w 1504"/>
                <a:gd name="T5" fmla="*/ 136 h 424"/>
                <a:gd name="T6" fmla="*/ 1488 w 1504"/>
                <a:gd name="T7" fmla="*/ 424 h 4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04"/>
                <a:gd name="T13" fmla="*/ 0 h 424"/>
                <a:gd name="T14" fmla="*/ 1504 w 1504"/>
                <a:gd name="T15" fmla="*/ 424 h 4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04" h="424">
                  <a:moveTo>
                    <a:pt x="0" y="376"/>
                  </a:moveTo>
                  <a:cubicBezTo>
                    <a:pt x="152" y="228"/>
                    <a:pt x="304" y="80"/>
                    <a:pt x="528" y="40"/>
                  </a:cubicBezTo>
                  <a:cubicBezTo>
                    <a:pt x="752" y="0"/>
                    <a:pt x="1184" y="72"/>
                    <a:pt x="1344" y="136"/>
                  </a:cubicBezTo>
                  <a:cubicBezTo>
                    <a:pt x="1504" y="200"/>
                    <a:pt x="1464" y="376"/>
                    <a:pt x="1488" y="4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21" name="Line 13"/>
            <p:cNvSpPr>
              <a:spLocks noChangeShapeType="1"/>
            </p:cNvSpPr>
            <p:nvPr/>
          </p:nvSpPr>
          <p:spPr bwMode="auto">
            <a:xfrm>
              <a:off x="2057400" y="2286000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4"/>
            <p:cNvSpPr>
              <a:spLocks/>
            </p:cNvSpPr>
            <p:nvPr/>
          </p:nvSpPr>
          <p:spPr bwMode="auto">
            <a:xfrm>
              <a:off x="2032000" y="2009775"/>
              <a:ext cx="2311400" cy="1638300"/>
            </a:xfrm>
            <a:custGeom>
              <a:avLst/>
              <a:gdLst>
                <a:gd name="T0" fmla="*/ 16 w 1456"/>
                <a:gd name="T1" fmla="*/ 216 h 1032"/>
                <a:gd name="T2" fmla="*/ 16 w 1456"/>
                <a:gd name="T3" fmla="*/ 72 h 1032"/>
                <a:gd name="T4" fmla="*/ 112 w 1456"/>
                <a:gd name="T5" fmla="*/ 24 h 1032"/>
                <a:gd name="T6" fmla="*/ 448 w 1456"/>
                <a:gd name="T7" fmla="*/ 216 h 1032"/>
                <a:gd name="T8" fmla="*/ 1264 w 1456"/>
                <a:gd name="T9" fmla="*/ 792 h 1032"/>
                <a:gd name="T10" fmla="*/ 1456 w 1456"/>
                <a:gd name="T11" fmla="*/ 1032 h 10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56"/>
                <a:gd name="T19" fmla="*/ 0 h 1032"/>
                <a:gd name="T20" fmla="*/ 1456 w 1456"/>
                <a:gd name="T21" fmla="*/ 1032 h 10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56" h="1032">
                  <a:moveTo>
                    <a:pt x="16" y="216"/>
                  </a:moveTo>
                  <a:cubicBezTo>
                    <a:pt x="8" y="160"/>
                    <a:pt x="0" y="104"/>
                    <a:pt x="16" y="72"/>
                  </a:cubicBezTo>
                  <a:cubicBezTo>
                    <a:pt x="32" y="40"/>
                    <a:pt x="40" y="0"/>
                    <a:pt x="112" y="24"/>
                  </a:cubicBezTo>
                  <a:cubicBezTo>
                    <a:pt x="184" y="48"/>
                    <a:pt x="256" y="88"/>
                    <a:pt x="448" y="216"/>
                  </a:cubicBezTo>
                  <a:cubicBezTo>
                    <a:pt x="640" y="344"/>
                    <a:pt x="1096" y="656"/>
                    <a:pt x="1264" y="792"/>
                  </a:cubicBezTo>
                  <a:cubicBezTo>
                    <a:pt x="1432" y="928"/>
                    <a:pt x="1424" y="992"/>
                    <a:pt x="1456" y="103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23" name="Freeform 15"/>
            <p:cNvSpPr>
              <a:spLocks/>
            </p:cNvSpPr>
            <p:nvPr/>
          </p:nvSpPr>
          <p:spPr bwMode="auto">
            <a:xfrm>
              <a:off x="4410075" y="2133600"/>
              <a:ext cx="2676525" cy="1485900"/>
            </a:xfrm>
            <a:custGeom>
              <a:avLst/>
              <a:gdLst>
                <a:gd name="T0" fmla="*/ 0 w 1824"/>
                <a:gd name="T1" fmla="*/ 936 h 936"/>
                <a:gd name="T2" fmla="*/ 192 w 1824"/>
                <a:gd name="T3" fmla="*/ 552 h 936"/>
                <a:gd name="T4" fmla="*/ 864 w 1824"/>
                <a:gd name="T5" fmla="*/ 504 h 936"/>
                <a:gd name="T6" fmla="*/ 1344 w 1824"/>
                <a:gd name="T7" fmla="*/ 456 h 936"/>
                <a:gd name="T8" fmla="*/ 1680 w 1824"/>
                <a:gd name="T9" fmla="*/ 72 h 936"/>
                <a:gd name="T10" fmla="*/ 1824 w 1824"/>
                <a:gd name="T11" fmla="*/ 24 h 9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24"/>
                <a:gd name="T19" fmla="*/ 0 h 936"/>
                <a:gd name="T20" fmla="*/ 1824 w 1824"/>
                <a:gd name="T21" fmla="*/ 936 h 9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24" h="936">
                  <a:moveTo>
                    <a:pt x="0" y="936"/>
                  </a:moveTo>
                  <a:cubicBezTo>
                    <a:pt x="24" y="780"/>
                    <a:pt x="48" y="624"/>
                    <a:pt x="192" y="552"/>
                  </a:cubicBezTo>
                  <a:cubicBezTo>
                    <a:pt x="336" y="480"/>
                    <a:pt x="672" y="520"/>
                    <a:pt x="864" y="504"/>
                  </a:cubicBezTo>
                  <a:cubicBezTo>
                    <a:pt x="1056" y="488"/>
                    <a:pt x="1208" y="528"/>
                    <a:pt x="1344" y="456"/>
                  </a:cubicBezTo>
                  <a:cubicBezTo>
                    <a:pt x="1480" y="384"/>
                    <a:pt x="1600" y="144"/>
                    <a:pt x="1680" y="72"/>
                  </a:cubicBezTo>
                  <a:cubicBezTo>
                    <a:pt x="1760" y="0"/>
                    <a:pt x="1792" y="12"/>
                    <a:pt x="1824" y="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24" name="Text Box 16"/>
            <p:cNvSpPr txBox="1">
              <a:spLocks noChangeArrowheads="1"/>
            </p:cNvSpPr>
            <p:nvPr/>
          </p:nvSpPr>
          <p:spPr bwMode="auto">
            <a:xfrm>
              <a:off x="3886200" y="3581400"/>
              <a:ext cx="78098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i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Mediator</a:t>
              </a:r>
            </a:p>
          </p:txBody>
        </p:sp>
        <p:sp>
          <p:nvSpPr>
            <p:cNvPr id="25" name="Text Box 17"/>
            <p:cNvSpPr txBox="1">
              <a:spLocks noChangeArrowheads="1"/>
            </p:cNvSpPr>
            <p:nvPr/>
          </p:nvSpPr>
          <p:spPr bwMode="auto">
            <a:xfrm>
              <a:off x="7553325" y="2590800"/>
              <a:ext cx="89159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i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Consumer</a:t>
              </a:r>
            </a:p>
          </p:txBody>
        </p:sp>
        <p:sp>
          <p:nvSpPr>
            <p:cNvPr id="26" name="Text Box 18"/>
            <p:cNvSpPr txBox="1">
              <a:spLocks noChangeArrowheads="1"/>
            </p:cNvSpPr>
            <p:nvPr/>
          </p:nvSpPr>
          <p:spPr bwMode="auto">
            <a:xfrm>
              <a:off x="5526088" y="3763963"/>
              <a:ext cx="103746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i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Data Source</a:t>
              </a:r>
            </a:p>
          </p:txBody>
        </p:sp>
        <p:sp>
          <p:nvSpPr>
            <p:cNvPr id="27" name="Freeform 19"/>
            <p:cNvSpPr>
              <a:spLocks/>
            </p:cNvSpPr>
            <p:nvPr/>
          </p:nvSpPr>
          <p:spPr bwMode="auto">
            <a:xfrm>
              <a:off x="4572000" y="3035300"/>
              <a:ext cx="1473200" cy="622300"/>
            </a:xfrm>
            <a:custGeom>
              <a:avLst/>
              <a:gdLst>
                <a:gd name="T0" fmla="*/ 864 w 928"/>
                <a:gd name="T1" fmla="*/ 344 h 392"/>
                <a:gd name="T2" fmla="*/ 816 w 928"/>
                <a:gd name="T3" fmla="*/ 56 h 392"/>
                <a:gd name="T4" fmla="*/ 192 w 928"/>
                <a:gd name="T5" fmla="*/ 56 h 392"/>
                <a:gd name="T6" fmla="*/ 0 w 928"/>
                <a:gd name="T7" fmla="*/ 392 h 3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28"/>
                <a:gd name="T13" fmla="*/ 0 h 392"/>
                <a:gd name="T14" fmla="*/ 928 w 928"/>
                <a:gd name="T15" fmla="*/ 392 h 3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28" h="392">
                  <a:moveTo>
                    <a:pt x="864" y="344"/>
                  </a:moveTo>
                  <a:cubicBezTo>
                    <a:pt x="896" y="224"/>
                    <a:pt x="928" y="104"/>
                    <a:pt x="816" y="56"/>
                  </a:cubicBezTo>
                  <a:cubicBezTo>
                    <a:pt x="704" y="8"/>
                    <a:pt x="328" y="0"/>
                    <a:pt x="192" y="56"/>
                  </a:cubicBezTo>
                  <a:cubicBezTo>
                    <a:pt x="56" y="112"/>
                    <a:pt x="28" y="252"/>
                    <a:pt x="0" y="39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28" name="Text Box 20"/>
            <p:cNvSpPr txBox="1">
              <a:spLocks noChangeArrowheads="1"/>
            </p:cNvSpPr>
            <p:nvPr/>
          </p:nvSpPr>
          <p:spPr bwMode="auto">
            <a:xfrm>
              <a:off x="1581150" y="2409825"/>
              <a:ext cx="11033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200" i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Data Source</a:t>
              </a:r>
            </a:p>
          </p:txBody>
        </p:sp>
        <p:sp>
          <p:nvSpPr>
            <p:cNvPr id="29" name="Text Box 21"/>
            <p:cNvSpPr txBox="1">
              <a:spLocks noChangeArrowheads="1"/>
            </p:cNvSpPr>
            <p:nvPr/>
          </p:nvSpPr>
          <p:spPr bwMode="auto">
            <a:xfrm>
              <a:off x="609600" y="3687763"/>
              <a:ext cx="103746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i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Data Source</a:t>
              </a:r>
            </a:p>
          </p:txBody>
        </p:sp>
        <p:grpSp>
          <p:nvGrpSpPr>
            <p:cNvPr id="30" name="Group 22"/>
            <p:cNvGrpSpPr>
              <a:grpSpLocks/>
            </p:cNvGrpSpPr>
            <p:nvPr/>
          </p:nvGrpSpPr>
          <p:grpSpPr bwMode="auto">
            <a:xfrm>
              <a:off x="381000" y="1447800"/>
              <a:ext cx="8305800" cy="3124200"/>
              <a:chOff x="240" y="912"/>
              <a:chExt cx="5232" cy="1968"/>
            </a:xfrm>
          </p:grpSpPr>
          <p:sp>
            <p:nvSpPr>
              <p:cNvPr id="35" name="AutoShape 23"/>
              <p:cNvSpPr>
                <a:spLocks noChangeArrowheads="1"/>
              </p:cNvSpPr>
              <p:nvPr/>
            </p:nvSpPr>
            <p:spPr bwMode="auto">
              <a:xfrm>
                <a:off x="4320" y="2064"/>
                <a:ext cx="1152" cy="288"/>
              </a:xfrm>
              <a:prstGeom prst="wedgeRoundRectCallout">
                <a:avLst>
                  <a:gd name="adj1" fmla="val -95486"/>
                  <a:gd name="adj2" fmla="val 32986"/>
                  <a:gd name="adj3" fmla="val 16667"/>
                </a:avLst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/>
                <a:r>
                  <a:rPr lang="en-US" altLang="x-none" sz="1200">
                    <a:latin typeface="Comic Sans MS" charset="0"/>
                  </a:rPr>
                  <a:t>Hotel, Gaststätte</a:t>
                </a:r>
              </a:p>
              <a:p>
                <a:pPr algn="ctr"/>
                <a:r>
                  <a:rPr lang="en-US" altLang="x-none" sz="1200">
                    <a:latin typeface="Comic Sans MS" charset="0"/>
                  </a:rPr>
                  <a:t>Brauerei, Kathedrale</a:t>
                </a:r>
              </a:p>
            </p:txBody>
          </p:sp>
          <p:sp>
            <p:nvSpPr>
              <p:cNvPr id="36" name="AutoShape 24"/>
              <p:cNvSpPr>
                <a:spLocks noChangeArrowheads="1"/>
              </p:cNvSpPr>
              <p:nvPr/>
            </p:nvSpPr>
            <p:spPr bwMode="auto">
              <a:xfrm>
                <a:off x="1248" y="2592"/>
                <a:ext cx="1104" cy="288"/>
              </a:xfrm>
              <a:prstGeom prst="wedgeRoundRectCallout">
                <a:avLst>
                  <a:gd name="adj1" fmla="val -65125"/>
                  <a:gd name="adj2" fmla="val -49306"/>
                  <a:gd name="adj3" fmla="val 16667"/>
                </a:avLst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/>
                <a:r>
                  <a:rPr lang="en-US" altLang="x-none" sz="1200">
                    <a:latin typeface="Comic Sans MS" charset="0"/>
                  </a:rPr>
                  <a:t>Lodges, Restaurants</a:t>
                </a:r>
              </a:p>
              <a:p>
                <a:pPr algn="ctr"/>
                <a:r>
                  <a:rPr lang="en-US" altLang="x-none" sz="1200">
                    <a:latin typeface="Comic Sans MS" charset="0"/>
                  </a:rPr>
                  <a:t>Beaches, Volcanoes</a:t>
                </a:r>
              </a:p>
            </p:txBody>
          </p:sp>
          <p:sp>
            <p:nvSpPr>
              <p:cNvPr id="37" name="AutoShape 25"/>
              <p:cNvSpPr>
                <a:spLocks noChangeArrowheads="1"/>
              </p:cNvSpPr>
              <p:nvPr/>
            </p:nvSpPr>
            <p:spPr bwMode="auto">
              <a:xfrm>
                <a:off x="240" y="912"/>
                <a:ext cx="1104" cy="432"/>
              </a:xfrm>
              <a:prstGeom prst="wedgeRoundRectCallout">
                <a:avLst>
                  <a:gd name="adj1" fmla="val 40671"/>
                  <a:gd name="adj2" fmla="val 90046"/>
                  <a:gd name="adj3" fmla="val 16667"/>
                </a:avLst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/>
                <a:r>
                  <a:rPr lang="en-US" altLang="x-none" sz="1200" dirty="0">
                    <a:latin typeface="Comic Sans MS" charset="0"/>
                  </a:rPr>
                  <a:t>Hotel, Restaurant,</a:t>
                </a:r>
              </a:p>
              <a:p>
                <a:pPr algn="ctr"/>
                <a:r>
                  <a:rPr lang="en-US" altLang="x-none" sz="1200" dirty="0" err="1">
                    <a:latin typeface="Comic Sans MS" charset="0"/>
                  </a:rPr>
                  <a:t>AdventureSports</a:t>
                </a:r>
                <a:r>
                  <a:rPr lang="en-US" altLang="x-none" sz="1200" dirty="0">
                    <a:latin typeface="Comic Sans MS" charset="0"/>
                  </a:rPr>
                  <a:t>, </a:t>
                </a:r>
                <a:r>
                  <a:rPr lang="en-US" altLang="x-none" sz="1200" dirty="0" err="1">
                    <a:latin typeface="Comic Sans MS" charset="0"/>
                  </a:rPr>
                  <a:t>HistoricalSites</a:t>
                </a:r>
                <a:endParaRPr lang="en-US" altLang="x-none" sz="1200" dirty="0">
                  <a:latin typeface="Comic Sans MS" charset="0"/>
                </a:endParaRPr>
              </a:p>
            </p:txBody>
          </p:sp>
        </p:grpSp>
        <p:grpSp>
          <p:nvGrpSpPr>
            <p:cNvPr id="31" name="Group 26"/>
            <p:cNvGrpSpPr>
              <a:grpSpLocks/>
            </p:cNvGrpSpPr>
            <p:nvPr/>
          </p:nvGrpSpPr>
          <p:grpSpPr bwMode="auto">
            <a:xfrm>
              <a:off x="1257300" y="1790700"/>
              <a:ext cx="6515100" cy="2552700"/>
              <a:chOff x="792" y="1128"/>
              <a:chExt cx="4104" cy="1608"/>
            </a:xfrm>
          </p:grpSpPr>
          <p:cxnSp>
            <p:nvCxnSpPr>
              <p:cNvPr id="32" name="AutoShape 27"/>
              <p:cNvCxnSpPr>
                <a:cxnSpLocks noChangeShapeType="1"/>
              </p:cNvCxnSpPr>
              <p:nvPr/>
            </p:nvCxnSpPr>
            <p:spPr bwMode="auto">
              <a:xfrm flipV="1">
                <a:off x="2352" y="2352"/>
                <a:ext cx="2544" cy="384"/>
              </a:xfrm>
              <a:prstGeom prst="curvedConnector2">
                <a:avLst/>
              </a:prstGeom>
              <a:noFill/>
              <a:ln w="15875">
                <a:solidFill>
                  <a:srgbClr val="FF0000"/>
                </a:solidFill>
                <a:prstDash val="dash"/>
                <a:round/>
                <a:headEnd type="stealth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AutoShape 28"/>
              <p:cNvCxnSpPr>
                <a:cxnSpLocks noChangeShapeType="1"/>
              </p:cNvCxnSpPr>
              <p:nvPr/>
            </p:nvCxnSpPr>
            <p:spPr bwMode="auto">
              <a:xfrm rot="5400000" flipH="1">
                <a:off x="2652" y="-180"/>
                <a:ext cx="936" cy="3552"/>
              </a:xfrm>
              <a:prstGeom prst="curvedConnector2">
                <a:avLst/>
              </a:prstGeom>
              <a:noFill/>
              <a:ln w="15875">
                <a:solidFill>
                  <a:srgbClr val="FF0000"/>
                </a:solidFill>
                <a:prstDash val="dash"/>
                <a:round/>
                <a:headEnd type="stealth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AutoShape 29"/>
              <p:cNvCxnSpPr>
                <a:cxnSpLocks noChangeShapeType="1"/>
              </p:cNvCxnSpPr>
              <p:nvPr/>
            </p:nvCxnSpPr>
            <p:spPr bwMode="auto">
              <a:xfrm rot="5400000" flipH="1">
                <a:off x="672" y="1464"/>
                <a:ext cx="1248" cy="1008"/>
              </a:xfrm>
              <a:prstGeom prst="curvedConnector3">
                <a:avLst>
                  <a:gd name="adj1" fmla="val 37500"/>
                </a:avLst>
              </a:prstGeom>
              <a:noFill/>
              <a:ln w="15875">
                <a:solidFill>
                  <a:srgbClr val="FF0000"/>
                </a:solidFill>
                <a:prstDash val="dash"/>
                <a:round/>
                <a:headEnd type="stealth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8ADA8EB-F03F-A04A-90B2-0E2B813BD69B}"/>
              </a:ext>
            </a:extLst>
          </p:cNvPr>
          <p:cNvSpPr/>
          <p:nvPr/>
        </p:nvSpPr>
        <p:spPr>
          <a:xfrm>
            <a:off x="3328184" y="194534"/>
            <a:ext cx="5130800" cy="68563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Flashbacks to Project 1 …</a:t>
            </a:r>
          </a:p>
        </p:txBody>
      </p:sp>
    </p:spTree>
    <p:extLst>
      <p:ext uri="{BB962C8B-B14F-4D97-AF65-F5344CB8AC3E}">
        <p14:creationId xmlns:p14="http://schemas.microsoft.com/office/powerpoint/2010/main" val="34926293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/>
              <a:t>Schema Matching or Alignment</a:t>
            </a:r>
            <a:endParaRPr lang="en-US" altLang="x-none" sz="2800" dirty="0"/>
          </a:p>
        </p:txBody>
      </p:sp>
      <p:sp>
        <p:nvSpPr>
          <p:cNvPr id="27652" name="AutoShape 4"/>
          <p:cNvSpPr>
            <a:spLocks noChangeArrowheads="1"/>
          </p:cNvSpPr>
          <p:nvPr/>
        </p:nvSpPr>
        <p:spPr bwMode="auto">
          <a:xfrm>
            <a:off x="5715000" y="1677308"/>
            <a:ext cx="3886200" cy="4343400"/>
          </a:xfrm>
          <a:prstGeom prst="roundRect">
            <a:avLst>
              <a:gd name="adj" fmla="val 7144"/>
            </a:avLst>
          </a:prstGeom>
          <a:solidFill>
            <a:srgbClr val="FFFF99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endParaRPr lang="x-none" altLang="x-none"/>
          </a:p>
        </p:txBody>
      </p:sp>
      <p:sp>
        <p:nvSpPr>
          <p:cNvPr id="27653" name="AutoShape 5"/>
          <p:cNvSpPr>
            <a:spLocks noChangeArrowheads="1"/>
          </p:cNvSpPr>
          <p:nvPr/>
        </p:nvSpPr>
        <p:spPr bwMode="auto">
          <a:xfrm>
            <a:off x="2819400" y="2820308"/>
            <a:ext cx="2133600" cy="2133600"/>
          </a:xfrm>
          <a:prstGeom prst="roundRect">
            <a:avLst>
              <a:gd name="adj" fmla="val 7991"/>
            </a:avLst>
          </a:prstGeom>
          <a:solidFill>
            <a:srgbClr val="FFFF99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endParaRPr lang="x-none" altLang="x-none"/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2971800" y="2972708"/>
            <a:ext cx="1828800" cy="1790700"/>
          </a:xfrm>
          <a:prstGeom prst="rect">
            <a:avLst/>
          </a:prstGeom>
          <a:solidFill>
            <a:srgbClr val="CC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x-none" sz="1400" b="1" u="sng">
                <a:latin typeface="Comic Sans MS" charset="0"/>
              </a:rPr>
              <a:t>BooksAndMusic</a:t>
            </a:r>
          </a:p>
          <a:p>
            <a:r>
              <a:rPr lang="en-US" altLang="x-none" sz="1200">
                <a:latin typeface="Comic Sans MS" charset="0"/>
              </a:rPr>
              <a:t>Title</a:t>
            </a:r>
          </a:p>
          <a:p>
            <a:r>
              <a:rPr lang="en-US" altLang="x-none" sz="1200">
                <a:latin typeface="Comic Sans MS" charset="0"/>
              </a:rPr>
              <a:t>Author</a:t>
            </a:r>
          </a:p>
          <a:p>
            <a:r>
              <a:rPr lang="en-US" altLang="x-none" sz="1200">
                <a:latin typeface="Comic Sans MS" charset="0"/>
              </a:rPr>
              <a:t>Publisher</a:t>
            </a:r>
          </a:p>
          <a:p>
            <a:r>
              <a:rPr lang="en-US" altLang="x-none" sz="1200">
                <a:latin typeface="Comic Sans MS" charset="0"/>
              </a:rPr>
              <a:t>ItemID</a:t>
            </a:r>
          </a:p>
          <a:p>
            <a:r>
              <a:rPr lang="en-US" altLang="x-none" sz="1200">
                <a:latin typeface="Comic Sans MS" charset="0"/>
              </a:rPr>
              <a:t>ItemType</a:t>
            </a:r>
          </a:p>
          <a:p>
            <a:r>
              <a:rPr lang="en-US" altLang="x-none" sz="1200">
                <a:latin typeface="Comic Sans MS" charset="0"/>
              </a:rPr>
              <a:t>SuggestedPrice</a:t>
            </a:r>
          </a:p>
          <a:p>
            <a:r>
              <a:rPr lang="en-US" altLang="x-none" sz="1200">
                <a:latin typeface="Comic Sans MS" charset="0"/>
              </a:rPr>
              <a:t>Categories</a:t>
            </a:r>
          </a:p>
          <a:p>
            <a:r>
              <a:rPr lang="en-US" altLang="x-none" sz="1200">
                <a:latin typeface="Comic Sans MS" charset="0"/>
              </a:rPr>
              <a:t>Keywords</a:t>
            </a: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5867400" y="1905909"/>
            <a:ext cx="1549400" cy="1243013"/>
          </a:xfrm>
          <a:prstGeom prst="rect">
            <a:avLst/>
          </a:prstGeom>
          <a:solidFill>
            <a:srgbClr val="CC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x-none" sz="1400" b="1">
                <a:latin typeface="Comic Sans MS" charset="0"/>
              </a:rPr>
              <a:t>      </a:t>
            </a:r>
            <a:r>
              <a:rPr lang="en-US" altLang="x-none" sz="1400" b="1" u="sng">
                <a:latin typeface="Comic Sans MS" charset="0"/>
              </a:rPr>
              <a:t>Books</a:t>
            </a:r>
            <a:r>
              <a:rPr lang="en-US" altLang="x-none" sz="1200" b="1" u="sng">
                <a:latin typeface="Comic Sans MS" charset="0"/>
              </a:rPr>
              <a:t>        </a:t>
            </a:r>
          </a:p>
          <a:p>
            <a:r>
              <a:rPr lang="en-US" altLang="x-none" sz="1200">
                <a:latin typeface="Comic Sans MS" charset="0"/>
              </a:rPr>
              <a:t>Title</a:t>
            </a:r>
          </a:p>
          <a:p>
            <a:r>
              <a:rPr lang="en-US" altLang="x-none" sz="1200">
                <a:latin typeface="Comic Sans MS" charset="0"/>
              </a:rPr>
              <a:t>ISBN</a:t>
            </a:r>
          </a:p>
          <a:p>
            <a:r>
              <a:rPr lang="en-US" altLang="x-none" sz="1200">
                <a:latin typeface="Comic Sans MS" charset="0"/>
              </a:rPr>
              <a:t>Price</a:t>
            </a:r>
          </a:p>
          <a:p>
            <a:r>
              <a:rPr lang="en-US" altLang="x-none" sz="1200">
                <a:latin typeface="Comic Sans MS" charset="0"/>
              </a:rPr>
              <a:t>DiscountPrice</a:t>
            </a:r>
          </a:p>
          <a:p>
            <a:r>
              <a:rPr lang="en-US" altLang="x-none" sz="1200">
                <a:latin typeface="Comic Sans MS" charset="0"/>
              </a:rPr>
              <a:t>Edition</a:t>
            </a: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5934076" y="4660221"/>
            <a:ext cx="1685925" cy="1243012"/>
          </a:xfrm>
          <a:prstGeom prst="rect">
            <a:avLst/>
          </a:prstGeom>
          <a:solidFill>
            <a:srgbClr val="CC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x-none" sz="1200" b="1">
                <a:latin typeface="Comic Sans MS" charset="0"/>
              </a:rPr>
              <a:t>      </a:t>
            </a:r>
            <a:r>
              <a:rPr lang="en-US" altLang="x-none" sz="1400" b="1" u="sng">
                <a:latin typeface="Comic Sans MS" charset="0"/>
              </a:rPr>
              <a:t>CDs       </a:t>
            </a:r>
          </a:p>
          <a:p>
            <a:r>
              <a:rPr lang="en-US" altLang="x-none" sz="1200">
                <a:latin typeface="Comic Sans MS" charset="0"/>
              </a:rPr>
              <a:t>Album</a:t>
            </a:r>
          </a:p>
          <a:p>
            <a:r>
              <a:rPr lang="en-US" altLang="x-none" sz="1200">
                <a:latin typeface="Comic Sans MS" charset="0"/>
              </a:rPr>
              <a:t>ASIN</a:t>
            </a:r>
          </a:p>
          <a:p>
            <a:r>
              <a:rPr lang="en-US" altLang="x-none" sz="1200">
                <a:latin typeface="Comic Sans MS" charset="0"/>
              </a:rPr>
              <a:t>Price</a:t>
            </a:r>
          </a:p>
          <a:p>
            <a:r>
              <a:rPr lang="en-US" altLang="x-none" sz="1200">
                <a:latin typeface="Comic Sans MS" charset="0"/>
              </a:rPr>
              <a:t>DiscountPrice</a:t>
            </a:r>
          </a:p>
          <a:p>
            <a:r>
              <a:rPr lang="en-US" altLang="x-none" sz="1200">
                <a:latin typeface="Comic Sans MS" charset="0"/>
              </a:rPr>
              <a:t>Studio</a:t>
            </a: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7691438" y="3115584"/>
            <a:ext cx="1757362" cy="695325"/>
          </a:xfrm>
          <a:prstGeom prst="rect">
            <a:avLst/>
          </a:prstGeom>
          <a:solidFill>
            <a:srgbClr val="CC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x-none" sz="1400" b="1" u="sng">
                <a:latin typeface="Comic Sans MS" charset="0"/>
              </a:rPr>
              <a:t>BookCategories</a:t>
            </a:r>
            <a:endParaRPr lang="en-US" altLang="x-none" sz="1400">
              <a:latin typeface="Comic Sans MS" charset="0"/>
            </a:endParaRPr>
          </a:p>
          <a:p>
            <a:r>
              <a:rPr lang="en-US" altLang="x-none" sz="1200">
                <a:latin typeface="Comic Sans MS" charset="0"/>
              </a:rPr>
              <a:t>ISBN</a:t>
            </a:r>
          </a:p>
          <a:p>
            <a:r>
              <a:rPr lang="en-US" altLang="x-none" sz="1200">
                <a:latin typeface="Comic Sans MS" charset="0"/>
              </a:rPr>
              <a:t>Category</a:t>
            </a:r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7707313" y="4039509"/>
            <a:ext cx="1757362" cy="695325"/>
          </a:xfrm>
          <a:prstGeom prst="rect">
            <a:avLst/>
          </a:prstGeom>
          <a:solidFill>
            <a:srgbClr val="CC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x-none" sz="1400" b="1" u="sng">
                <a:latin typeface="Comic Sans MS" charset="0"/>
              </a:rPr>
              <a:t>CDCategories</a:t>
            </a:r>
            <a:endParaRPr lang="en-US" altLang="x-none" sz="1400">
              <a:latin typeface="Comic Sans MS" charset="0"/>
            </a:endParaRPr>
          </a:p>
          <a:p>
            <a:r>
              <a:rPr lang="en-US" altLang="x-none" sz="1200">
                <a:latin typeface="Comic Sans MS" charset="0"/>
              </a:rPr>
              <a:t>ASIN</a:t>
            </a:r>
          </a:p>
          <a:p>
            <a:r>
              <a:rPr lang="en-US" altLang="x-none" sz="1200">
                <a:latin typeface="Comic Sans MS" charset="0"/>
              </a:rPr>
              <a:t>Category</a:t>
            </a:r>
          </a:p>
        </p:txBody>
      </p:sp>
      <p:sp>
        <p:nvSpPr>
          <p:cNvPr id="27659" name="Text Box 11"/>
          <p:cNvSpPr txBox="1">
            <a:spLocks noChangeArrowheads="1"/>
          </p:cNvSpPr>
          <p:nvPr/>
        </p:nvSpPr>
        <p:spPr bwMode="auto">
          <a:xfrm>
            <a:off x="7829550" y="5030108"/>
            <a:ext cx="1619250" cy="877888"/>
          </a:xfrm>
          <a:prstGeom prst="rect">
            <a:avLst/>
          </a:prstGeom>
          <a:solidFill>
            <a:srgbClr val="CC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x-none" sz="1400" b="1" u="sng">
                <a:latin typeface="Comic Sans MS" charset="0"/>
              </a:rPr>
              <a:t>Artists</a:t>
            </a:r>
            <a:endParaRPr lang="en-US" altLang="x-none" sz="1400">
              <a:latin typeface="Comic Sans MS" charset="0"/>
            </a:endParaRPr>
          </a:p>
          <a:p>
            <a:r>
              <a:rPr lang="en-US" altLang="x-none" sz="1200">
                <a:latin typeface="Comic Sans MS" charset="0"/>
              </a:rPr>
              <a:t>ASIN</a:t>
            </a:r>
          </a:p>
          <a:p>
            <a:r>
              <a:rPr lang="en-US" altLang="x-none" sz="1200">
                <a:latin typeface="Comic Sans MS" charset="0"/>
              </a:rPr>
              <a:t>ArtistName</a:t>
            </a:r>
          </a:p>
          <a:p>
            <a:r>
              <a:rPr lang="en-US" altLang="x-none" sz="1200">
                <a:latin typeface="Comic Sans MS" charset="0"/>
              </a:rPr>
              <a:t>GroupName</a:t>
            </a:r>
          </a:p>
        </p:txBody>
      </p:sp>
      <p:sp>
        <p:nvSpPr>
          <p:cNvPr id="27660" name="Text Box 12"/>
          <p:cNvSpPr txBox="1">
            <a:spLocks noChangeArrowheads="1"/>
          </p:cNvSpPr>
          <p:nvPr/>
        </p:nvSpPr>
        <p:spPr bwMode="auto">
          <a:xfrm>
            <a:off x="7913688" y="1950358"/>
            <a:ext cx="1549400" cy="877888"/>
          </a:xfrm>
          <a:prstGeom prst="rect">
            <a:avLst/>
          </a:prstGeom>
          <a:solidFill>
            <a:srgbClr val="CC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x-none" sz="1400" b="1" u="sng">
                <a:latin typeface="Comic Sans MS" charset="0"/>
              </a:rPr>
              <a:t>Authors</a:t>
            </a:r>
            <a:endParaRPr lang="en-US" altLang="x-none" sz="1400">
              <a:latin typeface="Comic Sans MS" charset="0"/>
            </a:endParaRPr>
          </a:p>
          <a:p>
            <a:r>
              <a:rPr lang="en-US" altLang="x-none" sz="1200">
                <a:latin typeface="Comic Sans MS" charset="0"/>
              </a:rPr>
              <a:t>ISBN</a:t>
            </a:r>
          </a:p>
          <a:p>
            <a:r>
              <a:rPr lang="en-US" altLang="x-none" sz="1200">
                <a:latin typeface="Comic Sans MS" charset="0"/>
              </a:rPr>
              <a:t>FirstName</a:t>
            </a:r>
          </a:p>
          <a:p>
            <a:r>
              <a:rPr lang="en-US" altLang="x-none" sz="1200">
                <a:latin typeface="Comic Sans MS" charset="0"/>
              </a:rPr>
              <a:t>LastName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3505200" y="2286908"/>
            <a:ext cx="4495800" cy="3352800"/>
            <a:chOff x="1248" y="1152"/>
            <a:chExt cx="2832" cy="2112"/>
          </a:xfrm>
        </p:grpSpPr>
        <p:sp>
          <p:nvSpPr>
            <p:cNvPr id="27667" name="Line 14"/>
            <p:cNvSpPr>
              <a:spLocks noChangeShapeType="1"/>
            </p:cNvSpPr>
            <p:nvPr/>
          </p:nvSpPr>
          <p:spPr bwMode="auto">
            <a:xfrm flipV="1">
              <a:off x="1248" y="1152"/>
              <a:ext cx="1544" cy="67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8" name="Line 15"/>
            <p:cNvSpPr>
              <a:spLocks noChangeShapeType="1"/>
            </p:cNvSpPr>
            <p:nvPr/>
          </p:nvSpPr>
          <p:spPr bwMode="auto">
            <a:xfrm>
              <a:off x="1440" y="2064"/>
              <a:ext cx="1392" cy="1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9" name="Line 16"/>
            <p:cNvSpPr>
              <a:spLocks noChangeShapeType="1"/>
            </p:cNvSpPr>
            <p:nvPr/>
          </p:nvSpPr>
          <p:spPr bwMode="auto">
            <a:xfrm flipV="1">
              <a:off x="1344" y="1440"/>
              <a:ext cx="2736" cy="4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662" name="Text Box 17"/>
          <p:cNvSpPr txBox="1">
            <a:spLocks noChangeArrowheads="1"/>
          </p:cNvSpPr>
          <p:nvPr/>
        </p:nvSpPr>
        <p:spPr bwMode="auto">
          <a:xfrm>
            <a:off x="3195638" y="5030109"/>
            <a:ext cx="17573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x-none" sz="1600">
                <a:solidFill>
                  <a:srgbClr val="333399"/>
                </a:solidFill>
                <a:latin typeface="Comic Sans MS" charset="0"/>
              </a:rPr>
              <a:t>Inventory </a:t>
            </a:r>
          </a:p>
          <a:p>
            <a:r>
              <a:rPr lang="en-US" altLang="x-none" sz="1600">
                <a:solidFill>
                  <a:srgbClr val="333399"/>
                </a:solidFill>
                <a:latin typeface="Comic Sans MS" charset="0"/>
              </a:rPr>
              <a:t>Database A</a:t>
            </a:r>
          </a:p>
        </p:txBody>
      </p:sp>
      <p:sp>
        <p:nvSpPr>
          <p:cNvPr id="27663" name="Text Box 18"/>
          <p:cNvSpPr txBox="1">
            <a:spLocks noChangeArrowheads="1"/>
          </p:cNvSpPr>
          <p:nvPr/>
        </p:nvSpPr>
        <p:spPr bwMode="auto">
          <a:xfrm>
            <a:off x="6548438" y="6020708"/>
            <a:ext cx="25193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x-none" sz="1600">
                <a:solidFill>
                  <a:srgbClr val="333399"/>
                </a:solidFill>
                <a:latin typeface="Comic Sans MS" charset="0"/>
              </a:rPr>
              <a:t>Inventory Database B</a:t>
            </a:r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4800600" y="2667908"/>
            <a:ext cx="1143000" cy="2133600"/>
            <a:chOff x="2064" y="1392"/>
            <a:chExt cx="720" cy="1344"/>
          </a:xfrm>
        </p:grpSpPr>
        <p:sp>
          <p:nvSpPr>
            <p:cNvPr id="27665" name="Line 20"/>
            <p:cNvSpPr>
              <a:spLocks noChangeShapeType="1"/>
            </p:cNvSpPr>
            <p:nvPr/>
          </p:nvSpPr>
          <p:spPr bwMode="auto">
            <a:xfrm flipV="1">
              <a:off x="2064" y="1392"/>
              <a:ext cx="672" cy="768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6" name="Line 21"/>
            <p:cNvSpPr>
              <a:spLocks noChangeShapeType="1"/>
            </p:cNvSpPr>
            <p:nvPr/>
          </p:nvSpPr>
          <p:spPr bwMode="auto">
            <a:xfrm>
              <a:off x="2064" y="2160"/>
              <a:ext cx="720" cy="576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3028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Data integration continues to be a very active area in research and increasingly industry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Solutions still somewhat ad hoc and manual, although tools beginning to emerge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Need to minimize the time needed to integrate a new data source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Crucial opportunities may be lost otherwise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Can take weeks to do it properly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Dealing with changes to the data sources a major headache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Especially for data sources not under your control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57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Data Integration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Data Quality Issues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Data Cleaning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Entity Resolution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78993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quality Problems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Different sources are developed separately, and maintained by different people</a:t>
            </a:r>
          </a:p>
          <a:p>
            <a:r>
              <a:rPr lang="en-US" dirty="0"/>
              <a:t>Issue 1: Mapping information across sources (schema mapping/transformation)</a:t>
            </a:r>
          </a:p>
          <a:p>
            <a:pPr lvl="1"/>
            <a:r>
              <a:rPr lang="en-US" dirty="0"/>
              <a:t>Naming conflicts: same name used for different objects</a:t>
            </a:r>
          </a:p>
          <a:p>
            <a:pPr lvl="1"/>
            <a:r>
              <a:rPr lang="en-US" dirty="0"/>
              <a:t>Structural conflicts: different representations across sources</a:t>
            </a:r>
          </a:p>
          <a:p>
            <a:pPr lvl="1"/>
            <a:r>
              <a:rPr lang="en-US" dirty="0"/>
              <a:t>We will cover this later</a:t>
            </a:r>
          </a:p>
          <a:p>
            <a:r>
              <a:rPr lang="en-US" dirty="0"/>
              <a:t>Issue 2: Entity Resolution: Matching entities across sources</a:t>
            </a:r>
          </a:p>
          <a:p>
            <a:r>
              <a:rPr lang="en-US" dirty="0"/>
              <a:t>Issue 3: Data quality issues</a:t>
            </a:r>
          </a:p>
          <a:p>
            <a:pPr lvl="1"/>
            <a:r>
              <a:rPr lang="en-US" dirty="0"/>
              <a:t>Contradicting information, Mismatched information, etc.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241026" y="6488668"/>
            <a:ext cx="72063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/>
              <a:t>From </a:t>
            </a:r>
            <a:r>
              <a:rPr lang="en-US" dirty="0">
                <a:hlinkClick r:id="rId3"/>
              </a:rPr>
              <a:t>Data Cleaning: Problems and Current Approaches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37376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5AD911B-6068-ED41-A8F5-3202C4C69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taxonomy of data quality problems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5951AF-1910-0F45-B3A3-9A7C662D4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66</a:t>
            </a:fld>
            <a:endParaRPr lang="en-US"/>
          </a:p>
        </p:txBody>
      </p:sp>
      <p:pic>
        <p:nvPicPr>
          <p:cNvPr id="6" name="Picture 2" descr="https://github.com/umddb/datascience-fall14/raw/master/lecture-notes/multimedia/cleaning-sources.png">
            <a:extLst>
              <a:ext uri="{FF2B5EF4-FFF2-40B4-BE49-F238E27FC236}">
                <a16:creationId xmlns:a16="http://schemas.microsoft.com/office/drawing/2014/main" id="{1D37B9DD-EC38-A24B-B6F4-9F14630E3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2169" y="1524318"/>
            <a:ext cx="9387662" cy="462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83815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Single-source problems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Depends largely on the source</a:t>
            </a:r>
          </a:p>
          <a:p>
            <a:r>
              <a:rPr lang="en-US" dirty="0"/>
              <a:t>Databases can enforce constraints, whereas data extracted from files or spreadsheets, or scraped from webpages is much more messy</a:t>
            </a:r>
          </a:p>
          <a:p>
            <a:r>
              <a:rPr lang="en-US" dirty="0"/>
              <a:t>Types of problems: </a:t>
            </a:r>
          </a:p>
          <a:p>
            <a:pPr lvl="1"/>
            <a:r>
              <a:rPr lang="en-US" dirty="0"/>
              <a:t>Ill-formatted data, especially from webpages or files or spreadsheets</a:t>
            </a:r>
          </a:p>
          <a:p>
            <a:pPr lvl="1"/>
            <a:r>
              <a:rPr lang="en-US" dirty="0"/>
              <a:t>Missing or illegal values, Misspellings, Use of wrong fields, Extraction issues (not easy to separate out different fields)</a:t>
            </a:r>
          </a:p>
          <a:p>
            <a:pPr lvl="1"/>
            <a:r>
              <a:rPr lang="en-US" dirty="0"/>
              <a:t>Duplicated records, Contradicting Information, Referential Integrity Violations</a:t>
            </a:r>
          </a:p>
          <a:p>
            <a:pPr lvl="1"/>
            <a:r>
              <a:rPr lang="en-US" dirty="0"/>
              <a:t>Unclear default values (e.g., data entry software needs something)</a:t>
            </a:r>
          </a:p>
          <a:p>
            <a:pPr lvl="1"/>
            <a:r>
              <a:rPr lang="en-US" dirty="0"/>
              <a:t>Evolving schemas or classification schemes (for categorical attributes)</a:t>
            </a:r>
          </a:p>
          <a:p>
            <a:pPr lvl="1"/>
            <a:r>
              <a:rPr lang="en-US" dirty="0"/>
              <a:t>Outliers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94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quality Problems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68</a:t>
            </a:fld>
            <a:endParaRPr lang="en-US"/>
          </a:p>
        </p:txBody>
      </p:sp>
      <p:pic>
        <p:nvPicPr>
          <p:cNvPr id="7170" name="Picture 2" descr="https://github.com/umddb/datascience-fall14/raw/master/lecture-notes/multimedia/cleaning-table-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728" y="1834221"/>
            <a:ext cx="10362543" cy="423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7725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Multi-source problems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Different sources are developed separately, and maintained by different people</a:t>
            </a:r>
          </a:p>
          <a:p>
            <a:r>
              <a:rPr lang="en-US" dirty="0"/>
              <a:t>Issue 1: Mapping information across sources (schema mapping/transformation)</a:t>
            </a:r>
          </a:p>
          <a:p>
            <a:pPr lvl="1"/>
            <a:r>
              <a:rPr lang="en-US" dirty="0"/>
              <a:t>Naming conflicts: same name used for different objects</a:t>
            </a:r>
          </a:p>
          <a:p>
            <a:pPr lvl="1"/>
            <a:r>
              <a:rPr lang="en-US" dirty="0"/>
              <a:t>Structural conflicts: different representations across sources</a:t>
            </a:r>
          </a:p>
          <a:p>
            <a:pPr lvl="1"/>
            <a:r>
              <a:rPr lang="en-US" dirty="0"/>
              <a:t>We will cover this later</a:t>
            </a:r>
          </a:p>
          <a:p>
            <a:r>
              <a:rPr lang="en-US" dirty="0"/>
              <a:t>Issue 2: Entity Resolution: Matching entities across sources</a:t>
            </a:r>
          </a:p>
          <a:p>
            <a:r>
              <a:rPr lang="en-US" dirty="0"/>
              <a:t>Issue 3: Data quality issues</a:t>
            </a:r>
          </a:p>
          <a:p>
            <a:pPr lvl="1"/>
            <a:r>
              <a:rPr lang="en-US" dirty="0"/>
              <a:t>Contradicting information, Mismatched information, etc.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82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9101B-7237-3E46-AFAA-518002809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52718"/>
            <a:ext cx="10159999" cy="1371600"/>
          </a:xfrm>
        </p:spPr>
        <p:txBody>
          <a:bodyPr/>
          <a:lstStyle/>
          <a:p>
            <a:r>
              <a:rPr lang="en-US" dirty="0"/>
              <a:t>Recall: Samples, Population, &amp;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B9DEA-8624-2841-AFE3-84FABF7CE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Quick aside (remember back to Jon Snow &amp; cholera ..)!</a:t>
            </a:r>
          </a:p>
          <a:p>
            <a:endParaRPr lang="en-US" dirty="0"/>
          </a:p>
          <a:p>
            <a:r>
              <a:rPr lang="en-US" dirty="0"/>
              <a:t>We want to build: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Statistical models</a:t>
            </a:r>
            <a:r>
              <a:rPr lang="en-US" dirty="0"/>
              <a:t> – given some statistical assumptions, what can we say about the generation of sample data (and, hopefully, generalize to population)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Often want to use these statistical models as, or to build, </a:t>
            </a:r>
            <a:r>
              <a:rPr lang="en-US" dirty="0">
                <a:solidFill>
                  <a:schemeClr val="tx2"/>
                </a:solidFill>
              </a:rPr>
              <a:t>predictive models</a:t>
            </a:r>
            <a:r>
              <a:rPr lang="en-US" dirty="0"/>
              <a:t> – use statistics to predict some unknown event (e.g., in the future)</a:t>
            </a:r>
          </a:p>
          <a:p>
            <a:endParaRPr lang="en-US" dirty="0"/>
          </a:p>
          <a:p>
            <a:r>
              <a:rPr lang="en-US" dirty="0"/>
              <a:t>Spoiler: missing data can influence these models, </a:t>
            </a:r>
            <a:r>
              <a:rPr lang="en-US" i="1" dirty="0"/>
              <a:t>and</a:t>
            </a:r>
            <a:r>
              <a:rPr lang="en-US" dirty="0"/>
              <a:t> models can be used to “fill in” aka impute missing data (more later)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9974C0-026A-604D-95B4-CBE238E6F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66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Data Integration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Data Quality Issues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Data Cleaning</a:t>
            </a:r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Outlier Detection</a:t>
            </a:r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Constraint-based Cleaning</a:t>
            </a:r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Entity Resolution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05419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Univariate outliers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 set of values can be characterized by metrics such as center (e.g., mean), dispersion (e.g., standard deviation), and skew </a:t>
            </a:r>
          </a:p>
          <a:p>
            <a:r>
              <a:rPr lang="en-US" dirty="0"/>
              <a:t>Can be used to identify outliers</a:t>
            </a:r>
          </a:p>
          <a:p>
            <a:pPr lvl="1"/>
            <a:r>
              <a:rPr lang="en-US" dirty="0"/>
              <a:t>Must watch out for "masking": one extreme outlier may alter the metrics sufficiently to mask other outliers</a:t>
            </a:r>
          </a:p>
          <a:p>
            <a:pPr lvl="1"/>
            <a:r>
              <a:rPr lang="en-US" dirty="0"/>
              <a:t>Should use </a:t>
            </a:r>
            <a:r>
              <a:rPr lang="en-US" b="1" dirty="0"/>
              <a:t>robust statistics</a:t>
            </a:r>
            <a:r>
              <a:rPr lang="en-US" dirty="0"/>
              <a:t>: considers effect of corrupted data values on distributions (recall median vs mean, …)</a:t>
            </a:r>
            <a:endParaRPr lang="en-US" dirty="0">
              <a:solidFill>
                <a:schemeClr val="tx2"/>
              </a:solidFill>
            </a:endParaRPr>
          </a:p>
          <a:p>
            <a:pPr lvl="1"/>
            <a:r>
              <a:rPr lang="en-US" dirty="0"/>
              <a:t>Robust center metrics: median, k% trimmed mean (discard lowest and highest k% values)</a:t>
            </a:r>
          </a:p>
          <a:p>
            <a:pPr lvl="1"/>
            <a:r>
              <a:rPr lang="en-US" dirty="0"/>
              <a:t>Robust dispersion: </a:t>
            </a:r>
          </a:p>
          <a:p>
            <a:pPr lvl="2"/>
            <a:r>
              <a:rPr lang="en-US" dirty="0"/>
              <a:t>Median Absolute Deviation (MAD): median distance of all the values from the median value</a:t>
            </a:r>
          </a:p>
          <a:p>
            <a:r>
              <a:rPr lang="en-US" dirty="0"/>
              <a:t>A reasonable approach to find outliers: any data points 1.4826x MAD away from median </a:t>
            </a:r>
          </a:p>
          <a:p>
            <a:pPr lvl="1"/>
            <a:r>
              <a:rPr lang="en-US" dirty="0"/>
              <a:t>The above assumes that data follows a </a:t>
            </a:r>
            <a:r>
              <a:rPr lang="en-US" b="1" dirty="0"/>
              <a:t>normal</a:t>
            </a:r>
            <a:r>
              <a:rPr lang="en-US" dirty="0"/>
              <a:t> distribution</a:t>
            </a:r>
          </a:p>
          <a:p>
            <a:pPr lvl="1"/>
            <a:r>
              <a:rPr lang="en-US" dirty="0"/>
              <a:t>May need to eyeball the data (e.g., plot a histogram) to decide if this is true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18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Univariate outliers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hlinkClick r:id="rId3"/>
              </a:rPr>
              <a:t>Wikipedia Article on Outliers</a:t>
            </a:r>
            <a:r>
              <a:rPr lang="en-US" dirty="0"/>
              <a:t> lists several other normality-based tests for outliers </a:t>
            </a:r>
          </a:p>
          <a:p>
            <a:r>
              <a:rPr lang="en-US" dirty="0"/>
              <a:t>If data appears to be not normally distributed: </a:t>
            </a:r>
          </a:p>
          <a:p>
            <a:pPr lvl="1"/>
            <a:r>
              <a:rPr lang="en-US" dirty="0"/>
              <a:t>Distance-based methods: look for data points that do not have many neighbors</a:t>
            </a:r>
          </a:p>
          <a:p>
            <a:pPr lvl="1"/>
            <a:r>
              <a:rPr lang="en-US" dirty="0"/>
              <a:t>Density-based methods: </a:t>
            </a:r>
          </a:p>
          <a:p>
            <a:pPr lvl="2"/>
            <a:r>
              <a:rPr lang="en-US" dirty="0"/>
              <a:t>Define </a:t>
            </a:r>
            <a:r>
              <a:rPr lang="en-US" i="1" dirty="0"/>
              <a:t>density</a:t>
            </a:r>
            <a:r>
              <a:rPr lang="en-US" dirty="0"/>
              <a:t> to be average distance to </a:t>
            </a:r>
            <a:r>
              <a:rPr lang="en-US" i="1" dirty="0"/>
              <a:t>k</a:t>
            </a:r>
            <a:r>
              <a:rPr lang="en-US" dirty="0"/>
              <a:t> nearest neighbors</a:t>
            </a:r>
          </a:p>
          <a:p>
            <a:pPr lvl="2"/>
            <a:r>
              <a:rPr lang="en-US" i="1" dirty="0"/>
              <a:t>Relative density</a:t>
            </a:r>
            <a:r>
              <a:rPr lang="en-US" dirty="0"/>
              <a:t> = density of node/average density of its neighbors</a:t>
            </a:r>
          </a:p>
          <a:p>
            <a:pPr lvl="2"/>
            <a:r>
              <a:rPr lang="en-US" dirty="0"/>
              <a:t>Use relative density to decide if a node is an outlier</a:t>
            </a:r>
          </a:p>
          <a:p>
            <a:r>
              <a:rPr lang="en-US" dirty="0"/>
              <a:t>Most of these techniques start breaking down as the dimensionality of the data increases </a:t>
            </a:r>
          </a:p>
          <a:p>
            <a:pPr lvl="1"/>
            <a:r>
              <a:rPr lang="en-US" i="1" dirty="0"/>
              <a:t>Curse of dimensionality</a:t>
            </a:r>
            <a:endParaRPr lang="en-US" dirty="0"/>
          </a:p>
          <a:p>
            <a:pPr lvl="1"/>
            <a:r>
              <a:rPr lang="en-US" dirty="0"/>
              <a:t>Can project data into lower-dimensional space and look for outliers there </a:t>
            </a:r>
          </a:p>
          <a:p>
            <a:pPr lvl="2"/>
            <a:r>
              <a:rPr lang="en-US" dirty="0"/>
              <a:t>Not as straightforward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97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Multivariate outliers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Analogous to above, one set of techniques based on assuming data follows a </a:t>
            </a:r>
            <a:r>
              <a:rPr lang="en-US" i="1" dirty="0"/>
              <a:t>multi-variate normal distribution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Defined by a mean, </a:t>
            </a:r>
            <a:r>
              <a:rPr lang="en-US" dirty="0" err="1"/>
              <a:t>μ</a:t>
            </a:r>
            <a:r>
              <a:rPr lang="en-US" dirty="0"/>
              <a:t>, and a </a:t>
            </a:r>
            <a:r>
              <a:rPr lang="en-US" i="1" dirty="0"/>
              <a:t>covariance matrix</a:t>
            </a:r>
            <a:r>
              <a:rPr lang="en-US" dirty="0"/>
              <a:t>, </a:t>
            </a:r>
            <a:r>
              <a:rPr lang="en-US" dirty="0" err="1"/>
              <a:t>Σ</a:t>
            </a:r>
            <a:endParaRPr lang="en-US" dirty="0"/>
          </a:p>
          <a:p>
            <a:pPr lvl="1"/>
            <a:r>
              <a:rPr lang="en-US" b="1" dirty="0" err="1"/>
              <a:t>Mahalanobis</a:t>
            </a:r>
            <a:r>
              <a:rPr lang="en-US" b="1" dirty="0"/>
              <a:t> Depth of a point</a:t>
            </a:r>
            <a:r>
              <a:rPr lang="en-US" dirty="0"/>
              <a:t>: Square root of (x - </a:t>
            </a:r>
            <a:r>
              <a:rPr lang="en-US" dirty="0" err="1"/>
              <a:t>μ</a:t>
            </a:r>
            <a:r>
              <a:rPr lang="en-US" dirty="0"/>
              <a:t>)'Σ</a:t>
            </a:r>
            <a:r>
              <a:rPr lang="en-US" baseline="30000" dirty="0"/>
              <a:t>-1</a:t>
            </a:r>
            <a:r>
              <a:rPr lang="en-US" dirty="0"/>
              <a:t>(x - </a:t>
            </a:r>
            <a:r>
              <a:rPr lang="en-US" dirty="0" err="1"/>
              <a:t>μ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Measures how far the point x is from the multivariate normal distribution </a:t>
            </a:r>
          </a:p>
          <a:p>
            <a:pPr lvl="2"/>
            <a:r>
              <a:rPr lang="en-US" dirty="0"/>
              <a:t>Look for points that are too far away</a:t>
            </a:r>
          </a:p>
          <a:p>
            <a:r>
              <a:rPr lang="en-US" dirty="0"/>
              <a:t>Mean/Covariance are not </a:t>
            </a:r>
            <a:r>
              <a:rPr lang="en-US" i="1" dirty="0"/>
              <a:t>robust</a:t>
            </a:r>
            <a:r>
              <a:rPr lang="en-US" dirty="0"/>
              <a:t> -- they are sensitive to outliers </a:t>
            </a:r>
          </a:p>
          <a:p>
            <a:pPr lvl="1"/>
            <a:r>
              <a:rPr lang="en-US" dirty="0"/>
              <a:t>Iterative approach: remove points with high </a:t>
            </a:r>
            <a:r>
              <a:rPr lang="en-US" dirty="0" err="1"/>
              <a:t>Mahalanobis</a:t>
            </a:r>
            <a:r>
              <a:rPr lang="en-US" dirty="0"/>
              <a:t> distance, </a:t>
            </a:r>
            <a:r>
              <a:rPr lang="en-US" dirty="0" err="1"/>
              <a:t>recompute</a:t>
            </a:r>
            <a:r>
              <a:rPr lang="en-US" dirty="0"/>
              <a:t> the mean and covariance</a:t>
            </a:r>
          </a:p>
          <a:p>
            <a:pPr lvl="1"/>
            <a:r>
              <a:rPr lang="en-US" dirty="0"/>
              <a:t>Several other general approaches discussed in the reference above (by </a:t>
            </a:r>
            <a:r>
              <a:rPr lang="en-US" dirty="0" err="1"/>
              <a:t>Hellerstein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No clear guidelines here -- need to try different techniques based on the data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78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718"/>
            <a:ext cx="7142813" cy="826996"/>
          </a:xfrm>
        </p:spPr>
        <p:txBody>
          <a:bodyPr>
            <a:normAutofit/>
          </a:bodyPr>
          <a:lstStyle/>
          <a:p>
            <a:r>
              <a:rPr lang="en-US" dirty="0"/>
              <a:t>outliers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74</a:t>
            </a:fld>
            <a:endParaRPr lang="en-US"/>
          </a:p>
        </p:txBody>
      </p:sp>
      <p:pic>
        <p:nvPicPr>
          <p:cNvPr id="12290" name="Picture 2" descr="https://github.com/umddb/datascience-fall14/raw/master/lecture-notes/multimedia/outliers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0905" y="1515872"/>
            <a:ext cx="6705600" cy="534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38461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719"/>
            <a:ext cx="7142813" cy="707253"/>
          </a:xfrm>
        </p:spPr>
        <p:txBody>
          <a:bodyPr>
            <a:normAutofit/>
          </a:bodyPr>
          <a:lstStyle/>
          <a:p>
            <a:r>
              <a:rPr lang="en-US" dirty="0"/>
              <a:t>outliers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75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964" y="1346200"/>
            <a:ext cx="5499100" cy="55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25144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Other outliers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Timeseries</a:t>
            </a:r>
            <a:r>
              <a:rPr lang="en-US" dirty="0"/>
              <a:t> outliers</a:t>
            </a:r>
          </a:p>
          <a:p>
            <a:pPr lvl="1"/>
            <a:r>
              <a:rPr lang="en-US" dirty="0"/>
              <a:t>Often the data is in the form of a </a:t>
            </a:r>
            <a:r>
              <a:rPr lang="en-US" dirty="0" err="1"/>
              <a:t>timeseries</a:t>
            </a:r>
            <a:endParaRPr lang="en-US" dirty="0"/>
          </a:p>
          <a:p>
            <a:pPr lvl="1"/>
            <a:r>
              <a:rPr lang="en-US" dirty="0"/>
              <a:t>Can use the historical values/patterns in the data to flag outliers</a:t>
            </a:r>
          </a:p>
          <a:p>
            <a:pPr lvl="1"/>
            <a:r>
              <a:rPr lang="en-US" dirty="0"/>
              <a:t>Rich literature on </a:t>
            </a:r>
            <a:r>
              <a:rPr lang="en-US" i="1" dirty="0"/>
              <a:t>forecasting</a:t>
            </a:r>
            <a:r>
              <a:rPr lang="en-US" dirty="0"/>
              <a:t> in </a:t>
            </a:r>
            <a:r>
              <a:rPr lang="en-US" dirty="0" err="1"/>
              <a:t>timeseries</a:t>
            </a:r>
            <a:r>
              <a:rPr lang="en-US" dirty="0"/>
              <a:t> data</a:t>
            </a:r>
          </a:p>
          <a:p>
            <a:r>
              <a:rPr lang="en-US" dirty="0"/>
              <a:t>Frequency-based outliers</a:t>
            </a:r>
          </a:p>
          <a:p>
            <a:pPr lvl="1"/>
            <a:r>
              <a:rPr lang="en-US" dirty="0"/>
              <a:t>An item is considered a "heavy hitter" if it is much more frequent than other items</a:t>
            </a:r>
          </a:p>
          <a:p>
            <a:pPr lvl="1"/>
            <a:r>
              <a:rPr lang="en-US" dirty="0"/>
              <a:t>In relational tables, can be found using a simple </a:t>
            </a:r>
            <a:r>
              <a:rPr lang="en-US" i="1" dirty="0" err="1"/>
              <a:t>groupby</a:t>
            </a:r>
            <a:r>
              <a:rPr lang="en-US" i="1" dirty="0"/>
              <a:t>-count</a:t>
            </a:r>
            <a:endParaRPr lang="en-US" dirty="0"/>
          </a:p>
          <a:p>
            <a:pPr lvl="1"/>
            <a:r>
              <a:rPr lang="en-US" dirty="0"/>
              <a:t>Often the volume of data may be too much (e.g., internet routers) </a:t>
            </a:r>
          </a:p>
          <a:p>
            <a:pPr lvl="2"/>
            <a:r>
              <a:rPr lang="en-US" dirty="0"/>
              <a:t>Approximation techniques often used</a:t>
            </a:r>
          </a:p>
          <a:p>
            <a:pPr lvl="2"/>
            <a:r>
              <a:rPr lang="en-US" dirty="0"/>
              <a:t>To be discussed sometime later in the class</a:t>
            </a:r>
          </a:p>
          <a:p>
            <a:r>
              <a:rPr lang="en-US" dirty="0"/>
              <a:t>Things generally not as straightforward with other types of data</a:t>
            </a:r>
          </a:p>
          <a:p>
            <a:pPr lvl="1"/>
            <a:r>
              <a:rPr lang="en-US" dirty="0"/>
              <a:t>Outlier detection continues to be a major research area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54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bldLvl="2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Wrap-up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wrangling/cleaning are a key component of data science pipeline</a:t>
            </a:r>
          </a:p>
          <a:p>
            <a:r>
              <a:rPr lang="en-US" dirty="0"/>
              <a:t>Still largely ad hoc although much tooling in recent years</a:t>
            </a:r>
          </a:p>
          <a:p>
            <a:r>
              <a:rPr lang="en-US" dirty="0"/>
              <a:t>Specifically, we covered: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Schema mapping and matching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Outliers</a:t>
            </a:r>
          </a:p>
          <a:p>
            <a:r>
              <a:rPr lang="en-US" dirty="0"/>
              <a:t>Next up: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Constraint-based Cleaning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Entity Resolution/Record Linkage/Data Matching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35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Cleaning: Outlier Resolution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From: </a:t>
            </a:r>
            <a:r>
              <a:rPr lang="en-US" dirty="0">
                <a:hlinkClick r:id="rId3"/>
              </a:rPr>
              <a:t>Entity Resolution Tutorial</a:t>
            </a:r>
            <a:endParaRPr lang="en-US" dirty="0"/>
          </a:p>
          <a:p>
            <a:r>
              <a:rPr lang="en-US" dirty="0"/>
              <a:t>Identify different manifestations of the same real world object</a:t>
            </a:r>
          </a:p>
          <a:p>
            <a:pPr lvl="1"/>
            <a:r>
              <a:rPr lang="en-US" dirty="0"/>
              <a:t>Also called: identity reconciliation, record linkage, deduplication, fuzzy matching, Object consolidation, </a:t>
            </a:r>
            <a:r>
              <a:rPr lang="en-US" dirty="0" err="1"/>
              <a:t>Coreference</a:t>
            </a:r>
            <a:r>
              <a:rPr lang="en-US" dirty="0"/>
              <a:t> resolution, and several others</a:t>
            </a:r>
          </a:p>
          <a:p>
            <a:r>
              <a:rPr lang="en-US" dirty="0"/>
              <a:t>Motivating examples: </a:t>
            </a:r>
            <a:r>
              <a:rPr lang="en-US" dirty="0">
                <a:solidFill>
                  <a:schemeClr val="tx2"/>
                </a:solidFill>
              </a:rPr>
              <a:t>?????????????</a:t>
            </a:r>
          </a:p>
          <a:p>
            <a:pPr lvl="1"/>
            <a:r>
              <a:rPr lang="en-US" dirty="0"/>
              <a:t>Postal addresses</a:t>
            </a:r>
          </a:p>
          <a:p>
            <a:pPr lvl="1"/>
            <a:r>
              <a:rPr lang="en-US" dirty="0"/>
              <a:t>Entity recognition in NLP/Information Extraction</a:t>
            </a:r>
          </a:p>
          <a:p>
            <a:pPr lvl="1"/>
            <a:r>
              <a:rPr lang="en-US" dirty="0"/>
              <a:t>Identifying companies in financial records</a:t>
            </a:r>
          </a:p>
          <a:p>
            <a:pPr lvl="1"/>
            <a:r>
              <a:rPr lang="en-US" dirty="0"/>
              <a:t>Comparison shopping</a:t>
            </a:r>
          </a:p>
          <a:p>
            <a:pPr lvl="1"/>
            <a:r>
              <a:rPr lang="en-US" dirty="0"/>
              <a:t>Author disambiguation in citation data</a:t>
            </a:r>
          </a:p>
          <a:p>
            <a:pPr lvl="1"/>
            <a:r>
              <a:rPr lang="en-US" dirty="0"/>
              <a:t>Connecting up accounts on online networks</a:t>
            </a:r>
          </a:p>
          <a:p>
            <a:pPr lvl="1"/>
            <a:r>
              <a:rPr lang="en-US" dirty="0"/>
              <a:t>Crime/Fraud Detection</a:t>
            </a:r>
          </a:p>
          <a:p>
            <a:pPr lvl="1"/>
            <a:r>
              <a:rPr lang="en-US" dirty="0"/>
              <a:t>Census</a:t>
            </a:r>
          </a:p>
          <a:p>
            <a:pPr lvl="1"/>
            <a:r>
              <a:rPr lang="en-US" dirty="0"/>
              <a:t>...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3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bldLvl="2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Cleaning: Outlier Resolution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Important to correctly identify references</a:t>
            </a:r>
          </a:p>
          <a:p>
            <a:pPr lvl="1"/>
            <a:r>
              <a:rPr lang="en-US" dirty="0"/>
              <a:t>Often actions taken based on extracted data</a:t>
            </a:r>
          </a:p>
          <a:p>
            <a:pPr lvl="1"/>
            <a:r>
              <a:rPr lang="en-US" dirty="0"/>
              <a:t>Cleaning up data by entity resolution can show structure that may not be apparent before</a:t>
            </a:r>
          </a:p>
          <a:p>
            <a:r>
              <a:rPr lang="en-US" dirty="0"/>
              <a:t>Challenges</a:t>
            </a:r>
          </a:p>
          <a:p>
            <a:pPr lvl="1"/>
            <a:r>
              <a:rPr lang="en-US" dirty="0"/>
              <a:t>Such data is naturally ambiguous (e.g., names, postal addresses)</a:t>
            </a:r>
          </a:p>
          <a:p>
            <a:pPr lvl="1"/>
            <a:r>
              <a:rPr lang="en-US" dirty="0"/>
              <a:t>Abbreviations/data truncation</a:t>
            </a:r>
          </a:p>
          <a:p>
            <a:pPr lvl="1"/>
            <a:r>
              <a:rPr lang="en-US" dirty="0"/>
              <a:t>Data entry errors, Missing values, Data formatting issues complicate the problem</a:t>
            </a:r>
          </a:p>
          <a:p>
            <a:pPr lvl="1"/>
            <a:r>
              <a:rPr lang="en-US" dirty="0"/>
              <a:t>Heterogeneous data from many diverse sources</a:t>
            </a:r>
          </a:p>
          <a:p>
            <a:r>
              <a:rPr lang="en-US" dirty="0"/>
              <a:t>No magic bullet here !!</a:t>
            </a:r>
          </a:p>
          <a:p>
            <a:pPr lvl="1"/>
            <a:r>
              <a:rPr lang="en-US" dirty="0"/>
              <a:t>Approaches fairly domain-specific</a:t>
            </a:r>
          </a:p>
          <a:p>
            <a:pPr lvl="1"/>
            <a:r>
              <a:rPr lang="en-US" dirty="0"/>
              <a:t>Be prepared to do a fair amount of manual work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93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425951" y="4219575"/>
            <a:ext cx="3290241" cy="644222"/>
            <a:chOff x="2901950" y="4219575"/>
            <a:chExt cx="3290241" cy="644222"/>
          </a:xfrm>
        </p:grpSpPr>
        <p:sp>
          <p:nvSpPr>
            <p:cNvPr id="59394" name="Rectangle 2"/>
            <p:cNvSpPr>
              <a:spLocks noChangeArrowheads="1"/>
            </p:cNvSpPr>
            <p:nvPr/>
          </p:nvSpPr>
          <p:spPr bwMode="auto">
            <a:xfrm>
              <a:off x="2901950" y="4219575"/>
              <a:ext cx="456857" cy="582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3200" b="1" i="1" dirty="0">
                  <a:solidFill>
                    <a:sysClr val="windowText" lastClr="000000"/>
                  </a:solidFill>
                </a:rPr>
                <a:t>Y</a:t>
              </a:r>
            </a:p>
          </p:txBody>
        </p:sp>
        <p:sp>
          <p:nvSpPr>
            <p:cNvPr id="59395" name="Rectangle 3"/>
            <p:cNvSpPr>
              <a:spLocks noChangeArrowheads="1"/>
            </p:cNvSpPr>
            <p:nvPr/>
          </p:nvSpPr>
          <p:spPr bwMode="auto">
            <a:xfrm>
              <a:off x="4894263" y="4219575"/>
              <a:ext cx="456857" cy="582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3200" b="1" i="1">
                  <a:solidFill>
                    <a:sysClr val="windowText" lastClr="000000"/>
                  </a:solidFill>
                </a:rPr>
                <a:t>X</a:t>
              </a:r>
            </a:p>
          </p:txBody>
        </p:sp>
        <p:sp>
          <p:nvSpPr>
            <p:cNvPr id="59396" name="Rectangle 4"/>
            <p:cNvSpPr>
              <a:spLocks noChangeArrowheads="1"/>
            </p:cNvSpPr>
            <p:nvPr/>
          </p:nvSpPr>
          <p:spPr bwMode="auto">
            <a:xfrm>
              <a:off x="3140075" y="4435475"/>
              <a:ext cx="261291" cy="428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200" b="1" i="1" dirty="0" err="1">
                  <a:solidFill>
                    <a:sysClr val="windowText" lastClr="000000"/>
                  </a:solidFill>
                </a:rPr>
                <a:t>i</a:t>
              </a:r>
              <a:endParaRPr lang="en-US" altLang="x-none" sz="2200" b="1" i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397" name="Rectangle 5"/>
            <p:cNvSpPr>
              <a:spLocks noChangeArrowheads="1"/>
            </p:cNvSpPr>
            <p:nvPr/>
          </p:nvSpPr>
          <p:spPr bwMode="auto">
            <a:xfrm>
              <a:off x="5197475" y="4435475"/>
              <a:ext cx="261291" cy="428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200" b="1" i="1">
                  <a:solidFill>
                    <a:sysClr val="windowText" lastClr="000000"/>
                  </a:solidFill>
                </a:rPr>
                <a:t>i</a:t>
              </a:r>
            </a:p>
          </p:txBody>
        </p:sp>
        <p:sp>
          <p:nvSpPr>
            <p:cNvPr id="59398" name="Rectangle 6"/>
            <p:cNvSpPr>
              <a:spLocks noChangeArrowheads="1"/>
            </p:cNvSpPr>
            <p:nvPr/>
          </p:nvSpPr>
          <p:spPr bwMode="auto">
            <a:xfrm>
              <a:off x="5930900" y="4435475"/>
              <a:ext cx="261291" cy="428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200" b="1" i="1">
                  <a:solidFill>
                    <a:sysClr val="windowText" lastClr="000000"/>
                  </a:solidFill>
                </a:rPr>
                <a:t>i</a:t>
              </a:r>
            </a:p>
          </p:txBody>
        </p:sp>
        <p:sp>
          <p:nvSpPr>
            <p:cNvPr id="59399" name="Rectangle 7"/>
            <p:cNvSpPr>
              <a:spLocks noChangeArrowheads="1"/>
            </p:cNvSpPr>
            <p:nvPr/>
          </p:nvSpPr>
          <p:spPr bwMode="auto">
            <a:xfrm>
              <a:off x="3376613" y="4219575"/>
              <a:ext cx="408767" cy="582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3200" b="1">
                  <a:solidFill>
                    <a:sysClr val="windowText" lastClr="000000"/>
                  </a:solidFill>
                  <a:latin typeface="Symbol" charset="2"/>
                </a:rPr>
                <a:t></a:t>
              </a:r>
            </a:p>
          </p:txBody>
        </p:sp>
        <p:sp>
          <p:nvSpPr>
            <p:cNvPr id="59400" name="Rectangle 8"/>
            <p:cNvSpPr>
              <a:spLocks noChangeArrowheads="1"/>
            </p:cNvSpPr>
            <p:nvPr/>
          </p:nvSpPr>
          <p:spPr bwMode="auto">
            <a:xfrm>
              <a:off x="4219575" y="4219575"/>
              <a:ext cx="408767" cy="582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3200" b="1">
                  <a:solidFill>
                    <a:sysClr val="windowText" lastClr="000000"/>
                  </a:solidFill>
                  <a:latin typeface="Symbol" charset="2"/>
                </a:rPr>
                <a:t></a:t>
              </a:r>
            </a:p>
          </p:txBody>
        </p:sp>
        <p:sp>
          <p:nvSpPr>
            <p:cNvPr id="59401" name="Rectangle 9"/>
            <p:cNvSpPr>
              <a:spLocks noChangeArrowheads="1"/>
            </p:cNvSpPr>
            <p:nvPr/>
          </p:nvSpPr>
          <p:spPr bwMode="auto">
            <a:xfrm>
              <a:off x="5413375" y="4219575"/>
              <a:ext cx="408767" cy="582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3200" b="1">
                  <a:solidFill>
                    <a:sysClr val="windowText" lastClr="000000"/>
                  </a:solidFill>
                  <a:latin typeface="Symbol" charset="2"/>
                </a:rPr>
                <a:t></a:t>
              </a:r>
            </a:p>
          </p:txBody>
        </p:sp>
        <p:sp>
          <p:nvSpPr>
            <p:cNvPr id="59402" name="Rectangle 10"/>
            <p:cNvSpPr>
              <a:spLocks noChangeArrowheads="1"/>
            </p:cNvSpPr>
            <p:nvPr/>
          </p:nvSpPr>
          <p:spPr bwMode="auto">
            <a:xfrm>
              <a:off x="3694113" y="4219575"/>
              <a:ext cx="408767" cy="582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3200" b="1" dirty="0">
                  <a:solidFill>
                    <a:sysClr val="windowText" lastClr="000000"/>
                  </a:solidFill>
                  <a:latin typeface="Symbol" charset="2"/>
                </a:rPr>
                <a:t></a:t>
              </a:r>
            </a:p>
          </p:txBody>
        </p:sp>
        <p:sp>
          <p:nvSpPr>
            <p:cNvPr id="59403" name="Rectangle 11"/>
            <p:cNvSpPr>
              <a:spLocks noChangeArrowheads="1"/>
            </p:cNvSpPr>
            <p:nvPr/>
          </p:nvSpPr>
          <p:spPr bwMode="auto">
            <a:xfrm>
              <a:off x="4518025" y="4219575"/>
              <a:ext cx="408767" cy="582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3200" b="1">
                  <a:solidFill>
                    <a:sysClr val="windowText" lastClr="000000"/>
                  </a:solidFill>
                  <a:latin typeface="Symbol" charset="2"/>
                </a:rPr>
                <a:t></a:t>
              </a:r>
            </a:p>
          </p:txBody>
        </p:sp>
        <p:sp>
          <p:nvSpPr>
            <p:cNvPr id="59404" name="Rectangle 12"/>
            <p:cNvSpPr>
              <a:spLocks noChangeArrowheads="1"/>
            </p:cNvSpPr>
            <p:nvPr/>
          </p:nvSpPr>
          <p:spPr bwMode="auto">
            <a:xfrm>
              <a:off x="5729288" y="4219575"/>
              <a:ext cx="362280" cy="582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3200" b="1">
                  <a:solidFill>
                    <a:sysClr val="windowText" lastClr="000000"/>
                  </a:solidFill>
                  <a:latin typeface="Symbol" charset="2"/>
                </a:rPr>
                <a:t></a:t>
              </a:r>
            </a:p>
          </p:txBody>
        </p:sp>
        <p:sp>
          <p:nvSpPr>
            <p:cNvPr id="59405" name="Rectangle 13"/>
            <p:cNvSpPr>
              <a:spLocks noChangeArrowheads="1"/>
            </p:cNvSpPr>
            <p:nvPr/>
          </p:nvSpPr>
          <p:spPr bwMode="auto">
            <a:xfrm>
              <a:off x="3932238" y="4435475"/>
              <a:ext cx="339838" cy="428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200" b="1">
                  <a:solidFill>
                    <a:sysClr val="windowText" lastClr="000000"/>
                  </a:solidFill>
                </a:rPr>
                <a:t>0</a:t>
              </a:r>
            </a:p>
          </p:txBody>
        </p:sp>
        <p:sp>
          <p:nvSpPr>
            <p:cNvPr id="59406" name="Rectangle 14"/>
            <p:cNvSpPr>
              <a:spLocks noChangeArrowheads="1"/>
            </p:cNvSpPr>
            <p:nvPr/>
          </p:nvSpPr>
          <p:spPr bwMode="auto">
            <a:xfrm>
              <a:off x="4738688" y="4435475"/>
              <a:ext cx="339838" cy="428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200" b="1">
                  <a:solidFill>
                    <a:sysClr val="windowText" lastClr="000000"/>
                  </a:solidFill>
                </a:rPr>
                <a:t>1</a:t>
              </a:r>
            </a:p>
          </p:txBody>
        </p:sp>
      </p:grpSp>
      <p:sp>
        <p:nvSpPr>
          <p:cNvPr id="59407" name="Rectangle 15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8" tIns="44450" rIns="90488" bIns="44450" rtlCol="0" anchor="b">
            <a:normAutofit/>
          </a:bodyPr>
          <a:lstStyle/>
          <a:p>
            <a:r>
              <a:rPr lang="en-US" altLang="x-none" dirty="0"/>
              <a:t>Linear regression</a:t>
            </a:r>
          </a:p>
        </p:txBody>
      </p:sp>
      <p:sp>
        <p:nvSpPr>
          <p:cNvPr id="59408" name="Rectangle 16"/>
          <p:cNvSpPr>
            <a:spLocks noGrp="1" noChangeArrowheads="1"/>
          </p:cNvSpPr>
          <p:nvPr>
            <p:ph idx="1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8" tIns="44450" rIns="90488" bIns="44450" rtlCol="0">
            <a:normAutofit/>
          </a:bodyPr>
          <a:lstStyle/>
          <a:p>
            <a:r>
              <a:rPr lang="en-US" altLang="x-none" dirty="0"/>
              <a:t>Assumption: relationship between variables is </a:t>
            </a:r>
            <a:r>
              <a:rPr lang="en-US" altLang="x-none" dirty="0">
                <a:solidFill>
                  <a:schemeClr val="tx2"/>
                </a:solidFill>
              </a:rPr>
              <a:t>linear: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x-none" b="0" dirty="0"/>
              <a:t>(We’ll relax linearity, study in more depth later.)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005277" y="4705351"/>
            <a:ext cx="2824942" cy="1558127"/>
            <a:chOff x="915988" y="4705350"/>
            <a:chExt cx="2208212" cy="1558127"/>
          </a:xfrm>
        </p:grpSpPr>
        <p:sp>
          <p:nvSpPr>
            <p:cNvPr id="59409" name="Rectangle 17"/>
            <p:cNvSpPr>
              <a:spLocks noChangeArrowheads="1"/>
            </p:cNvSpPr>
            <p:nvPr/>
          </p:nvSpPr>
          <p:spPr bwMode="auto">
            <a:xfrm>
              <a:off x="915988" y="5065713"/>
              <a:ext cx="2208212" cy="119776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930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x-none" b="1" dirty="0">
                  <a:solidFill>
                    <a:sysClr val="windowText" lastClr="000000"/>
                  </a:solidFill>
                  <a:latin typeface="Arial" charset="0"/>
                </a:rPr>
                <a:t>Dependent Variable</a:t>
              </a:r>
              <a:br>
                <a:rPr lang="en-US" altLang="x-none" b="1" dirty="0">
                  <a:solidFill>
                    <a:sysClr val="windowText" lastClr="000000"/>
                  </a:solidFill>
                  <a:latin typeface="Arial" charset="0"/>
                </a:rPr>
              </a:br>
              <a:r>
                <a:rPr lang="en-US" altLang="x-none" b="1" dirty="0">
                  <a:solidFill>
                    <a:sysClr val="windowText" lastClr="000000"/>
                  </a:solidFill>
                  <a:latin typeface="Arial" charset="0"/>
                </a:rPr>
                <a:t>(e.g., </a:t>
              </a:r>
              <a:r>
                <a:rPr lang="en-US" altLang="x-none" b="1" dirty="0">
                  <a:solidFill>
                    <a:schemeClr val="tx2"/>
                  </a:solidFill>
                  <a:latin typeface="Arial" charset="0"/>
                </a:rPr>
                <a:t>????????</a:t>
              </a:r>
              <a:r>
                <a:rPr lang="en-US" altLang="x-none" b="1" dirty="0">
                  <a:latin typeface="Arial" charset="0"/>
                </a:rPr>
                <a:t>)</a:t>
              </a:r>
            </a:p>
          </p:txBody>
        </p:sp>
        <p:sp>
          <p:nvSpPr>
            <p:cNvPr id="59414" name="Line 22"/>
            <p:cNvSpPr>
              <a:spLocks noChangeShapeType="1"/>
            </p:cNvSpPr>
            <p:nvPr/>
          </p:nvSpPr>
          <p:spPr bwMode="auto">
            <a:xfrm flipV="1">
              <a:off x="2520950" y="4705350"/>
              <a:ext cx="444500" cy="39370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705600" y="4781550"/>
            <a:ext cx="3733800" cy="1152282"/>
            <a:chOff x="5181600" y="4781550"/>
            <a:chExt cx="3733800" cy="1152282"/>
          </a:xfrm>
        </p:grpSpPr>
        <p:sp>
          <p:nvSpPr>
            <p:cNvPr id="59410" name="Rectangle 18"/>
            <p:cNvSpPr>
              <a:spLocks noChangeArrowheads="1"/>
            </p:cNvSpPr>
            <p:nvPr/>
          </p:nvSpPr>
          <p:spPr bwMode="auto">
            <a:xfrm>
              <a:off x="5181600" y="5105400"/>
              <a:ext cx="3733800" cy="8284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x-none" sz="2400" b="1" dirty="0">
                  <a:solidFill>
                    <a:sysClr val="windowText" lastClr="000000"/>
                  </a:solidFill>
                </a:rPr>
                <a:t>Independent Variable(s) </a:t>
              </a:r>
              <a:br>
                <a:rPr lang="en-US" altLang="x-none" sz="2400" b="1" dirty="0">
                  <a:solidFill>
                    <a:sysClr val="windowText" lastClr="000000"/>
                  </a:solidFill>
                </a:rPr>
              </a:br>
              <a:r>
                <a:rPr lang="en-US" altLang="x-none" sz="2400" b="1" dirty="0">
                  <a:solidFill>
                    <a:sysClr val="windowText" lastClr="000000"/>
                  </a:solidFill>
                </a:rPr>
                <a:t>(e.g., </a:t>
              </a:r>
              <a:r>
                <a:rPr lang="en-US" altLang="x-none" sz="2400" b="1" dirty="0">
                  <a:solidFill>
                    <a:schemeClr val="tx2"/>
                  </a:solidFill>
                </a:rPr>
                <a:t>?????????</a:t>
              </a:r>
              <a:r>
                <a:rPr lang="en-US" altLang="x-none" sz="2400" b="1" dirty="0">
                  <a:solidFill>
                    <a:sysClr val="windowText" lastClr="000000"/>
                  </a:solidFill>
                </a:rPr>
                <a:t>)</a:t>
              </a:r>
            </a:p>
          </p:txBody>
        </p:sp>
        <p:sp>
          <p:nvSpPr>
            <p:cNvPr id="59415" name="Line 23"/>
            <p:cNvSpPr>
              <a:spLocks noChangeShapeType="1"/>
            </p:cNvSpPr>
            <p:nvPr/>
          </p:nvSpPr>
          <p:spPr bwMode="auto">
            <a:xfrm flipH="1" flipV="1">
              <a:off x="5327650" y="4781550"/>
              <a:ext cx="317500" cy="39370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125789" y="3094038"/>
            <a:ext cx="2206625" cy="1154112"/>
            <a:chOff x="1601788" y="3094038"/>
            <a:chExt cx="2206625" cy="1154112"/>
          </a:xfrm>
        </p:grpSpPr>
        <p:sp>
          <p:nvSpPr>
            <p:cNvPr id="59412" name="Rectangle 20"/>
            <p:cNvSpPr>
              <a:spLocks noChangeArrowheads="1"/>
            </p:cNvSpPr>
            <p:nvPr/>
          </p:nvSpPr>
          <p:spPr bwMode="auto">
            <a:xfrm>
              <a:off x="1601788" y="3094038"/>
              <a:ext cx="2206625" cy="8284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x-none" sz="2400" b="1" dirty="0">
                  <a:solidFill>
                    <a:sysClr val="windowText" lastClr="000000"/>
                  </a:solidFill>
                </a:rPr>
                <a:t>Population </a:t>
              </a:r>
              <a:br>
                <a:rPr lang="en-US" altLang="x-none" sz="2400" b="1" dirty="0">
                  <a:solidFill>
                    <a:sysClr val="windowText" lastClr="000000"/>
                  </a:solidFill>
                </a:rPr>
              </a:br>
              <a:r>
                <a:rPr lang="en-US" altLang="x-none" sz="2400" b="1" dirty="0">
                  <a:solidFill>
                    <a:sysClr val="windowText" lastClr="000000"/>
                  </a:solidFill>
                </a:rPr>
                <a:t>Y-Intercept</a:t>
              </a:r>
            </a:p>
          </p:txBody>
        </p:sp>
        <p:sp>
          <p:nvSpPr>
            <p:cNvPr id="59416" name="Line 24"/>
            <p:cNvSpPr>
              <a:spLocks noChangeShapeType="1"/>
            </p:cNvSpPr>
            <p:nvPr/>
          </p:nvSpPr>
          <p:spPr bwMode="auto">
            <a:xfrm>
              <a:off x="3511550" y="3879850"/>
              <a:ext cx="292100" cy="36830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897563" y="3094038"/>
            <a:ext cx="1797050" cy="1154112"/>
            <a:chOff x="4373563" y="3094038"/>
            <a:chExt cx="1797050" cy="1154112"/>
          </a:xfrm>
        </p:grpSpPr>
        <p:sp>
          <p:nvSpPr>
            <p:cNvPr id="59411" name="Rectangle 19"/>
            <p:cNvSpPr>
              <a:spLocks noChangeArrowheads="1"/>
            </p:cNvSpPr>
            <p:nvPr/>
          </p:nvSpPr>
          <p:spPr bwMode="auto">
            <a:xfrm>
              <a:off x="4373563" y="3094038"/>
              <a:ext cx="1797050" cy="8284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x-none" sz="2400" b="1">
                  <a:solidFill>
                    <a:sysClr val="windowText" lastClr="000000"/>
                  </a:solidFill>
                </a:rPr>
                <a:t>Population Slope</a:t>
              </a:r>
            </a:p>
          </p:txBody>
        </p:sp>
        <p:sp>
          <p:nvSpPr>
            <p:cNvPr id="59417" name="Line 25"/>
            <p:cNvSpPr>
              <a:spLocks noChangeShapeType="1"/>
            </p:cNvSpPr>
            <p:nvPr/>
          </p:nvSpPr>
          <p:spPr bwMode="auto">
            <a:xfrm flipH="1">
              <a:off x="4794250" y="3879850"/>
              <a:ext cx="88900" cy="36830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537450" y="3094038"/>
            <a:ext cx="2057400" cy="1230312"/>
            <a:chOff x="6013450" y="3094038"/>
            <a:chExt cx="2057400" cy="1230312"/>
          </a:xfrm>
        </p:grpSpPr>
        <p:sp>
          <p:nvSpPr>
            <p:cNvPr id="59413" name="Rectangle 21"/>
            <p:cNvSpPr>
              <a:spLocks noChangeArrowheads="1"/>
            </p:cNvSpPr>
            <p:nvPr/>
          </p:nvSpPr>
          <p:spPr bwMode="auto">
            <a:xfrm>
              <a:off x="6478588" y="3094038"/>
              <a:ext cx="1592262" cy="8284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x-none" sz="2400" b="1" dirty="0">
                  <a:solidFill>
                    <a:sysClr val="windowText" lastClr="000000"/>
                  </a:solidFill>
                </a:rPr>
                <a:t>Random Error</a:t>
              </a:r>
            </a:p>
          </p:txBody>
        </p:sp>
        <p:sp>
          <p:nvSpPr>
            <p:cNvPr id="59418" name="Line 26"/>
            <p:cNvSpPr>
              <a:spLocks noChangeShapeType="1"/>
            </p:cNvSpPr>
            <p:nvPr/>
          </p:nvSpPr>
          <p:spPr bwMode="auto">
            <a:xfrm flipH="1">
              <a:off x="6013450" y="3879850"/>
              <a:ext cx="546100" cy="44450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-23392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366563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08" grpId="0" uiExpand="1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Entity Resolution: Three Slightly Different Problems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Setup:</a:t>
            </a:r>
          </a:p>
          <a:p>
            <a:pPr lvl="1"/>
            <a:r>
              <a:rPr lang="en-US" dirty="0"/>
              <a:t>Real world: there are entities (people, addresses, businesses)</a:t>
            </a:r>
          </a:p>
          <a:p>
            <a:pPr lvl="1"/>
            <a:r>
              <a:rPr lang="en-US" dirty="0"/>
              <a:t>We have a large collection of noisy, ambiguous "references" to those entities (also called "mentions")</a:t>
            </a:r>
          </a:p>
          <a:p>
            <a:pPr lvl="1"/>
            <a:r>
              <a:rPr lang="en-US" dirty="0"/>
              <a:t>Somewhat different techniques, but a lot of similarities</a:t>
            </a:r>
          </a:p>
          <a:p>
            <a:r>
              <a:rPr lang="en-US" dirty="0"/>
              <a:t>Deduplication</a:t>
            </a:r>
          </a:p>
          <a:p>
            <a:pPr lvl="1"/>
            <a:r>
              <a:rPr lang="en-US" dirty="0"/>
              <a:t>Cluster records/mentions that correspond to the same entity</a:t>
            </a:r>
          </a:p>
          <a:p>
            <a:pPr lvl="1"/>
            <a:r>
              <a:rPr lang="en-US" dirty="0"/>
              <a:t>Choose/construct a cluster representative</a:t>
            </a:r>
          </a:p>
          <a:p>
            <a:pPr lvl="2"/>
            <a:r>
              <a:rPr lang="en-US" dirty="0"/>
              <a:t>This is in itself a non-trivial task (e.g., averaging may work for numerical attributes, but what about string attributes?)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80</a:t>
            </a:fld>
            <a:endParaRPr lang="en-US"/>
          </a:p>
        </p:txBody>
      </p:sp>
      <p:pic>
        <p:nvPicPr>
          <p:cNvPr id="17410" name="Picture 2" descr="https://github.com/umddb/datascience-fall14/raw/master/lecture-notes/multimedia/er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2450" y="5397501"/>
            <a:ext cx="2857500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70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bldLvl="2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Entity Resolution: Three Slightly Different Problems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Setup:</a:t>
            </a:r>
          </a:p>
          <a:p>
            <a:pPr lvl="1"/>
            <a:r>
              <a:rPr lang="en-US" dirty="0"/>
              <a:t>Real world: there are entities (people, addresses, businesses)</a:t>
            </a:r>
          </a:p>
          <a:p>
            <a:pPr lvl="1"/>
            <a:r>
              <a:rPr lang="en-US" dirty="0"/>
              <a:t>We have a large collection of noisy, ambiguous "references" to those entities (also called "mentions")</a:t>
            </a:r>
          </a:p>
          <a:p>
            <a:pPr lvl="1"/>
            <a:r>
              <a:rPr lang="en-US" dirty="0"/>
              <a:t>Somewhat different techniques, but a lot of similarities </a:t>
            </a:r>
          </a:p>
          <a:p>
            <a:r>
              <a:rPr lang="en-US" dirty="0"/>
              <a:t>Record Linkage</a:t>
            </a:r>
          </a:p>
          <a:p>
            <a:pPr lvl="1"/>
            <a:r>
              <a:rPr lang="en-US" dirty="0"/>
              <a:t>Match records across two different databases (e.g., two social networks, or financial records w/ campaign donations)</a:t>
            </a:r>
          </a:p>
          <a:p>
            <a:pPr lvl="1"/>
            <a:r>
              <a:rPr lang="en-US" dirty="0"/>
              <a:t>Typically assume that the two databases are fairly clean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81</a:t>
            </a:fld>
            <a:endParaRPr lang="en-US"/>
          </a:p>
        </p:txBody>
      </p:sp>
      <p:pic>
        <p:nvPicPr>
          <p:cNvPr id="18434" name="Picture 2" descr="https://github.com/umddb/datascience-fall14/raw/master/lecture-notes/multimedia/er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6407" y="5083925"/>
            <a:ext cx="2967464" cy="164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59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Entity Resolution: Three Slightly Different Problems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Setup:</a:t>
            </a:r>
          </a:p>
          <a:p>
            <a:pPr lvl="1"/>
            <a:r>
              <a:rPr lang="en-US" dirty="0"/>
              <a:t>Real world: there are entities (people, addresses, businesses)</a:t>
            </a:r>
          </a:p>
          <a:p>
            <a:pPr lvl="1"/>
            <a:r>
              <a:rPr lang="en-US" dirty="0"/>
              <a:t>We have a large collection of noisy, ambiguous "references" to those entities (also called "mentions")</a:t>
            </a:r>
          </a:p>
          <a:p>
            <a:pPr lvl="1"/>
            <a:r>
              <a:rPr lang="en-US" dirty="0"/>
              <a:t>Somewhat different techniques, but a lot of similarities</a:t>
            </a:r>
          </a:p>
          <a:p>
            <a:r>
              <a:rPr lang="en-US" dirty="0"/>
              <a:t>Reference Matching</a:t>
            </a:r>
          </a:p>
          <a:p>
            <a:pPr lvl="1"/>
            <a:r>
              <a:rPr lang="en-US" dirty="0"/>
              <a:t>Match "references" to clean records in a reference table</a:t>
            </a:r>
          </a:p>
          <a:p>
            <a:pPr lvl="1"/>
            <a:r>
              <a:rPr lang="en-US" dirty="0"/>
              <a:t>Commonly comes up in "entity recognition" (e.g., matching newspaper article mentions to names of people)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82</a:t>
            </a:fld>
            <a:endParaRPr lang="en-US"/>
          </a:p>
        </p:txBody>
      </p:sp>
      <p:pic>
        <p:nvPicPr>
          <p:cNvPr id="19458" name="Picture 2" descr="https://github.com/umddb/datascience-fall14/raw/master/lecture-notes/multimedia/er-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4391" y="5082690"/>
            <a:ext cx="3162471" cy="1728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46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Entity Resolution: Data Matching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Comprehensive treatment: Data Matching; P. Christen; 2012 (Springer Books -- not available for free)</a:t>
            </a:r>
          </a:p>
          <a:p>
            <a:r>
              <a:rPr lang="en-US" dirty="0"/>
              <a:t>One of the key issues is finding similarities between two references</a:t>
            </a:r>
          </a:p>
          <a:p>
            <a:pPr lvl="1"/>
            <a:r>
              <a:rPr lang="en-US" dirty="0"/>
              <a:t>What similarity function to use?</a:t>
            </a:r>
          </a:p>
          <a:p>
            <a:r>
              <a:rPr lang="en-US" dirty="0"/>
              <a:t>Edit Distance Functions</a:t>
            </a:r>
          </a:p>
          <a:p>
            <a:pPr lvl="1"/>
            <a:r>
              <a:rPr lang="en-US" dirty="0" err="1"/>
              <a:t>Levenstein</a:t>
            </a:r>
            <a:r>
              <a:rPr lang="en-US" dirty="0"/>
              <a:t>: min number of changes to go from one reference to another </a:t>
            </a:r>
          </a:p>
          <a:p>
            <a:pPr lvl="2"/>
            <a:r>
              <a:rPr lang="en-US" dirty="0"/>
              <a:t>A change is defined to be: a single character insertion or deletion or substitution</a:t>
            </a:r>
          </a:p>
          <a:p>
            <a:pPr lvl="2"/>
            <a:r>
              <a:rPr lang="en-US" dirty="0"/>
              <a:t>May add transposition</a:t>
            </a:r>
          </a:p>
          <a:p>
            <a:pPr lvl="1"/>
            <a:r>
              <a:rPr lang="en-US" dirty="0"/>
              <a:t>Many adjustments to the basic idea proposed (e.g., higher weights to changes at the start)</a:t>
            </a:r>
          </a:p>
          <a:p>
            <a:pPr lvl="1"/>
            <a:r>
              <a:rPr lang="en-US" dirty="0"/>
              <a:t>Not cheap to compute, especially for millions of pairs</a:t>
            </a:r>
          </a:p>
          <a:p>
            <a:r>
              <a:rPr lang="en-US" dirty="0"/>
              <a:t>Set Similarity</a:t>
            </a:r>
          </a:p>
          <a:p>
            <a:pPr lvl="1"/>
            <a:r>
              <a:rPr lang="en-US" dirty="0"/>
              <a:t>Some function of intersection size and union size</a:t>
            </a:r>
          </a:p>
          <a:p>
            <a:pPr lvl="1"/>
            <a:r>
              <a:rPr lang="en-US" dirty="0"/>
              <a:t>E.g., </a:t>
            </a:r>
            <a:r>
              <a:rPr lang="en-US" dirty="0" err="1"/>
              <a:t>Jaccard</a:t>
            </a:r>
            <a:r>
              <a:rPr lang="en-US" dirty="0"/>
              <a:t> distance = size of intersection/size of union</a:t>
            </a:r>
          </a:p>
          <a:p>
            <a:pPr lvl="1"/>
            <a:r>
              <a:rPr lang="en-US" dirty="0"/>
              <a:t>Much faster to compute</a:t>
            </a:r>
          </a:p>
          <a:p>
            <a:r>
              <a:rPr lang="en-US" dirty="0"/>
              <a:t>Vector Similarity</a:t>
            </a:r>
          </a:p>
          <a:p>
            <a:pPr lvl="1"/>
            <a:r>
              <a:rPr lang="en-US" dirty="0"/>
              <a:t>Cosine similarity – </a:t>
            </a:r>
            <a:r>
              <a:rPr lang="en-US" dirty="0">
                <a:solidFill>
                  <a:schemeClr val="tx2"/>
                </a:solidFill>
              </a:rPr>
              <a:t>we’ll talk about this much more in NLP lectures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73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Entity Resolution: Data Matching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Q-Grams</a:t>
            </a:r>
          </a:p>
          <a:p>
            <a:pPr lvl="1"/>
            <a:r>
              <a:rPr lang="en-US" dirty="0"/>
              <a:t>Find all length-q substrings in each string</a:t>
            </a:r>
          </a:p>
          <a:p>
            <a:pPr lvl="1"/>
            <a:r>
              <a:rPr lang="en-US" dirty="0"/>
              <a:t>Use set/vector similarity on the resulting set</a:t>
            </a:r>
          </a:p>
          <a:p>
            <a:r>
              <a:rPr lang="en-US" dirty="0"/>
              <a:t>Several approaches that combine the above (especially q-grams and edit distance, e.g., </a:t>
            </a:r>
            <a:r>
              <a:rPr lang="en-US" dirty="0" err="1"/>
              <a:t>Jaro</a:t>
            </a:r>
            <a:r>
              <a:rPr lang="en-US" dirty="0"/>
              <a:t>-Winkler)</a:t>
            </a:r>
          </a:p>
          <a:p>
            <a:r>
              <a:rPr lang="en-US" dirty="0">
                <a:hlinkClick r:id="rId3"/>
              </a:rPr>
              <a:t>Soundex</a:t>
            </a:r>
            <a:r>
              <a:rPr lang="en-US" dirty="0"/>
              <a:t>: Phonetic Similarity Metric</a:t>
            </a:r>
          </a:p>
          <a:p>
            <a:pPr lvl="1"/>
            <a:r>
              <a:rPr lang="en-US" dirty="0"/>
              <a:t>Homophones should be encoded to the same representation so spelling errors can be handled</a:t>
            </a:r>
          </a:p>
          <a:p>
            <a:pPr lvl="1"/>
            <a:r>
              <a:rPr lang="en-US" dirty="0"/>
              <a:t>Robert and Rupert get assigned the same code (R163), but Rubin yields R150</a:t>
            </a:r>
          </a:p>
          <a:p>
            <a:r>
              <a:rPr lang="en-US" dirty="0"/>
              <a:t>May need to use Translation Tables</a:t>
            </a:r>
          </a:p>
          <a:p>
            <a:pPr lvl="1"/>
            <a:r>
              <a:rPr lang="en-US" dirty="0"/>
              <a:t>To handle abbreviations, nicknames, other synonyms</a:t>
            </a:r>
          </a:p>
          <a:p>
            <a:r>
              <a:rPr lang="en-US" dirty="0"/>
              <a:t>Different types of data requires more domain-specific functions</a:t>
            </a:r>
          </a:p>
          <a:p>
            <a:pPr lvl="1"/>
            <a:r>
              <a:rPr lang="en-US" dirty="0"/>
              <a:t>E.g., geographical locations, postal addresses</a:t>
            </a:r>
          </a:p>
          <a:p>
            <a:pPr lvl="1"/>
            <a:r>
              <a:rPr lang="en-US" dirty="0"/>
              <a:t>Also much work on computing distances between XML documents etc.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6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Entity Resolution: Algorithms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Simple threshold method</a:t>
            </a:r>
          </a:p>
          <a:p>
            <a:pPr lvl="1"/>
            <a:r>
              <a:rPr lang="en-US" dirty="0"/>
              <a:t>If the distance below some number, the two references are assumed to be equal</a:t>
            </a:r>
          </a:p>
          <a:p>
            <a:pPr lvl="1"/>
            <a:r>
              <a:rPr lang="en-US" dirty="0"/>
              <a:t>May review borderline matches manually</a:t>
            </a:r>
          </a:p>
          <a:p>
            <a:r>
              <a:rPr lang="en-US" dirty="0"/>
              <a:t>Can be generalized to rule-based:</a:t>
            </a:r>
          </a:p>
          <a:p>
            <a:pPr lvl="1"/>
            <a:r>
              <a:rPr lang="en-US" dirty="0"/>
              <a:t>Example from Christen, 2012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85</a:t>
            </a:fld>
            <a:endParaRPr lang="en-US"/>
          </a:p>
        </p:txBody>
      </p:sp>
      <p:pic>
        <p:nvPicPr>
          <p:cNvPr id="22530" name="Picture 2" descr="https://github.com/umddb/datascience-fall14/raw/master/lecture-notes/multimedia/er-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7487" y="3246922"/>
            <a:ext cx="5919097" cy="310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26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Entity Resolution: Algorithms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May want to give more weight to matches involving rarer words</a:t>
            </a:r>
          </a:p>
          <a:p>
            <a:pPr lvl="1"/>
            <a:r>
              <a:rPr lang="en-US" dirty="0"/>
              <a:t>More naturally applicable to record linkage problem</a:t>
            </a:r>
          </a:p>
          <a:p>
            <a:pPr lvl="1"/>
            <a:r>
              <a:rPr lang="en-US" dirty="0"/>
              <a:t>If two records match on a rare name like "</a:t>
            </a:r>
            <a:r>
              <a:rPr lang="en-US" dirty="0" err="1"/>
              <a:t>Machanavajjhala</a:t>
            </a:r>
            <a:r>
              <a:rPr lang="en-US" dirty="0"/>
              <a:t>", they are likely to be a match</a:t>
            </a:r>
          </a:p>
          <a:p>
            <a:pPr lvl="1"/>
            <a:r>
              <a:rPr lang="en-US" dirty="0"/>
              <a:t>Can formalize this as "probabilistic record linkage”</a:t>
            </a:r>
          </a:p>
          <a:p>
            <a:r>
              <a:rPr lang="en-US" dirty="0"/>
              <a:t>Constraints: May need to be satisfied, but can also be used to find matches</a:t>
            </a:r>
          </a:p>
          <a:p>
            <a:pPr lvl="1"/>
            <a:r>
              <a:rPr lang="en-US" dirty="0"/>
              <a:t>Often have constraints on the matching possibilities</a:t>
            </a:r>
          </a:p>
          <a:p>
            <a:pPr lvl="1"/>
            <a:r>
              <a:rPr lang="en-US" dirty="0"/>
              <a:t>Transitivity: M1 and M2 match, and M2 and M3 match, and M1 and M3 must match</a:t>
            </a:r>
          </a:p>
          <a:p>
            <a:pPr lvl="1"/>
            <a:r>
              <a:rPr lang="en-US" dirty="0"/>
              <a:t>Exclusivity: M1 and M2 match --&gt; M3 cannot match with M2</a:t>
            </a:r>
          </a:p>
          <a:p>
            <a:pPr lvl="1"/>
            <a:r>
              <a:rPr lang="en-US" dirty="0"/>
              <a:t>Other types of constraints: </a:t>
            </a:r>
          </a:p>
          <a:p>
            <a:pPr lvl="2"/>
            <a:r>
              <a:rPr lang="en-US" dirty="0"/>
              <a:t>E.g., if two papers match, their venues must match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09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bldLvl="2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Entity Resolution: Algorithms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Clustering-based ER Techniques:</a:t>
            </a:r>
          </a:p>
          <a:p>
            <a:pPr lvl="1"/>
            <a:r>
              <a:rPr lang="en-US" dirty="0"/>
              <a:t>Deduplication is basically a clustering problem</a:t>
            </a:r>
          </a:p>
          <a:p>
            <a:pPr lvl="1"/>
            <a:r>
              <a:rPr lang="en-US" dirty="0"/>
              <a:t>Can use clustering algorithms for this purpose</a:t>
            </a:r>
          </a:p>
          <a:p>
            <a:pPr lvl="1"/>
            <a:r>
              <a:rPr lang="en-US" dirty="0"/>
              <a:t>But most clusters are very small (in fact of size = 1)</a:t>
            </a:r>
          </a:p>
          <a:p>
            <a:pPr lvl="1"/>
            <a:r>
              <a:rPr lang="en-US" dirty="0"/>
              <a:t>Some clustering algorithms are better suited for this, especially Agglomerative Clustering </a:t>
            </a:r>
          </a:p>
          <a:p>
            <a:pPr lvl="2"/>
            <a:r>
              <a:rPr lang="en-US" dirty="0"/>
              <a:t>Unlikely K-Means would work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97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bldLvl="2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Entity Resolution: Algorithms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Crowdsourcing</a:t>
            </a:r>
          </a:p>
          <a:p>
            <a:pPr lvl="1"/>
            <a:r>
              <a:rPr lang="en-US" dirty="0"/>
              <a:t>Humans are often better at this task</a:t>
            </a:r>
          </a:p>
          <a:p>
            <a:pPr lvl="1"/>
            <a:r>
              <a:rPr lang="en-US" dirty="0"/>
              <a:t>Can use one of the crowdsourcing mechanisms (e.g., Mechanical Turk) for getting human input on the difficult pairs</a:t>
            </a:r>
          </a:p>
          <a:p>
            <a:pPr lvl="1"/>
            <a:r>
              <a:rPr lang="en-US" dirty="0"/>
              <a:t>Quite heavily used commercially (e.g., to disambiguate products, restaurants, etc.)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6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Entity Resolution: Scaling to Big Data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One immediate problem</a:t>
            </a:r>
          </a:p>
          <a:p>
            <a:pPr lvl="1"/>
            <a:r>
              <a:rPr lang="en-US" dirty="0"/>
              <a:t>There are O(N</a:t>
            </a:r>
            <a:r>
              <a:rPr lang="en-US" baseline="30000" dirty="0"/>
              <a:t>2</a:t>
            </a:r>
            <a:r>
              <a:rPr lang="en-US" dirty="0"/>
              <a:t>) possible matches</a:t>
            </a:r>
          </a:p>
          <a:p>
            <a:pPr lvl="1"/>
            <a:r>
              <a:rPr lang="en-US" dirty="0"/>
              <a:t>Must reduce the search space</a:t>
            </a:r>
          </a:p>
          <a:p>
            <a:r>
              <a:rPr lang="en-US" dirty="0"/>
              <a:t>Use some easy-to-evaluate criterion to restrict the pairs considered further</a:t>
            </a:r>
          </a:p>
          <a:p>
            <a:pPr lvl="1"/>
            <a:r>
              <a:rPr lang="en-US" dirty="0"/>
              <a:t>May lead to false negative (i.e., missed matches) depending on how noisy the data is</a:t>
            </a:r>
          </a:p>
          <a:p>
            <a:r>
              <a:rPr lang="en-US" dirty="0"/>
              <a:t>Much work on this problem as well, but domain-specific knowledge likely to be more useful in practice</a:t>
            </a:r>
          </a:p>
          <a:p>
            <a:r>
              <a:rPr lang="en-US" dirty="0"/>
              <a:t>One useful technique to know: min-hash signatures</a:t>
            </a:r>
          </a:p>
          <a:p>
            <a:pPr lvl="1"/>
            <a:r>
              <a:rPr lang="en-US" dirty="0"/>
              <a:t>Can quickly find potentially overlapping sets</a:t>
            </a:r>
          </a:p>
          <a:p>
            <a:pPr lvl="1"/>
            <a:r>
              <a:rPr lang="en-US" dirty="0"/>
              <a:t>Turns up to be very useful in many domains (beyond ER)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51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E13DA-A9B8-E94D-8D1D-77A6558AC232}" type="slidenum">
              <a:rPr lang="en-US" altLang="x-none"/>
              <a:pPr/>
              <a:t>9</a:t>
            </a:fld>
            <a:endParaRPr lang="en-US" altLang="x-none"/>
          </a:p>
        </p:txBody>
      </p:sp>
      <p:sp>
        <p:nvSpPr>
          <p:cNvPr id="63490" name="Freeform 2"/>
          <p:cNvSpPr>
            <a:spLocks/>
          </p:cNvSpPr>
          <p:nvPr/>
        </p:nvSpPr>
        <p:spPr bwMode="auto">
          <a:xfrm>
            <a:off x="2287588" y="2743200"/>
            <a:ext cx="3810000" cy="3417888"/>
          </a:xfrm>
          <a:custGeom>
            <a:avLst/>
            <a:gdLst>
              <a:gd name="T0" fmla="*/ 597 w 2400"/>
              <a:gd name="T1" fmla="*/ 117 h 2153"/>
              <a:gd name="T2" fmla="*/ 440 w 2400"/>
              <a:gd name="T3" fmla="*/ 184 h 2153"/>
              <a:gd name="T4" fmla="*/ 299 w 2400"/>
              <a:gd name="T5" fmla="*/ 269 h 2153"/>
              <a:gd name="T6" fmla="*/ 183 w 2400"/>
              <a:gd name="T7" fmla="*/ 372 h 2153"/>
              <a:gd name="T8" fmla="*/ 91 w 2400"/>
              <a:gd name="T9" fmla="*/ 490 h 2153"/>
              <a:gd name="T10" fmla="*/ 29 w 2400"/>
              <a:gd name="T11" fmla="*/ 619 h 2153"/>
              <a:gd name="T12" fmla="*/ 0 w 2400"/>
              <a:gd name="T13" fmla="*/ 752 h 2153"/>
              <a:gd name="T14" fmla="*/ 4 w 2400"/>
              <a:gd name="T15" fmla="*/ 885 h 2153"/>
              <a:gd name="T16" fmla="*/ 44 w 2400"/>
              <a:gd name="T17" fmla="*/ 1018 h 2153"/>
              <a:gd name="T18" fmla="*/ 103 w 2400"/>
              <a:gd name="T19" fmla="*/ 1168 h 2153"/>
              <a:gd name="T20" fmla="*/ 163 w 2400"/>
              <a:gd name="T21" fmla="*/ 1311 h 2153"/>
              <a:gd name="T22" fmla="*/ 217 w 2400"/>
              <a:gd name="T23" fmla="*/ 1444 h 2153"/>
              <a:gd name="T24" fmla="*/ 260 w 2400"/>
              <a:gd name="T25" fmla="*/ 1564 h 2153"/>
              <a:gd name="T26" fmla="*/ 295 w 2400"/>
              <a:gd name="T27" fmla="*/ 1659 h 2153"/>
              <a:gd name="T28" fmla="*/ 317 w 2400"/>
              <a:gd name="T29" fmla="*/ 1732 h 2153"/>
              <a:gd name="T30" fmla="*/ 329 w 2400"/>
              <a:gd name="T31" fmla="*/ 1778 h 2153"/>
              <a:gd name="T32" fmla="*/ 328 w 2400"/>
              <a:gd name="T33" fmla="*/ 1796 h 2153"/>
              <a:gd name="T34" fmla="*/ 383 w 2400"/>
              <a:gd name="T35" fmla="*/ 1890 h 2153"/>
              <a:gd name="T36" fmla="*/ 467 w 2400"/>
              <a:gd name="T37" fmla="*/ 1971 h 2153"/>
              <a:gd name="T38" fmla="*/ 581 w 2400"/>
              <a:gd name="T39" fmla="*/ 2045 h 2153"/>
              <a:gd name="T40" fmla="*/ 710 w 2400"/>
              <a:gd name="T41" fmla="*/ 2096 h 2153"/>
              <a:gd name="T42" fmla="*/ 860 w 2400"/>
              <a:gd name="T43" fmla="*/ 2135 h 2153"/>
              <a:gd name="T44" fmla="*/ 1022 w 2400"/>
              <a:gd name="T45" fmla="*/ 2152 h 2153"/>
              <a:gd name="T46" fmla="*/ 1191 w 2400"/>
              <a:gd name="T47" fmla="*/ 2149 h 2153"/>
              <a:gd name="T48" fmla="*/ 1358 w 2400"/>
              <a:gd name="T49" fmla="*/ 2127 h 2153"/>
              <a:gd name="T50" fmla="*/ 1527 w 2400"/>
              <a:gd name="T51" fmla="*/ 2084 h 2153"/>
              <a:gd name="T52" fmla="*/ 1693 w 2400"/>
              <a:gd name="T53" fmla="*/ 2026 h 2153"/>
              <a:gd name="T54" fmla="*/ 1848 w 2400"/>
              <a:gd name="T55" fmla="*/ 1960 h 2153"/>
              <a:gd name="T56" fmla="*/ 1984 w 2400"/>
              <a:gd name="T57" fmla="*/ 1880 h 2153"/>
              <a:gd name="T58" fmla="*/ 2099 w 2400"/>
              <a:gd name="T59" fmla="*/ 1794 h 2153"/>
              <a:gd name="T60" fmla="*/ 2185 w 2400"/>
              <a:gd name="T61" fmla="*/ 1705 h 2153"/>
              <a:gd name="T62" fmla="*/ 2241 w 2400"/>
              <a:gd name="T63" fmla="*/ 1613 h 2153"/>
              <a:gd name="T64" fmla="*/ 2268 w 2400"/>
              <a:gd name="T65" fmla="*/ 1522 h 2153"/>
              <a:gd name="T66" fmla="*/ 2267 w 2400"/>
              <a:gd name="T67" fmla="*/ 1437 h 2153"/>
              <a:gd name="T68" fmla="*/ 2229 w 2400"/>
              <a:gd name="T69" fmla="*/ 1329 h 2153"/>
              <a:gd name="T70" fmla="*/ 2193 w 2400"/>
              <a:gd name="T71" fmla="*/ 1199 h 2153"/>
              <a:gd name="T72" fmla="*/ 2180 w 2400"/>
              <a:gd name="T73" fmla="*/ 1076 h 2153"/>
              <a:gd name="T74" fmla="*/ 2188 w 2400"/>
              <a:gd name="T75" fmla="*/ 968 h 2153"/>
              <a:gd name="T76" fmla="*/ 2221 w 2400"/>
              <a:gd name="T77" fmla="*/ 879 h 2153"/>
              <a:gd name="T78" fmla="*/ 2270 w 2400"/>
              <a:gd name="T79" fmla="*/ 813 h 2153"/>
              <a:gd name="T80" fmla="*/ 2337 w 2400"/>
              <a:gd name="T81" fmla="*/ 780 h 2153"/>
              <a:gd name="T82" fmla="*/ 2375 w 2400"/>
              <a:gd name="T83" fmla="*/ 754 h 2153"/>
              <a:gd name="T84" fmla="*/ 2395 w 2400"/>
              <a:gd name="T85" fmla="*/ 699 h 2153"/>
              <a:gd name="T86" fmla="*/ 2399 w 2400"/>
              <a:gd name="T87" fmla="*/ 618 h 2153"/>
              <a:gd name="T88" fmla="*/ 2384 w 2400"/>
              <a:gd name="T89" fmla="*/ 521 h 2153"/>
              <a:gd name="T90" fmla="*/ 2351 w 2400"/>
              <a:gd name="T91" fmla="*/ 413 h 2153"/>
              <a:gd name="T92" fmla="*/ 2307 w 2400"/>
              <a:gd name="T93" fmla="*/ 313 h 2153"/>
              <a:gd name="T94" fmla="*/ 2236 w 2400"/>
              <a:gd name="T95" fmla="*/ 229 h 2153"/>
              <a:gd name="T96" fmla="*/ 2140 w 2400"/>
              <a:gd name="T97" fmla="*/ 156 h 2153"/>
              <a:gd name="T98" fmla="*/ 2016 w 2400"/>
              <a:gd name="T99" fmla="*/ 97 h 2153"/>
              <a:gd name="T100" fmla="*/ 1865 w 2400"/>
              <a:gd name="T101" fmla="*/ 50 h 2153"/>
              <a:gd name="T102" fmla="*/ 1696 w 2400"/>
              <a:gd name="T103" fmla="*/ 20 h 2153"/>
              <a:gd name="T104" fmla="*/ 1507 w 2400"/>
              <a:gd name="T105" fmla="*/ 2 h 2153"/>
              <a:gd name="T106" fmla="*/ 1310 w 2400"/>
              <a:gd name="T107" fmla="*/ 4 h 2153"/>
              <a:gd name="T108" fmla="*/ 1104 w 2400"/>
              <a:gd name="T109" fmla="*/ 17 h 2153"/>
              <a:gd name="T110" fmla="*/ 890 w 2400"/>
              <a:gd name="T111" fmla="*/ 48 h 2153"/>
              <a:gd name="T112" fmla="*/ 681 w 2400"/>
              <a:gd name="T113" fmla="*/ 93 h 2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400" h="2153">
                <a:moveTo>
                  <a:pt x="681" y="93"/>
                </a:moveTo>
                <a:lnTo>
                  <a:pt x="597" y="117"/>
                </a:lnTo>
                <a:lnTo>
                  <a:pt x="516" y="147"/>
                </a:lnTo>
                <a:lnTo>
                  <a:pt x="440" y="184"/>
                </a:lnTo>
                <a:lnTo>
                  <a:pt x="365" y="224"/>
                </a:lnTo>
                <a:lnTo>
                  <a:pt x="299" y="269"/>
                </a:lnTo>
                <a:lnTo>
                  <a:pt x="237" y="319"/>
                </a:lnTo>
                <a:lnTo>
                  <a:pt x="183" y="372"/>
                </a:lnTo>
                <a:lnTo>
                  <a:pt x="132" y="431"/>
                </a:lnTo>
                <a:lnTo>
                  <a:pt x="91" y="490"/>
                </a:lnTo>
                <a:lnTo>
                  <a:pt x="55" y="553"/>
                </a:lnTo>
                <a:lnTo>
                  <a:pt x="29" y="619"/>
                </a:lnTo>
                <a:lnTo>
                  <a:pt x="10" y="685"/>
                </a:lnTo>
                <a:lnTo>
                  <a:pt x="0" y="752"/>
                </a:lnTo>
                <a:lnTo>
                  <a:pt x="0" y="820"/>
                </a:lnTo>
                <a:lnTo>
                  <a:pt x="4" y="885"/>
                </a:lnTo>
                <a:lnTo>
                  <a:pt x="19" y="951"/>
                </a:lnTo>
                <a:lnTo>
                  <a:pt x="44" y="1018"/>
                </a:lnTo>
                <a:lnTo>
                  <a:pt x="76" y="1091"/>
                </a:lnTo>
                <a:lnTo>
                  <a:pt x="103" y="1168"/>
                </a:lnTo>
                <a:lnTo>
                  <a:pt x="135" y="1240"/>
                </a:lnTo>
                <a:lnTo>
                  <a:pt x="163" y="1311"/>
                </a:lnTo>
                <a:lnTo>
                  <a:pt x="190" y="1379"/>
                </a:lnTo>
                <a:lnTo>
                  <a:pt x="217" y="1444"/>
                </a:lnTo>
                <a:lnTo>
                  <a:pt x="237" y="1506"/>
                </a:lnTo>
                <a:lnTo>
                  <a:pt x="260" y="1564"/>
                </a:lnTo>
                <a:lnTo>
                  <a:pt x="277" y="1613"/>
                </a:lnTo>
                <a:lnTo>
                  <a:pt x="295" y="1659"/>
                </a:lnTo>
                <a:lnTo>
                  <a:pt x="308" y="1697"/>
                </a:lnTo>
                <a:lnTo>
                  <a:pt x="317" y="1732"/>
                </a:lnTo>
                <a:lnTo>
                  <a:pt x="324" y="1757"/>
                </a:lnTo>
                <a:lnTo>
                  <a:pt x="329" y="1778"/>
                </a:lnTo>
                <a:lnTo>
                  <a:pt x="330" y="1788"/>
                </a:lnTo>
                <a:lnTo>
                  <a:pt x="328" y="1796"/>
                </a:lnTo>
                <a:lnTo>
                  <a:pt x="352" y="1843"/>
                </a:lnTo>
                <a:lnTo>
                  <a:pt x="383" y="1890"/>
                </a:lnTo>
                <a:lnTo>
                  <a:pt x="420" y="1932"/>
                </a:lnTo>
                <a:lnTo>
                  <a:pt x="467" y="1971"/>
                </a:lnTo>
                <a:lnTo>
                  <a:pt x="521" y="2011"/>
                </a:lnTo>
                <a:lnTo>
                  <a:pt x="581" y="2045"/>
                </a:lnTo>
                <a:lnTo>
                  <a:pt x="645" y="2072"/>
                </a:lnTo>
                <a:lnTo>
                  <a:pt x="710" y="2096"/>
                </a:lnTo>
                <a:lnTo>
                  <a:pt x="785" y="2119"/>
                </a:lnTo>
                <a:lnTo>
                  <a:pt x="860" y="2135"/>
                </a:lnTo>
                <a:lnTo>
                  <a:pt x="941" y="2145"/>
                </a:lnTo>
                <a:lnTo>
                  <a:pt x="1022" y="2152"/>
                </a:lnTo>
                <a:lnTo>
                  <a:pt x="1105" y="2150"/>
                </a:lnTo>
                <a:lnTo>
                  <a:pt x="1191" y="2149"/>
                </a:lnTo>
                <a:lnTo>
                  <a:pt x="1275" y="2139"/>
                </a:lnTo>
                <a:lnTo>
                  <a:pt x="1358" y="2127"/>
                </a:lnTo>
                <a:lnTo>
                  <a:pt x="1442" y="2109"/>
                </a:lnTo>
                <a:lnTo>
                  <a:pt x="1527" y="2084"/>
                </a:lnTo>
                <a:lnTo>
                  <a:pt x="1614" y="2056"/>
                </a:lnTo>
                <a:lnTo>
                  <a:pt x="1693" y="2026"/>
                </a:lnTo>
                <a:lnTo>
                  <a:pt x="1773" y="1992"/>
                </a:lnTo>
                <a:lnTo>
                  <a:pt x="1848" y="1960"/>
                </a:lnTo>
                <a:lnTo>
                  <a:pt x="1920" y="1919"/>
                </a:lnTo>
                <a:lnTo>
                  <a:pt x="1984" y="1880"/>
                </a:lnTo>
                <a:lnTo>
                  <a:pt x="2045" y="1837"/>
                </a:lnTo>
                <a:lnTo>
                  <a:pt x="2099" y="1794"/>
                </a:lnTo>
                <a:lnTo>
                  <a:pt x="2144" y="1751"/>
                </a:lnTo>
                <a:lnTo>
                  <a:pt x="2185" y="1705"/>
                </a:lnTo>
                <a:lnTo>
                  <a:pt x="2216" y="1659"/>
                </a:lnTo>
                <a:lnTo>
                  <a:pt x="2241" y="1613"/>
                </a:lnTo>
                <a:lnTo>
                  <a:pt x="2260" y="1567"/>
                </a:lnTo>
                <a:lnTo>
                  <a:pt x="2268" y="1522"/>
                </a:lnTo>
                <a:lnTo>
                  <a:pt x="2269" y="1479"/>
                </a:lnTo>
                <a:lnTo>
                  <a:pt x="2267" y="1437"/>
                </a:lnTo>
                <a:lnTo>
                  <a:pt x="2255" y="1396"/>
                </a:lnTo>
                <a:lnTo>
                  <a:pt x="2229" y="1329"/>
                </a:lnTo>
                <a:lnTo>
                  <a:pt x="2210" y="1264"/>
                </a:lnTo>
                <a:lnTo>
                  <a:pt x="2193" y="1199"/>
                </a:lnTo>
                <a:lnTo>
                  <a:pt x="2183" y="1136"/>
                </a:lnTo>
                <a:lnTo>
                  <a:pt x="2180" y="1076"/>
                </a:lnTo>
                <a:lnTo>
                  <a:pt x="2182" y="1019"/>
                </a:lnTo>
                <a:lnTo>
                  <a:pt x="2188" y="968"/>
                </a:lnTo>
                <a:lnTo>
                  <a:pt x="2201" y="920"/>
                </a:lnTo>
                <a:lnTo>
                  <a:pt x="2221" y="879"/>
                </a:lnTo>
                <a:lnTo>
                  <a:pt x="2243" y="842"/>
                </a:lnTo>
                <a:lnTo>
                  <a:pt x="2270" y="813"/>
                </a:lnTo>
                <a:lnTo>
                  <a:pt x="2301" y="791"/>
                </a:lnTo>
                <a:lnTo>
                  <a:pt x="2337" y="780"/>
                </a:lnTo>
                <a:lnTo>
                  <a:pt x="2356" y="770"/>
                </a:lnTo>
                <a:lnTo>
                  <a:pt x="2375" y="754"/>
                </a:lnTo>
                <a:lnTo>
                  <a:pt x="2388" y="730"/>
                </a:lnTo>
                <a:lnTo>
                  <a:pt x="2395" y="699"/>
                </a:lnTo>
                <a:lnTo>
                  <a:pt x="2398" y="664"/>
                </a:lnTo>
                <a:lnTo>
                  <a:pt x="2399" y="618"/>
                </a:lnTo>
                <a:lnTo>
                  <a:pt x="2393" y="570"/>
                </a:lnTo>
                <a:lnTo>
                  <a:pt x="2384" y="521"/>
                </a:lnTo>
                <a:lnTo>
                  <a:pt x="2371" y="467"/>
                </a:lnTo>
                <a:lnTo>
                  <a:pt x="2351" y="413"/>
                </a:lnTo>
                <a:lnTo>
                  <a:pt x="2331" y="355"/>
                </a:lnTo>
                <a:lnTo>
                  <a:pt x="2307" y="313"/>
                </a:lnTo>
                <a:lnTo>
                  <a:pt x="2278" y="269"/>
                </a:lnTo>
                <a:lnTo>
                  <a:pt x="2236" y="229"/>
                </a:lnTo>
                <a:lnTo>
                  <a:pt x="2193" y="192"/>
                </a:lnTo>
                <a:lnTo>
                  <a:pt x="2140" y="156"/>
                </a:lnTo>
                <a:lnTo>
                  <a:pt x="2081" y="125"/>
                </a:lnTo>
                <a:lnTo>
                  <a:pt x="2016" y="97"/>
                </a:lnTo>
                <a:lnTo>
                  <a:pt x="1942" y="74"/>
                </a:lnTo>
                <a:lnTo>
                  <a:pt x="1865" y="50"/>
                </a:lnTo>
                <a:lnTo>
                  <a:pt x="1785" y="33"/>
                </a:lnTo>
                <a:lnTo>
                  <a:pt x="1696" y="20"/>
                </a:lnTo>
                <a:lnTo>
                  <a:pt x="1604" y="8"/>
                </a:lnTo>
                <a:lnTo>
                  <a:pt x="1507" y="2"/>
                </a:lnTo>
                <a:lnTo>
                  <a:pt x="1411" y="0"/>
                </a:lnTo>
                <a:lnTo>
                  <a:pt x="1310" y="4"/>
                </a:lnTo>
                <a:lnTo>
                  <a:pt x="1206" y="8"/>
                </a:lnTo>
                <a:lnTo>
                  <a:pt x="1104" y="17"/>
                </a:lnTo>
                <a:lnTo>
                  <a:pt x="998" y="33"/>
                </a:lnTo>
                <a:lnTo>
                  <a:pt x="890" y="48"/>
                </a:lnTo>
                <a:lnTo>
                  <a:pt x="786" y="69"/>
                </a:lnTo>
                <a:lnTo>
                  <a:pt x="681" y="93"/>
                </a:lnTo>
              </a:path>
            </a:pathLst>
          </a:custGeom>
          <a:solidFill>
            <a:schemeClr val="folHlink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rgbClr val="00000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8" tIns="44450" rIns="90488" bIns="44450" rtlCol="0" anchor="b">
            <a:normAutofit/>
          </a:bodyPr>
          <a:lstStyle/>
          <a:p>
            <a:r>
              <a:rPr lang="en-US" altLang="x-none"/>
              <a:t>Population &amp; Sample Regression Models</a:t>
            </a:r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3089276" y="1978025"/>
            <a:ext cx="20542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800" b="1"/>
              <a:t>Population</a:t>
            </a:r>
          </a:p>
        </p:txBody>
      </p:sp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2728979" y="4479926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4130741" y="4495801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5251516" y="3281364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 dirty="0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3496" name="Rectangle 8"/>
          <p:cNvSpPr>
            <a:spLocks noChangeArrowheads="1"/>
          </p:cNvSpPr>
          <p:nvPr/>
        </p:nvSpPr>
        <p:spPr bwMode="auto">
          <a:xfrm>
            <a:off x="3476691" y="5516564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3497" name="Rectangle 9"/>
          <p:cNvSpPr>
            <a:spLocks noChangeArrowheads="1"/>
          </p:cNvSpPr>
          <p:nvPr/>
        </p:nvSpPr>
        <p:spPr bwMode="auto">
          <a:xfrm>
            <a:off x="3949766" y="4937126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C619DA-34A4-364F-A80E-EF5CC94EB013}"/>
              </a:ext>
            </a:extLst>
          </p:cNvPr>
          <p:cNvSpPr txBox="1"/>
          <p:nvPr/>
        </p:nvSpPr>
        <p:spPr>
          <a:xfrm>
            <a:off x="-23392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18826621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15956</TotalTime>
  <Words>5888</Words>
  <Application>Microsoft Macintosh PowerPoint</Application>
  <PresentationFormat>Widescreen</PresentationFormat>
  <Paragraphs>1223</Paragraphs>
  <Slides>89</Slides>
  <Notes>64</Notes>
  <HiddenSlides>5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89</vt:i4>
      </vt:variant>
    </vt:vector>
  </HeadingPairs>
  <TitlesOfParts>
    <vt:vector size="106" baseType="lpstr">
      <vt:lpstr>Batang</vt:lpstr>
      <vt:lpstr>Adobe Arabic</vt:lpstr>
      <vt:lpstr>Arial</vt:lpstr>
      <vt:lpstr>Arial Black</vt:lpstr>
      <vt:lpstr>Calibri</vt:lpstr>
      <vt:lpstr>Cambria Math</vt:lpstr>
      <vt:lpstr>Comic Sans MS</vt:lpstr>
      <vt:lpstr>Courier</vt:lpstr>
      <vt:lpstr>Garamond</vt:lpstr>
      <vt:lpstr>Symbol</vt:lpstr>
      <vt:lpstr>Tahoma</vt:lpstr>
      <vt:lpstr>Times New Roman</vt:lpstr>
      <vt:lpstr>Wingdings</vt:lpstr>
      <vt:lpstr>Essential</vt:lpstr>
      <vt:lpstr>MathType Equation</vt:lpstr>
      <vt:lpstr>VISIO</vt:lpstr>
      <vt:lpstr>Equation</vt:lpstr>
      <vt:lpstr>Introduction to  Data Science</vt:lpstr>
      <vt:lpstr>The Data LifeCycle</vt:lpstr>
      <vt:lpstr>Today’s Lecture</vt:lpstr>
      <vt:lpstr>Missing Data</vt:lpstr>
      <vt:lpstr>Key Question</vt:lpstr>
      <vt:lpstr>Complete Case Analysis</vt:lpstr>
      <vt:lpstr>Recall: Samples, Population, &amp; Models</vt:lpstr>
      <vt:lpstr>Linear regression</vt:lpstr>
      <vt:lpstr>Population &amp; Sample Regression Models</vt:lpstr>
      <vt:lpstr>Population &amp; Sample Regression Models</vt:lpstr>
      <vt:lpstr>Population &amp; Sample Regression Models</vt:lpstr>
      <vt:lpstr>Population &amp; Sample Regression Models</vt:lpstr>
      <vt:lpstr>Linear Regression</vt:lpstr>
      <vt:lpstr>Sample Linear Regression Model</vt:lpstr>
      <vt:lpstr>Estimating Parameters: Least Squares Method</vt:lpstr>
      <vt:lpstr>Least Squares</vt:lpstr>
      <vt:lpstr>Least Squares, Graphically</vt:lpstr>
      <vt:lpstr>Interpretation of Coefficients</vt:lpstr>
      <vt:lpstr>Now, Back to Missing Data … </vt:lpstr>
      <vt:lpstr>Example</vt:lpstr>
      <vt:lpstr>What If data were missing?</vt:lpstr>
      <vt:lpstr>Types Of Missing-ness</vt:lpstr>
      <vt:lpstr>What Distinguishes Each Type of missing-ness?</vt:lpstr>
      <vt:lpstr>Your Sample</vt:lpstr>
      <vt:lpstr>What influences a data point’s Presence?</vt:lpstr>
      <vt:lpstr>MCAR: Missing Completely at Random</vt:lpstr>
      <vt:lpstr>Totally Realistic MCAR Example</vt:lpstr>
      <vt:lpstr>ExampleS?</vt:lpstr>
      <vt:lpstr>Applicability of MCAR</vt:lpstr>
      <vt:lpstr>MAR: Missing at Random</vt:lpstr>
      <vt:lpstr>ExampleS?</vt:lpstr>
      <vt:lpstr>MAR: Key Point</vt:lpstr>
      <vt:lpstr>MNAR: Missing Not at Random</vt:lpstr>
      <vt:lpstr>Back to Iribe …</vt:lpstr>
      <vt:lpstr>Add a variable</vt:lpstr>
      <vt:lpstr>Handling Missing Data … </vt:lpstr>
      <vt:lpstr>Single Imputation</vt:lpstr>
      <vt:lpstr>Multiple Imputation</vt:lpstr>
      <vt:lpstr>Imputation Process</vt:lpstr>
      <vt:lpstr>Tiny example</vt:lpstr>
      <vt:lpstr>Let’s Impute Some Data!</vt:lpstr>
      <vt:lpstr>Inference with Multiple Imputation</vt:lpstr>
      <vt:lpstr>Pooling analyses</vt:lpstr>
      <vt:lpstr>Predicting the missing data given the observed data</vt:lpstr>
      <vt:lpstr>Bayesian Imputation</vt:lpstr>
      <vt:lpstr>How big should N Be?</vt:lpstr>
      <vt:lpstr>More advanced methods</vt:lpstr>
      <vt:lpstr>Rest of Today’s Lecture</vt:lpstr>
      <vt:lpstr>Overview</vt:lpstr>
      <vt:lpstr>Overview</vt:lpstr>
      <vt:lpstr>Overview</vt:lpstr>
      <vt:lpstr>Overview</vt:lpstr>
      <vt:lpstr>Outline</vt:lpstr>
      <vt:lpstr>Outline</vt:lpstr>
      <vt:lpstr>Data Integration</vt:lpstr>
      <vt:lpstr>Data Integration</vt:lpstr>
      <vt:lpstr>1. Data Warehousing</vt:lpstr>
      <vt:lpstr>2. In-place integration</vt:lpstr>
      <vt:lpstr>Data Integration</vt:lpstr>
      <vt:lpstr>Data Integration: Key Challenges</vt:lpstr>
      <vt:lpstr>Schema Matching or Alignment</vt:lpstr>
      <vt:lpstr>Schema Matching or Alignment</vt:lpstr>
      <vt:lpstr>summary</vt:lpstr>
      <vt:lpstr>Outline</vt:lpstr>
      <vt:lpstr>Data quality Problems</vt:lpstr>
      <vt:lpstr>A taxonomy of data quality problems</vt:lpstr>
      <vt:lpstr>Single-source problems</vt:lpstr>
      <vt:lpstr>Data quality Problems</vt:lpstr>
      <vt:lpstr>Multi-source problems</vt:lpstr>
      <vt:lpstr>Outline</vt:lpstr>
      <vt:lpstr>Univariate outliers</vt:lpstr>
      <vt:lpstr>Univariate outliers</vt:lpstr>
      <vt:lpstr>Multivariate outliers</vt:lpstr>
      <vt:lpstr>outliers</vt:lpstr>
      <vt:lpstr>outliers</vt:lpstr>
      <vt:lpstr>Other outliers</vt:lpstr>
      <vt:lpstr>Wrap-up</vt:lpstr>
      <vt:lpstr>Data Cleaning: Outlier Resolution</vt:lpstr>
      <vt:lpstr>Data Cleaning: Outlier Resolution</vt:lpstr>
      <vt:lpstr>Entity Resolution: Three Slightly Different Problems</vt:lpstr>
      <vt:lpstr>Entity Resolution: Three Slightly Different Problems</vt:lpstr>
      <vt:lpstr>Entity Resolution: Three Slightly Different Problems</vt:lpstr>
      <vt:lpstr>Entity Resolution: Data Matching</vt:lpstr>
      <vt:lpstr>Entity Resolution: Data Matching</vt:lpstr>
      <vt:lpstr>Entity Resolution: Algorithms</vt:lpstr>
      <vt:lpstr>Entity Resolution: Algorithms</vt:lpstr>
      <vt:lpstr>Entity Resolution: Algorithms</vt:lpstr>
      <vt:lpstr>Entity Resolution: Algorithms</vt:lpstr>
      <vt:lpstr>Entity Resolution: Scaling to Big Data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John Paul Dickerson</cp:lastModifiedBy>
  <cp:revision>2041</cp:revision>
  <cp:lastPrinted>2019-09-11T18:15:05Z</cp:lastPrinted>
  <dcterms:created xsi:type="dcterms:W3CDTF">2013-03-05T15:39:19Z</dcterms:created>
  <dcterms:modified xsi:type="dcterms:W3CDTF">2021-10-04T21:36:17Z</dcterms:modified>
</cp:coreProperties>
</file>