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29" r:id="rId1"/>
  </p:sldMasterIdLst>
  <p:notesMasterIdLst>
    <p:notesMasterId r:id="rId61"/>
  </p:notesMasterIdLst>
  <p:handoutMasterIdLst>
    <p:handoutMasterId r:id="rId62"/>
  </p:handoutMasterIdLst>
  <p:sldIdLst>
    <p:sldId id="256" r:id="rId2"/>
    <p:sldId id="645" r:id="rId3"/>
    <p:sldId id="561" r:id="rId4"/>
    <p:sldId id="562" r:id="rId5"/>
    <p:sldId id="512" r:id="rId6"/>
    <p:sldId id="525" r:id="rId7"/>
    <p:sldId id="527" r:id="rId8"/>
    <p:sldId id="528" r:id="rId9"/>
    <p:sldId id="529" r:id="rId10"/>
    <p:sldId id="530" r:id="rId11"/>
    <p:sldId id="531" r:id="rId12"/>
    <p:sldId id="563" r:id="rId13"/>
    <p:sldId id="567" r:id="rId14"/>
    <p:sldId id="564" r:id="rId15"/>
    <p:sldId id="568" r:id="rId16"/>
    <p:sldId id="569" r:id="rId17"/>
    <p:sldId id="570" r:id="rId18"/>
    <p:sldId id="571" r:id="rId19"/>
    <p:sldId id="565" r:id="rId20"/>
    <p:sldId id="566" r:id="rId21"/>
    <p:sldId id="534" r:id="rId22"/>
    <p:sldId id="535" r:id="rId23"/>
    <p:sldId id="536" r:id="rId24"/>
    <p:sldId id="538" r:id="rId25"/>
    <p:sldId id="539" r:id="rId26"/>
    <p:sldId id="540" r:id="rId27"/>
    <p:sldId id="581" r:id="rId28"/>
    <p:sldId id="647" r:id="rId29"/>
    <p:sldId id="648" r:id="rId30"/>
    <p:sldId id="573" r:id="rId31"/>
    <p:sldId id="572" r:id="rId32"/>
    <p:sldId id="574" r:id="rId33"/>
    <p:sldId id="551" r:id="rId34"/>
    <p:sldId id="552" r:id="rId35"/>
    <p:sldId id="553" r:id="rId36"/>
    <p:sldId id="554" r:id="rId37"/>
    <p:sldId id="555" r:id="rId38"/>
    <p:sldId id="556" r:id="rId39"/>
    <p:sldId id="557" r:id="rId40"/>
    <p:sldId id="558" r:id="rId41"/>
    <p:sldId id="559" r:id="rId42"/>
    <p:sldId id="649" r:id="rId43"/>
    <p:sldId id="650" r:id="rId44"/>
    <p:sldId id="575" r:id="rId45"/>
    <p:sldId id="576" r:id="rId46"/>
    <p:sldId id="504" r:id="rId47"/>
    <p:sldId id="510" r:id="rId48"/>
    <p:sldId id="258" r:id="rId49"/>
    <p:sldId id="259" r:id="rId50"/>
    <p:sldId id="260" r:id="rId51"/>
    <p:sldId id="261" r:id="rId52"/>
    <p:sldId id="262" r:id="rId53"/>
    <p:sldId id="505" r:id="rId54"/>
    <p:sldId id="577" r:id="rId55"/>
    <p:sldId id="507" r:id="rId56"/>
    <p:sldId id="578" r:id="rId57"/>
    <p:sldId id="508" r:id="rId58"/>
    <p:sldId id="509" r:id="rId59"/>
    <p:sldId id="579" r:id="rId6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BBB59"/>
    <a:srgbClr val="C0504D"/>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368" autoAdjust="0"/>
    <p:restoredTop sz="81224" autoAdjust="0"/>
  </p:normalViewPr>
  <p:slideViewPr>
    <p:cSldViewPr snapToGrid="0" snapToObjects="1">
      <p:cViewPr varScale="1">
        <p:scale>
          <a:sx n="78" d="100"/>
          <a:sy n="78" d="100"/>
        </p:scale>
        <p:origin x="192" y="704"/>
      </p:cViewPr>
      <p:guideLst>
        <p:guide orient="horz" pos="2160"/>
        <p:guide pos="3840"/>
      </p:guideLst>
    </p:cSldViewPr>
  </p:slideViewPr>
  <p:outlineViewPr>
    <p:cViewPr>
      <p:scale>
        <a:sx n="33" d="100"/>
        <a:sy n="33" d="100"/>
      </p:scale>
      <p:origin x="0" y="-13384"/>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66.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8.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image" Target="../media/image45.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8.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49.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50.w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52.wmf"/><Relationship Id="rId1" Type="http://schemas.openxmlformats.org/officeDocument/2006/relationships/image" Target="../media/image51.w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56.wmf"/><Relationship Id="rId2" Type="http://schemas.openxmlformats.org/officeDocument/2006/relationships/image" Target="../media/image55.wmf"/><Relationship Id="rId1" Type="http://schemas.openxmlformats.org/officeDocument/2006/relationships/image" Target="../media/image48.w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59.wmf"/><Relationship Id="rId2" Type="http://schemas.openxmlformats.org/officeDocument/2006/relationships/image" Target="../media/image58.wmf"/><Relationship Id="rId1" Type="http://schemas.openxmlformats.org/officeDocument/2006/relationships/image" Target="../media/image57.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0BF8044-1598-EF4E-BBDA-D110E031C231}" type="datetimeFigureOut">
              <a:rPr lang="en-US" smtClean="0"/>
              <a:t>9/29/21</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32F2A42-ED51-374F-BBBC-F1258454E8CF}" type="slidenum">
              <a:rPr lang="en-US" smtClean="0"/>
              <a:t>‹#›</a:t>
            </a:fld>
            <a:endParaRPr lang="en-US"/>
          </a:p>
        </p:txBody>
      </p:sp>
    </p:spTree>
    <p:extLst>
      <p:ext uri="{BB962C8B-B14F-4D97-AF65-F5344CB8AC3E}">
        <p14:creationId xmlns:p14="http://schemas.microsoft.com/office/powerpoint/2010/main" val="41035528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FEE2225-873F-6F40-BA29-3AE101B223B8}" type="datetimeFigureOut">
              <a:rPr lang="en-US" smtClean="0"/>
              <a:t>9/29/21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D00F789-BC41-F84C-B61C-313B216D0D17}" type="slidenum">
              <a:rPr lang="en-US" smtClean="0"/>
              <a:t>‹#›</a:t>
            </a:fld>
            <a:endParaRPr lang="en-US"/>
          </a:p>
        </p:txBody>
      </p:sp>
    </p:spTree>
    <p:extLst>
      <p:ext uri="{BB962C8B-B14F-4D97-AF65-F5344CB8AC3E}">
        <p14:creationId xmlns:p14="http://schemas.microsoft.com/office/powerpoint/2010/main" val="3550788452"/>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00F789-BC41-F84C-B61C-313B216D0D17}" type="slidenum">
              <a:rPr lang="en-US" smtClean="0"/>
              <a:t>1</a:t>
            </a:fld>
            <a:endParaRPr lang="en-US"/>
          </a:p>
        </p:txBody>
      </p:sp>
    </p:spTree>
    <p:extLst>
      <p:ext uri="{BB962C8B-B14F-4D97-AF65-F5344CB8AC3E}">
        <p14:creationId xmlns:p14="http://schemas.microsoft.com/office/powerpoint/2010/main" val="17405473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p>
            <a:fld id="{8CA558C5-EBC1-4DE7-A0C7-4DFAA16992AD}" type="slidenum">
              <a:rPr lang="en-US"/>
              <a:pPr/>
              <a:t>11</a:t>
            </a:fld>
            <a:endParaRPr lang="en-US"/>
          </a:p>
        </p:txBody>
      </p:sp>
      <p:sp>
        <p:nvSpPr>
          <p:cNvPr id="76803" name="Rectangle 2"/>
          <p:cNvSpPr>
            <a:spLocks noGrp="1" noRot="1" noChangeAspect="1" noChangeArrowheads="1" noTextEdit="1"/>
          </p:cNvSpPr>
          <p:nvPr>
            <p:ph type="sldImg"/>
          </p:nvPr>
        </p:nvSpPr>
        <p:spPr>
          <a:xfrm>
            <a:off x="381000" y="685800"/>
            <a:ext cx="6096000" cy="3429000"/>
          </a:xfrm>
          <a:ln/>
        </p:spPr>
      </p:sp>
      <p:sp>
        <p:nvSpPr>
          <p:cNvPr id="76804"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27838333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00F789-BC41-F84C-B61C-313B216D0D17}" type="slidenum">
              <a:rPr lang="en-US" smtClean="0"/>
              <a:t>15</a:t>
            </a:fld>
            <a:endParaRPr lang="en-US"/>
          </a:p>
        </p:txBody>
      </p:sp>
    </p:spTree>
    <p:extLst>
      <p:ext uri="{BB962C8B-B14F-4D97-AF65-F5344CB8AC3E}">
        <p14:creationId xmlns:p14="http://schemas.microsoft.com/office/powerpoint/2010/main" val="8188546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00F789-BC41-F84C-B61C-313B216D0D17}" type="slidenum">
              <a:rPr lang="en-US" smtClean="0"/>
              <a:t>17</a:t>
            </a:fld>
            <a:endParaRPr lang="en-US"/>
          </a:p>
        </p:txBody>
      </p:sp>
    </p:spTree>
    <p:extLst>
      <p:ext uri="{BB962C8B-B14F-4D97-AF65-F5344CB8AC3E}">
        <p14:creationId xmlns:p14="http://schemas.microsoft.com/office/powerpoint/2010/main" val="8692454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00F789-BC41-F84C-B61C-313B216D0D17}" type="slidenum">
              <a:rPr lang="en-US" smtClean="0"/>
              <a:t>18</a:t>
            </a:fld>
            <a:endParaRPr lang="en-US"/>
          </a:p>
        </p:txBody>
      </p:sp>
    </p:spTree>
    <p:extLst>
      <p:ext uri="{BB962C8B-B14F-4D97-AF65-F5344CB8AC3E}">
        <p14:creationId xmlns:p14="http://schemas.microsoft.com/office/powerpoint/2010/main" val="26696009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p>
            <a:fld id="{22A44E1B-A8B2-4004-B356-CA9BFDC000F1}" type="slidenum">
              <a:rPr lang="en-US"/>
              <a:pPr/>
              <a:t>20</a:t>
            </a:fld>
            <a:endParaRPr lang="en-US"/>
          </a:p>
        </p:txBody>
      </p:sp>
      <p:sp>
        <p:nvSpPr>
          <p:cNvPr id="77827" name="Rectangle 2"/>
          <p:cNvSpPr>
            <a:spLocks noGrp="1" noRot="1" noChangeAspect="1" noChangeArrowheads="1" noTextEdit="1"/>
          </p:cNvSpPr>
          <p:nvPr>
            <p:ph type="sldImg"/>
          </p:nvPr>
        </p:nvSpPr>
        <p:spPr>
          <a:xfrm>
            <a:off x="381000" y="685800"/>
            <a:ext cx="6096000" cy="3429000"/>
          </a:xfrm>
          <a:ln/>
        </p:spPr>
      </p:sp>
      <p:sp>
        <p:nvSpPr>
          <p:cNvPr id="77828"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3646588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p>
            <a:fld id="{457276DC-D5F0-483A-A828-388A800F5AA8}" type="slidenum">
              <a:rPr lang="en-US"/>
              <a:pPr/>
              <a:t>21</a:t>
            </a:fld>
            <a:endParaRPr lang="en-US"/>
          </a:p>
        </p:txBody>
      </p:sp>
      <p:sp>
        <p:nvSpPr>
          <p:cNvPr id="82947" name="Rectangle 2"/>
          <p:cNvSpPr>
            <a:spLocks noGrp="1" noRot="1" noChangeAspect="1" noChangeArrowheads="1" noTextEdit="1"/>
          </p:cNvSpPr>
          <p:nvPr>
            <p:ph type="sldImg"/>
          </p:nvPr>
        </p:nvSpPr>
        <p:spPr>
          <a:xfrm>
            <a:off x="381000" y="685800"/>
            <a:ext cx="6096000" cy="3429000"/>
          </a:xfrm>
          <a:ln/>
        </p:spPr>
      </p:sp>
      <p:sp>
        <p:nvSpPr>
          <p:cNvPr id="82948"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18384390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p>
            <a:fld id="{6DDE73BD-423D-4BF8-87BB-B002151D4933}" type="slidenum">
              <a:rPr lang="en-US"/>
              <a:pPr/>
              <a:t>22</a:t>
            </a:fld>
            <a:endParaRPr lang="en-US"/>
          </a:p>
        </p:txBody>
      </p:sp>
      <p:sp>
        <p:nvSpPr>
          <p:cNvPr id="81923" name="Rectangle 2"/>
          <p:cNvSpPr>
            <a:spLocks noGrp="1" noRot="1" noChangeAspect="1" noChangeArrowheads="1" noTextEdit="1"/>
          </p:cNvSpPr>
          <p:nvPr>
            <p:ph type="sldImg"/>
          </p:nvPr>
        </p:nvSpPr>
        <p:spPr>
          <a:xfrm>
            <a:off x="381000" y="685800"/>
            <a:ext cx="6096000" cy="3429000"/>
          </a:xfrm>
          <a:ln/>
        </p:spPr>
      </p:sp>
      <p:sp>
        <p:nvSpPr>
          <p:cNvPr id="81924"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16979392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p>
            <a:fld id="{3FFC4B0D-638D-48F4-ADE0-BFBBF39EFE22}" type="slidenum">
              <a:rPr lang="en-US"/>
              <a:pPr/>
              <a:t>25</a:t>
            </a:fld>
            <a:endParaRPr lang="en-US"/>
          </a:p>
        </p:txBody>
      </p:sp>
      <p:sp>
        <p:nvSpPr>
          <p:cNvPr id="87043" name="Rectangle 2"/>
          <p:cNvSpPr>
            <a:spLocks noGrp="1" noRot="1" noChangeAspect="1" noChangeArrowheads="1" noTextEdit="1"/>
          </p:cNvSpPr>
          <p:nvPr>
            <p:ph type="sldImg"/>
          </p:nvPr>
        </p:nvSpPr>
        <p:spPr>
          <a:xfrm>
            <a:off x="381000" y="685800"/>
            <a:ext cx="6096000" cy="3429000"/>
          </a:xfrm>
          <a:ln/>
        </p:spPr>
      </p:sp>
      <p:sp>
        <p:nvSpPr>
          <p:cNvPr id="87044"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39369091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p:spPr>
        <p:txBody>
          <a:bodyPr/>
          <a:lstStyle/>
          <a:p>
            <a:fld id="{F3C8279E-F6BC-4545-8554-F67BFA8B1B5E}" type="slidenum">
              <a:rPr lang="en-US"/>
              <a:pPr/>
              <a:t>27</a:t>
            </a:fld>
            <a:endParaRPr lang="en-US"/>
          </a:p>
        </p:txBody>
      </p:sp>
      <p:sp>
        <p:nvSpPr>
          <p:cNvPr id="88067" name="Rectangle 2"/>
          <p:cNvSpPr>
            <a:spLocks noGrp="1" noRot="1" noChangeAspect="1" noChangeArrowheads="1" noTextEdit="1"/>
          </p:cNvSpPr>
          <p:nvPr>
            <p:ph type="sldImg"/>
          </p:nvPr>
        </p:nvSpPr>
        <p:spPr>
          <a:xfrm>
            <a:off x="381000" y="685800"/>
            <a:ext cx="6096000" cy="3429000"/>
          </a:xfrm>
          <a:ln/>
        </p:spPr>
      </p:sp>
      <p:sp>
        <p:nvSpPr>
          <p:cNvPr id="88068"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34310826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00F789-BC41-F84C-B61C-313B216D0D17}" type="slidenum">
              <a:rPr lang="en-US" smtClean="0"/>
              <a:t>30</a:t>
            </a:fld>
            <a:endParaRPr lang="en-US"/>
          </a:p>
        </p:txBody>
      </p:sp>
    </p:spTree>
    <p:extLst>
      <p:ext uri="{BB962C8B-B14F-4D97-AF65-F5344CB8AC3E}">
        <p14:creationId xmlns:p14="http://schemas.microsoft.com/office/powerpoint/2010/main" val="30526622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00F789-BC41-F84C-B61C-313B216D0D17}" type="slidenum">
              <a:rPr lang="en-US" smtClean="0"/>
              <a:t>2</a:t>
            </a:fld>
            <a:endParaRPr lang="en-US"/>
          </a:p>
        </p:txBody>
      </p:sp>
    </p:spTree>
    <p:extLst>
      <p:ext uri="{BB962C8B-B14F-4D97-AF65-F5344CB8AC3E}">
        <p14:creationId xmlns:p14="http://schemas.microsoft.com/office/powerpoint/2010/main" val="7508198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p:spPr>
        <p:txBody>
          <a:bodyPr/>
          <a:lstStyle/>
          <a:p>
            <a:fld id="{388555D8-5637-41CA-9230-A15C8A1298AC}" type="slidenum">
              <a:rPr lang="en-US"/>
              <a:pPr/>
              <a:t>33</a:t>
            </a:fld>
            <a:endParaRPr lang="en-US"/>
          </a:p>
        </p:txBody>
      </p:sp>
      <p:sp>
        <p:nvSpPr>
          <p:cNvPr id="99331" name="Rectangle 2"/>
          <p:cNvSpPr>
            <a:spLocks noGrp="1" noRot="1" noChangeAspect="1" noChangeArrowheads="1" noTextEdit="1"/>
          </p:cNvSpPr>
          <p:nvPr>
            <p:ph type="sldImg"/>
          </p:nvPr>
        </p:nvSpPr>
        <p:spPr>
          <a:xfrm>
            <a:off x="381000" y="685800"/>
            <a:ext cx="6096000" cy="3429000"/>
          </a:xfrm>
          <a:ln/>
        </p:spPr>
      </p:sp>
      <p:sp>
        <p:nvSpPr>
          <p:cNvPr id="9933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27873112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p:spPr>
        <p:txBody>
          <a:bodyPr/>
          <a:lstStyle/>
          <a:p>
            <a:fld id="{782DCB75-36C0-453B-BA9B-978D7808816B}" type="slidenum">
              <a:rPr lang="en-US"/>
              <a:pPr/>
              <a:t>34</a:t>
            </a:fld>
            <a:endParaRPr lang="en-US"/>
          </a:p>
        </p:txBody>
      </p:sp>
      <p:sp>
        <p:nvSpPr>
          <p:cNvPr id="62467" name="Rectangle 2"/>
          <p:cNvSpPr>
            <a:spLocks noGrp="1" noRot="1" noChangeAspect="1" noChangeArrowheads="1" noTextEdit="1"/>
          </p:cNvSpPr>
          <p:nvPr>
            <p:ph type="sldImg"/>
          </p:nvPr>
        </p:nvSpPr>
        <p:spPr>
          <a:xfrm>
            <a:off x="381000" y="685800"/>
            <a:ext cx="6096000" cy="3429000"/>
          </a:xfrm>
          <a:ln/>
        </p:spPr>
      </p:sp>
      <p:sp>
        <p:nvSpPr>
          <p:cNvPr id="62468"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37650495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p:spPr>
        <p:txBody>
          <a:bodyPr/>
          <a:lstStyle/>
          <a:p>
            <a:fld id="{1B5DDEE5-2D27-4946-8670-C97F1F1AD5D7}" type="slidenum">
              <a:rPr lang="en-US"/>
              <a:pPr/>
              <a:t>35</a:t>
            </a:fld>
            <a:endParaRPr lang="en-US"/>
          </a:p>
        </p:txBody>
      </p:sp>
      <p:sp>
        <p:nvSpPr>
          <p:cNvPr id="100355" name="Rectangle 2"/>
          <p:cNvSpPr>
            <a:spLocks noGrp="1" noRot="1" noChangeAspect="1" noChangeArrowheads="1" noTextEdit="1"/>
          </p:cNvSpPr>
          <p:nvPr>
            <p:ph type="sldImg"/>
          </p:nvPr>
        </p:nvSpPr>
        <p:spPr>
          <a:xfrm>
            <a:off x="381000" y="685800"/>
            <a:ext cx="6096000" cy="3429000"/>
          </a:xfrm>
          <a:ln/>
        </p:spPr>
      </p:sp>
      <p:sp>
        <p:nvSpPr>
          <p:cNvPr id="100356"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543150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p:spPr>
        <p:txBody>
          <a:bodyPr/>
          <a:lstStyle/>
          <a:p>
            <a:fld id="{DE001347-F253-438C-B32E-8AFB1420F719}" type="slidenum">
              <a:rPr lang="en-US"/>
              <a:pPr/>
              <a:t>36</a:t>
            </a:fld>
            <a:endParaRPr lang="en-US"/>
          </a:p>
        </p:txBody>
      </p:sp>
      <p:sp>
        <p:nvSpPr>
          <p:cNvPr id="101379" name="Rectangle 2"/>
          <p:cNvSpPr>
            <a:spLocks noGrp="1" noRot="1" noChangeAspect="1" noChangeArrowheads="1" noTextEdit="1"/>
          </p:cNvSpPr>
          <p:nvPr>
            <p:ph type="sldImg"/>
          </p:nvPr>
        </p:nvSpPr>
        <p:spPr>
          <a:xfrm>
            <a:off x="381000" y="685800"/>
            <a:ext cx="6096000" cy="3429000"/>
          </a:xfrm>
          <a:ln/>
        </p:spPr>
      </p:sp>
      <p:sp>
        <p:nvSpPr>
          <p:cNvPr id="10138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22055340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p>
            <a:fld id="{C445C2D8-3B93-4AED-B721-3F96F98CADFE}" type="slidenum">
              <a:rPr lang="en-US"/>
              <a:pPr/>
              <a:t>37</a:t>
            </a:fld>
            <a:endParaRPr lang="en-US"/>
          </a:p>
        </p:txBody>
      </p:sp>
      <p:sp>
        <p:nvSpPr>
          <p:cNvPr id="102403" name="Rectangle 2"/>
          <p:cNvSpPr>
            <a:spLocks noGrp="1" noRot="1" noChangeAspect="1" noChangeArrowheads="1" noTextEdit="1"/>
          </p:cNvSpPr>
          <p:nvPr>
            <p:ph type="sldImg"/>
          </p:nvPr>
        </p:nvSpPr>
        <p:spPr>
          <a:xfrm>
            <a:off x="381000" y="685800"/>
            <a:ext cx="6096000" cy="3429000"/>
          </a:xfrm>
          <a:ln/>
        </p:spPr>
      </p:sp>
      <p:sp>
        <p:nvSpPr>
          <p:cNvPr id="102404"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3957440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p:spPr>
        <p:txBody>
          <a:bodyPr/>
          <a:lstStyle/>
          <a:p>
            <a:fld id="{17C1A165-E512-4574-AC6B-821F8FC1E5AF}" type="slidenum">
              <a:rPr lang="en-US"/>
              <a:pPr/>
              <a:t>38</a:t>
            </a:fld>
            <a:endParaRPr lang="en-US"/>
          </a:p>
        </p:txBody>
      </p:sp>
      <p:sp>
        <p:nvSpPr>
          <p:cNvPr id="103427" name="Rectangle 2"/>
          <p:cNvSpPr>
            <a:spLocks noGrp="1" noRot="1" noChangeAspect="1" noChangeArrowheads="1" noTextEdit="1"/>
          </p:cNvSpPr>
          <p:nvPr>
            <p:ph type="sldImg"/>
          </p:nvPr>
        </p:nvSpPr>
        <p:spPr>
          <a:xfrm>
            <a:off x="381000" y="685800"/>
            <a:ext cx="6096000" cy="3429000"/>
          </a:xfrm>
          <a:ln/>
        </p:spPr>
      </p:sp>
      <p:sp>
        <p:nvSpPr>
          <p:cNvPr id="103428"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401148557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p:spPr>
        <p:txBody>
          <a:bodyPr/>
          <a:lstStyle/>
          <a:p>
            <a:fld id="{5D22C225-E5B3-4D9F-9B2E-0D0D4E88F30A}" type="slidenum">
              <a:rPr lang="en-US"/>
              <a:pPr/>
              <a:t>39</a:t>
            </a:fld>
            <a:endParaRPr lang="en-US"/>
          </a:p>
        </p:txBody>
      </p:sp>
      <p:sp>
        <p:nvSpPr>
          <p:cNvPr id="104451" name="Rectangle 2"/>
          <p:cNvSpPr>
            <a:spLocks noGrp="1" noRot="1" noChangeAspect="1" noChangeArrowheads="1" noTextEdit="1"/>
          </p:cNvSpPr>
          <p:nvPr>
            <p:ph type="sldImg"/>
          </p:nvPr>
        </p:nvSpPr>
        <p:spPr>
          <a:xfrm>
            <a:off x="381000" y="685800"/>
            <a:ext cx="6096000" cy="3429000"/>
          </a:xfrm>
          <a:ln/>
        </p:spPr>
      </p:sp>
      <p:sp>
        <p:nvSpPr>
          <p:cNvPr id="10445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275590587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p:spPr>
        <p:txBody>
          <a:bodyPr/>
          <a:lstStyle/>
          <a:p>
            <a:fld id="{3A6DD741-1B79-4318-BB07-36E29E903EEE}" type="slidenum">
              <a:rPr lang="en-US"/>
              <a:pPr/>
              <a:t>40</a:t>
            </a:fld>
            <a:endParaRPr lang="en-US"/>
          </a:p>
        </p:txBody>
      </p:sp>
      <p:sp>
        <p:nvSpPr>
          <p:cNvPr id="105475" name="Rectangle 2"/>
          <p:cNvSpPr>
            <a:spLocks noGrp="1" noRot="1" noChangeAspect="1" noChangeArrowheads="1" noTextEdit="1"/>
          </p:cNvSpPr>
          <p:nvPr>
            <p:ph type="sldImg"/>
          </p:nvPr>
        </p:nvSpPr>
        <p:spPr>
          <a:xfrm>
            <a:off x="381000" y="685800"/>
            <a:ext cx="6096000" cy="3429000"/>
          </a:xfrm>
          <a:ln/>
        </p:spPr>
      </p:sp>
      <p:sp>
        <p:nvSpPr>
          <p:cNvPr id="105476"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49860844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p:spPr>
        <p:txBody>
          <a:bodyPr/>
          <a:lstStyle/>
          <a:p>
            <a:fld id="{CD42632A-9D0B-4538-B856-1D2BC00D1611}" type="slidenum">
              <a:rPr lang="en-US"/>
              <a:pPr/>
              <a:t>41</a:t>
            </a:fld>
            <a:endParaRPr lang="en-US"/>
          </a:p>
        </p:txBody>
      </p:sp>
      <p:sp>
        <p:nvSpPr>
          <p:cNvPr id="106499" name="Rectangle 2"/>
          <p:cNvSpPr>
            <a:spLocks noGrp="1" noRot="1" noChangeAspect="1" noChangeArrowheads="1" noTextEdit="1"/>
          </p:cNvSpPr>
          <p:nvPr>
            <p:ph type="sldImg"/>
          </p:nvPr>
        </p:nvSpPr>
        <p:spPr>
          <a:xfrm>
            <a:off x="381000" y="685800"/>
            <a:ext cx="6096000" cy="3429000"/>
          </a:xfrm>
          <a:ln/>
        </p:spPr>
      </p:sp>
      <p:sp>
        <p:nvSpPr>
          <p:cNvPr id="10650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37810946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Mean of z = 0</a:t>
            </a:r>
          </a:p>
          <a:p>
            <a:r>
              <a:rPr lang="en-US" dirty="0" err="1"/>
              <a:t>Stdev</a:t>
            </a:r>
            <a:r>
              <a:rPr lang="en-US" dirty="0"/>
              <a:t> of z = 1</a:t>
            </a:r>
          </a:p>
        </p:txBody>
      </p:sp>
      <p:sp>
        <p:nvSpPr>
          <p:cNvPr id="4" name="Slide Number Placeholder 3"/>
          <p:cNvSpPr>
            <a:spLocks noGrp="1"/>
          </p:cNvSpPr>
          <p:nvPr>
            <p:ph type="sldNum" sz="quarter" idx="10"/>
          </p:nvPr>
        </p:nvSpPr>
        <p:spPr/>
        <p:txBody>
          <a:bodyPr/>
          <a:lstStyle/>
          <a:p>
            <a:fld id="{CD00F789-BC41-F84C-B61C-313B216D0D17}" type="slidenum">
              <a:rPr lang="en-US" smtClean="0"/>
              <a:t>53</a:t>
            </a:fld>
            <a:endParaRPr lang="en-US"/>
          </a:p>
        </p:txBody>
      </p:sp>
    </p:spTree>
    <p:extLst>
      <p:ext uri="{BB962C8B-B14F-4D97-AF65-F5344CB8AC3E}">
        <p14:creationId xmlns:p14="http://schemas.microsoft.com/office/powerpoint/2010/main" val="4980514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p>
            <a:fld id="{E9EBA647-B3E9-4561-BFF7-22EA6EC82D17}" type="slidenum">
              <a:rPr lang="en-US"/>
              <a:pPr/>
              <a:t>4</a:t>
            </a:fld>
            <a:endParaRPr lang="en-US"/>
          </a:p>
        </p:txBody>
      </p:sp>
      <p:sp>
        <p:nvSpPr>
          <p:cNvPr id="68611" name="Rectangle 2"/>
          <p:cNvSpPr>
            <a:spLocks noGrp="1" noRot="1" noChangeAspect="1" noChangeArrowheads="1" noTextEdit="1"/>
          </p:cNvSpPr>
          <p:nvPr>
            <p:ph type="sldImg"/>
          </p:nvPr>
        </p:nvSpPr>
        <p:spPr>
          <a:xfrm>
            <a:off x="381000" y="685800"/>
            <a:ext cx="6096000" cy="3429000"/>
          </a:xfrm>
          <a:ln/>
        </p:spPr>
      </p:sp>
      <p:sp>
        <p:nvSpPr>
          <p:cNvPr id="68612"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7114013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p>
            <a:fld id="{4F970F0C-AF6A-4857-818C-2A30D8D7651C}" type="slidenum">
              <a:rPr lang="en-US"/>
              <a:pPr/>
              <a:t>5</a:t>
            </a:fld>
            <a:endParaRPr lang="en-US"/>
          </a:p>
        </p:txBody>
      </p:sp>
      <p:sp>
        <p:nvSpPr>
          <p:cNvPr id="59395" name="Rectangle 2"/>
          <p:cNvSpPr>
            <a:spLocks noGrp="1" noRot="1" noChangeAspect="1" noChangeArrowheads="1" noTextEdit="1"/>
          </p:cNvSpPr>
          <p:nvPr>
            <p:ph type="sldImg"/>
          </p:nvPr>
        </p:nvSpPr>
        <p:spPr>
          <a:xfrm>
            <a:off x="381000" y="685800"/>
            <a:ext cx="6096000" cy="3429000"/>
          </a:xfrm>
          <a:ln/>
        </p:spPr>
      </p:sp>
      <p:sp>
        <p:nvSpPr>
          <p:cNvPr id="59396"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3558366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p>
            <a:fld id="{6E6116BF-72A6-48B5-AAC6-C52230143D39}" type="slidenum">
              <a:rPr lang="en-US"/>
              <a:pPr/>
              <a:t>6</a:t>
            </a:fld>
            <a:endParaRPr lang="en-US"/>
          </a:p>
        </p:txBody>
      </p:sp>
      <p:sp>
        <p:nvSpPr>
          <p:cNvPr id="70659" name="Rectangle 2"/>
          <p:cNvSpPr>
            <a:spLocks noGrp="1" noRot="1" noChangeAspect="1" noChangeArrowheads="1" noTextEdit="1"/>
          </p:cNvSpPr>
          <p:nvPr>
            <p:ph type="sldImg"/>
          </p:nvPr>
        </p:nvSpPr>
        <p:spPr>
          <a:xfrm>
            <a:off x="381000" y="685800"/>
            <a:ext cx="6096000" cy="3429000"/>
          </a:xfrm>
          <a:ln/>
        </p:spPr>
      </p:sp>
      <p:sp>
        <p:nvSpPr>
          <p:cNvPr id="70660"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41279620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p:spPr>
        <p:txBody>
          <a:bodyPr/>
          <a:lstStyle/>
          <a:p>
            <a:fld id="{927353CC-A55A-4E81-B031-3570C6918467}" type="slidenum">
              <a:rPr lang="en-US"/>
              <a:pPr/>
              <a:t>7</a:t>
            </a:fld>
            <a:endParaRPr lang="en-US"/>
          </a:p>
        </p:txBody>
      </p:sp>
      <p:sp>
        <p:nvSpPr>
          <p:cNvPr id="72707" name="Rectangle 2"/>
          <p:cNvSpPr>
            <a:spLocks noGrp="1" noRot="1" noChangeAspect="1" noChangeArrowheads="1" noTextEdit="1"/>
          </p:cNvSpPr>
          <p:nvPr>
            <p:ph type="sldImg"/>
          </p:nvPr>
        </p:nvSpPr>
        <p:spPr>
          <a:xfrm>
            <a:off x="381000" y="685800"/>
            <a:ext cx="6096000" cy="3429000"/>
          </a:xfrm>
          <a:ln/>
        </p:spPr>
      </p:sp>
      <p:sp>
        <p:nvSpPr>
          <p:cNvPr id="72708"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2477181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p>
            <a:fld id="{51EB54E2-B67F-40F9-BFAC-019D1D46F7EF}" type="slidenum">
              <a:rPr lang="en-US"/>
              <a:pPr/>
              <a:t>8</a:t>
            </a:fld>
            <a:endParaRPr lang="en-US"/>
          </a:p>
        </p:txBody>
      </p:sp>
      <p:sp>
        <p:nvSpPr>
          <p:cNvPr id="73731" name="Rectangle 2"/>
          <p:cNvSpPr>
            <a:spLocks noGrp="1" noRot="1" noChangeAspect="1" noChangeArrowheads="1" noTextEdit="1"/>
          </p:cNvSpPr>
          <p:nvPr>
            <p:ph type="sldImg"/>
          </p:nvPr>
        </p:nvSpPr>
        <p:spPr>
          <a:xfrm>
            <a:off x="381000" y="685800"/>
            <a:ext cx="6096000" cy="3429000"/>
          </a:xfrm>
          <a:ln/>
        </p:spPr>
      </p:sp>
      <p:sp>
        <p:nvSpPr>
          <p:cNvPr id="7373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40293019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p>
            <a:fld id="{BFB4AF2B-9D26-442F-9F6B-FB8D2DD69456}" type="slidenum">
              <a:rPr lang="en-US"/>
              <a:pPr/>
              <a:t>9</a:t>
            </a:fld>
            <a:endParaRPr lang="en-US"/>
          </a:p>
        </p:txBody>
      </p:sp>
      <p:sp>
        <p:nvSpPr>
          <p:cNvPr id="74755" name="Rectangle 2"/>
          <p:cNvSpPr>
            <a:spLocks noGrp="1" noRot="1" noChangeAspect="1" noChangeArrowheads="1" noTextEdit="1"/>
          </p:cNvSpPr>
          <p:nvPr>
            <p:ph type="sldImg"/>
          </p:nvPr>
        </p:nvSpPr>
        <p:spPr>
          <a:xfrm>
            <a:off x="381000" y="685800"/>
            <a:ext cx="6096000" cy="3429000"/>
          </a:xfrm>
          <a:ln/>
        </p:spPr>
      </p:sp>
      <p:sp>
        <p:nvSpPr>
          <p:cNvPr id="74756"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1431859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p>
            <a:fld id="{1BDF90A6-3FD3-4B77-99A2-925135A68DDD}" type="slidenum">
              <a:rPr lang="en-US"/>
              <a:pPr/>
              <a:t>10</a:t>
            </a:fld>
            <a:endParaRPr lang="en-US"/>
          </a:p>
        </p:txBody>
      </p:sp>
      <p:sp>
        <p:nvSpPr>
          <p:cNvPr id="75779" name="Rectangle 2"/>
          <p:cNvSpPr>
            <a:spLocks noGrp="1" noRot="1" noChangeAspect="1" noChangeArrowheads="1" noTextEdit="1"/>
          </p:cNvSpPr>
          <p:nvPr>
            <p:ph type="sldImg"/>
          </p:nvPr>
        </p:nvSpPr>
        <p:spPr>
          <a:xfrm>
            <a:off x="381000" y="685800"/>
            <a:ext cx="6096000" cy="3429000"/>
          </a:xfrm>
          <a:ln/>
        </p:spPr>
      </p:sp>
      <p:sp>
        <p:nvSpPr>
          <p:cNvPr id="7578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9427099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09600" y="228601"/>
            <a:ext cx="10363200" cy="4571999"/>
          </a:xfrm>
        </p:spPr>
        <p:txBody>
          <a:bodyPr anchor="ctr">
            <a:noAutofit/>
          </a:bodyPr>
          <a:lstStyle>
            <a:lvl1pPr>
              <a:lnSpc>
                <a:spcPct val="100000"/>
              </a:lnSpc>
              <a:defRPr sz="8800" spc="-80" baseline="0">
                <a:solidFill>
                  <a:schemeClr val="tx1"/>
                </a:solidFill>
              </a:defRPr>
            </a:lvl1pPr>
          </a:lstStyle>
          <a:p>
            <a:r>
              <a:rPr lang="en-US"/>
              <a:t>Click to edit Master title style</a:t>
            </a:r>
            <a:endParaRPr lang="en-US" dirty="0"/>
          </a:p>
        </p:txBody>
      </p:sp>
      <p:sp>
        <p:nvSpPr>
          <p:cNvPr id="3" name="Subtitle 2"/>
          <p:cNvSpPr>
            <a:spLocks noGrp="1"/>
          </p:cNvSpPr>
          <p:nvPr>
            <p:ph type="subTitle" idx="1"/>
          </p:nvPr>
        </p:nvSpPr>
        <p:spPr>
          <a:xfrm>
            <a:off x="609600" y="4800600"/>
            <a:ext cx="9144000" cy="914400"/>
          </a:xfrm>
        </p:spPr>
        <p:txBody>
          <a:bodyPr/>
          <a:lstStyle>
            <a:lvl1pPr marL="0" indent="0" algn="l">
              <a:buNone/>
              <a:defRPr b="0" cap="all" spc="120" baseline="0">
                <a:solidFill>
                  <a:schemeClr val="tx2"/>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John P. Dickerson - EC 2016</a:t>
            </a:r>
          </a:p>
        </p:txBody>
      </p:sp>
      <p:sp>
        <p:nvSpPr>
          <p:cNvPr id="9" name="Rectangle 8"/>
          <p:cNvSpPr/>
          <p:nvPr/>
        </p:nvSpPr>
        <p:spPr>
          <a:xfrm>
            <a:off x="12001499" y="4846320"/>
            <a:ext cx="190501" cy="20116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Rectangle 9"/>
          <p:cNvSpPr/>
          <p:nvPr/>
        </p:nvSpPr>
        <p:spPr>
          <a:xfrm>
            <a:off x="12001499" y="0"/>
            <a:ext cx="190501" cy="48463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BA9B540C-44DA-4F69-89C9-7C84606640D3}"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John P. Dickerson - EC 2016</a:t>
            </a:r>
          </a:p>
        </p:txBody>
      </p:sp>
      <p:sp>
        <p:nvSpPr>
          <p:cNvPr id="6" name="Slide Number Placeholder 5"/>
          <p:cNvSpPr>
            <a:spLocks noGrp="1"/>
          </p:cNvSpPr>
          <p:nvPr>
            <p:ph type="sldNum" sz="quarter" idx="12"/>
          </p:nvPr>
        </p:nvSpPr>
        <p:spPr/>
        <p:txBody>
          <a:bodyPr/>
          <a:lstStyle/>
          <a:p>
            <a:fld id="{A2EF37A0-74FC-AB4F-AE4C-D9BFC6719E9F}"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John P. Dickerson - EC 2016</a:t>
            </a:r>
          </a:p>
        </p:txBody>
      </p:sp>
      <p:sp>
        <p:nvSpPr>
          <p:cNvPr id="6" name="Slide Number Placeholder 5"/>
          <p:cNvSpPr>
            <a:spLocks noGrp="1"/>
          </p:cNvSpPr>
          <p:nvPr>
            <p:ph type="sldNum" sz="quarter" idx="12"/>
          </p:nvPr>
        </p:nvSpPr>
        <p:spPr/>
        <p:txBody>
          <a:bodyPr/>
          <a:lstStyle/>
          <a:p>
            <a:fld id="{A2EF37A0-74FC-AB4F-AE4C-D9BFC6719E9F}"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Title &amp; Subtitle">
    <p:spTree>
      <p:nvGrpSpPr>
        <p:cNvPr id="1" name=""/>
        <p:cNvGrpSpPr/>
        <p:nvPr/>
      </p:nvGrpSpPr>
      <p:grpSpPr>
        <a:xfrm>
          <a:off x="0" y="0"/>
          <a:ext cx="0" cy="0"/>
          <a:chOff x="0" y="0"/>
          <a:chExt cx="0" cy="0"/>
        </a:xfrm>
      </p:grpSpPr>
      <p:sp>
        <p:nvSpPr>
          <p:cNvPr id="102" name="Shape 102"/>
          <p:cNvSpPr>
            <a:spLocks noGrp="1"/>
          </p:cNvSpPr>
          <p:nvPr>
            <p:ph type="title"/>
          </p:nvPr>
        </p:nvSpPr>
        <p:spPr>
          <a:xfrm>
            <a:off x="535782" y="928687"/>
            <a:ext cx="11120437" cy="2232422"/>
          </a:xfrm>
          <a:prstGeom prst="rect">
            <a:avLst/>
          </a:prstGeom>
        </p:spPr>
        <p:txBody>
          <a:bodyPr/>
          <a:lstStyle/>
          <a:p>
            <a:r>
              <a:t>Title Text</a:t>
            </a:r>
          </a:p>
        </p:txBody>
      </p:sp>
      <p:sp>
        <p:nvSpPr>
          <p:cNvPr id="103" name="Shape 103"/>
          <p:cNvSpPr>
            <a:spLocks noGrp="1"/>
          </p:cNvSpPr>
          <p:nvPr>
            <p:ph type="body" sz="half" idx="1"/>
          </p:nvPr>
        </p:nvSpPr>
        <p:spPr>
          <a:xfrm>
            <a:off x="535782" y="3536156"/>
            <a:ext cx="11120437" cy="2232422"/>
          </a:xfrm>
          <a:prstGeom prst="rect">
            <a:avLst/>
          </a:prstGeom>
        </p:spPr>
        <p:txBody>
          <a:bodyPr/>
          <a:lstStyle>
            <a:lvl1pPr marL="0" indent="0">
              <a:spcBef>
                <a:spcPts val="0"/>
              </a:spcBef>
              <a:buSzTx/>
              <a:buNone/>
            </a:lvl1pPr>
            <a:lvl2pPr marL="0" indent="0">
              <a:spcBef>
                <a:spcPts val="0"/>
              </a:spcBef>
              <a:buSzTx/>
              <a:buNone/>
            </a:lvl2pPr>
            <a:lvl3pPr marL="0" indent="0">
              <a:spcBef>
                <a:spcPts val="0"/>
              </a:spcBef>
              <a:buSzTx/>
              <a:buNone/>
            </a:lvl3pPr>
            <a:lvl4pPr marL="0" indent="0">
              <a:spcBef>
                <a:spcPts val="0"/>
              </a:spcBef>
              <a:buSzTx/>
              <a:buNone/>
            </a:lvl4pPr>
            <a:lvl5pPr marL="0" indent="0">
              <a:spcBef>
                <a:spcPts val="0"/>
              </a:spcBef>
              <a:buSzTx/>
              <a:buNone/>
            </a:lvl5pPr>
          </a:lstStyle>
          <a:p>
            <a:r>
              <a:t>Body Level One</a:t>
            </a:r>
          </a:p>
          <a:p>
            <a:pPr lvl="1"/>
            <a:r>
              <a:t>Body Level Two</a:t>
            </a:r>
          </a:p>
          <a:p>
            <a:pPr lvl="2"/>
            <a:r>
              <a:t>Body Level Three</a:t>
            </a:r>
          </a:p>
          <a:p>
            <a:pPr lvl="3"/>
            <a:r>
              <a:t>Body Level Four</a:t>
            </a:r>
          </a:p>
          <a:p>
            <a:pPr lvl="4"/>
            <a:r>
              <a:t>Body Level Five</a:t>
            </a:r>
          </a:p>
        </p:txBody>
      </p:sp>
      <p:sp>
        <p:nvSpPr>
          <p:cNvPr id="104" name="Shape 104"/>
          <p:cNvSpPr>
            <a:spLocks noGrp="1"/>
          </p:cNvSpPr>
          <p:nvPr>
            <p:ph type="sldNum" sz="quarter" idx="2"/>
          </p:nvPr>
        </p:nvSpPr>
        <p:spPr>
          <a:xfrm>
            <a:off x="11501438" y="6509742"/>
            <a:ext cx="242221" cy="175594"/>
          </a:xfrm>
          <a:prstGeom prst="rect">
            <a:avLst/>
          </a:prstGeom>
        </p:spPr>
        <p:txBody>
          <a:bodyPr/>
          <a:lstStyle>
            <a:lvl1pPr algn="l"/>
          </a:lstStyle>
          <a:p>
            <a:fld id="{86CB4B4D-7CA3-9044-876B-883B54F8677D}" type="slidenum">
              <a:t>‹#›</a:t>
            </a:fld>
            <a:endParaRPr/>
          </a:p>
        </p:txBody>
      </p:sp>
    </p:spTree>
    <p:extLst>
      <p:ext uri="{BB962C8B-B14F-4D97-AF65-F5344CB8AC3E}">
        <p14:creationId xmlns:p14="http://schemas.microsoft.com/office/powerpoint/2010/main" val="1205995747"/>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John P. Dickerson - EC 2016</a:t>
            </a:r>
          </a:p>
        </p:txBody>
      </p:sp>
      <p:sp>
        <p:nvSpPr>
          <p:cNvPr id="6" name="Slide Number Placeholder 5"/>
          <p:cNvSpPr>
            <a:spLocks noGrp="1"/>
          </p:cNvSpPr>
          <p:nvPr>
            <p:ph type="sldNum" sz="quarter" idx="12"/>
          </p:nvPr>
        </p:nvSpPr>
        <p:spPr/>
        <p:txBody>
          <a:bodyPr/>
          <a:lstStyle/>
          <a:p>
            <a:fld id="{A2EF37A0-74FC-AB4F-AE4C-D9BFC6719E9F}"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600" y="1447801"/>
            <a:ext cx="10363200" cy="4321175"/>
          </a:xfrm>
        </p:spPr>
        <p:txBody>
          <a:bodyPr anchor="ctr">
            <a:noAutofit/>
          </a:bodyPr>
          <a:lstStyle>
            <a:lvl1pPr algn="l">
              <a:lnSpc>
                <a:spcPct val="100000"/>
              </a:lnSpc>
              <a:defRPr sz="8800" b="0" cap="all" spc="-80" baseline="0">
                <a:solidFill>
                  <a:schemeClr val="tx1"/>
                </a:solidFill>
              </a:defRPr>
            </a:lvl1pPr>
          </a:lstStyle>
          <a:p>
            <a:r>
              <a:rPr lang="en-US"/>
              <a:t>Click to edit Master title style</a:t>
            </a:r>
            <a:endParaRPr lang="en-US" dirty="0"/>
          </a:p>
        </p:txBody>
      </p:sp>
      <p:sp>
        <p:nvSpPr>
          <p:cNvPr id="3" name="Text Placeholder 2"/>
          <p:cNvSpPr>
            <a:spLocks noGrp="1"/>
          </p:cNvSpPr>
          <p:nvPr>
            <p:ph type="body" idx="1"/>
          </p:nvPr>
        </p:nvSpPr>
        <p:spPr>
          <a:xfrm>
            <a:off x="609600" y="228601"/>
            <a:ext cx="10363200" cy="1066800"/>
          </a:xfrm>
        </p:spPr>
        <p:txBody>
          <a:bodyPr anchor="b"/>
          <a:lstStyle>
            <a:lvl1pPr marL="0" indent="0">
              <a:buNone/>
              <a:defRPr sz="2000" b="0" cap="all" spc="12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Date Placeholder 6"/>
          <p:cNvSpPr>
            <a:spLocks noGrp="1"/>
          </p:cNvSpPr>
          <p:nvPr>
            <p:ph type="dt" sz="half" idx="10"/>
          </p:nvPr>
        </p:nvSpPr>
        <p:spPr/>
        <p:txBody>
          <a:bodyPr/>
          <a:lstStyle/>
          <a:p>
            <a:endParaRPr lang="en-US"/>
          </a:p>
        </p:txBody>
      </p:sp>
      <p:sp>
        <p:nvSpPr>
          <p:cNvPr id="8" name="Slide Number Placeholder 7"/>
          <p:cNvSpPr>
            <a:spLocks noGrp="1"/>
          </p:cNvSpPr>
          <p:nvPr>
            <p:ph type="sldNum" sz="quarter" idx="11"/>
          </p:nvPr>
        </p:nvSpPr>
        <p:spPr/>
        <p:txBody>
          <a:bodyPr/>
          <a:lstStyle/>
          <a:p>
            <a:fld id="{A2EF37A0-74FC-AB4F-AE4C-D9BFC6719E9F}" type="slidenum">
              <a:rPr lang="en-US" smtClean="0"/>
              <a:t>‹#›</a:t>
            </a:fld>
            <a:endParaRPr lang="en-US"/>
          </a:p>
        </p:txBody>
      </p:sp>
      <p:sp>
        <p:nvSpPr>
          <p:cNvPr id="9" name="Footer Placeholder 8"/>
          <p:cNvSpPr>
            <a:spLocks noGrp="1"/>
          </p:cNvSpPr>
          <p:nvPr>
            <p:ph type="ftr" sz="quarter" idx="12"/>
          </p:nvPr>
        </p:nvSpPr>
        <p:spPr/>
        <p:txBody>
          <a:bodyPr/>
          <a:lstStyle/>
          <a:p>
            <a:r>
              <a:rPr lang="en-US"/>
              <a:t>John P. Dickerson - EC 2016</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174240" y="1574800"/>
            <a:ext cx="438912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786880" y="1574800"/>
            <a:ext cx="438912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John P. Dickerson - EC 2016</a:t>
            </a:r>
          </a:p>
        </p:txBody>
      </p:sp>
      <p:sp>
        <p:nvSpPr>
          <p:cNvPr id="7" name="Slide Number Placeholder 6"/>
          <p:cNvSpPr>
            <a:spLocks noGrp="1"/>
          </p:cNvSpPr>
          <p:nvPr>
            <p:ph type="sldNum" sz="quarter" idx="12"/>
          </p:nvPr>
        </p:nvSpPr>
        <p:spPr/>
        <p:txBody>
          <a:bodyPr/>
          <a:lstStyle/>
          <a:p>
            <a:fld id="{A2EF37A0-74FC-AB4F-AE4C-D9BFC6719E9F}"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170176" y="1572768"/>
            <a:ext cx="4389120" cy="639762"/>
          </a:xfrm>
        </p:spPr>
        <p:txBody>
          <a:bodyPr anchor="b">
            <a:noAutofit/>
          </a:bodyPr>
          <a:lstStyle>
            <a:lvl1pPr marL="0" indent="0">
              <a:buNone/>
              <a:defRPr sz="1800" b="0" cap="all" spc="100"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170176" y="2259366"/>
            <a:ext cx="4389120" cy="384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790944" y="1572768"/>
            <a:ext cx="4389120" cy="639762"/>
          </a:xfrm>
        </p:spPr>
        <p:txBody>
          <a:bodyPr anchor="b">
            <a:noAutofit/>
          </a:bodyPr>
          <a:lstStyle>
            <a:lvl1pPr marL="0" indent="0">
              <a:buNone/>
              <a:defRPr lang="en-US" sz="1800" b="0" kern="1200" cap="all" spc="100" baseline="0" dirty="0" smtClean="0">
                <a:solidFill>
                  <a:schemeClr val="tx1"/>
                </a:solidFill>
                <a:latin typeface="+mj-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spcBef>
                <a:spcPct val="20000"/>
              </a:spcBef>
              <a:buFont typeface="Arial" pitchFamily="34" charset="0"/>
              <a:buNone/>
            </a:pPr>
            <a:r>
              <a:rPr lang="en-US"/>
              <a:t>Click to edit Master text styles</a:t>
            </a:r>
          </a:p>
        </p:txBody>
      </p:sp>
      <p:sp>
        <p:nvSpPr>
          <p:cNvPr id="6" name="Content Placeholder 5"/>
          <p:cNvSpPr>
            <a:spLocks noGrp="1"/>
          </p:cNvSpPr>
          <p:nvPr>
            <p:ph sz="quarter" idx="4"/>
          </p:nvPr>
        </p:nvSpPr>
        <p:spPr>
          <a:xfrm>
            <a:off x="6790944" y="2259366"/>
            <a:ext cx="4389120" cy="384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r>
              <a:rPr lang="en-US"/>
              <a:t>John P. Dickerson - EC 2016</a:t>
            </a:r>
          </a:p>
        </p:txBody>
      </p:sp>
      <p:sp>
        <p:nvSpPr>
          <p:cNvPr id="9" name="Slide Number Placeholder 8"/>
          <p:cNvSpPr>
            <a:spLocks noGrp="1"/>
          </p:cNvSpPr>
          <p:nvPr>
            <p:ph type="sldNum" sz="quarter" idx="12"/>
          </p:nvPr>
        </p:nvSpPr>
        <p:spPr/>
        <p:txBody>
          <a:bodyPr/>
          <a:lstStyle/>
          <a:p>
            <a:fld id="{A2EF37A0-74FC-AB4F-AE4C-D9BFC6719E9F}"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en-US"/>
              <a:t>John P. Dickerson - EC 2016</a:t>
            </a:r>
          </a:p>
        </p:txBody>
      </p:sp>
      <p:sp>
        <p:nvSpPr>
          <p:cNvPr id="5" name="Slide Number Placeholder 4"/>
          <p:cNvSpPr>
            <a:spLocks noGrp="1"/>
          </p:cNvSpPr>
          <p:nvPr>
            <p:ph type="sldNum" sz="quarter" idx="12"/>
          </p:nvPr>
        </p:nvSpPr>
        <p:spPr/>
        <p:txBody>
          <a:bodyPr/>
          <a:lstStyle/>
          <a:p>
            <a:fld id="{A2EF37A0-74FC-AB4F-AE4C-D9BFC6719E9F}"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r>
              <a:rPr lang="en-US"/>
              <a:t>John P. Dickerson - EC 2016</a:t>
            </a:r>
          </a:p>
        </p:txBody>
      </p:sp>
      <p:sp>
        <p:nvSpPr>
          <p:cNvPr id="4" name="Slide Number Placeholder 3"/>
          <p:cNvSpPr>
            <a:spLocks noGrp="1"/>
          </p:cNvSpPr>
          <p:nvPr>
            <p:ph type="sldNum" sz="quarter" idx="12"/>
          </p:nvPr>
        </p:nvSpPr>
        <p:spPr/>
        <p:txBody>
          <a:bodyPr/>
          <a:lstStyle/>
          <a:p>
            <a:fld id="{A2EF37A0-74FC-AB4F-AE4C-D9BFC6719E9F}"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4766733" y="1600200"/>
            <a:ext cx="6815667" cy="448056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601" y="1600200"/>
            <a:ext cx="4011084" cy="448056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John P. Dickerson - EC 2016</a:t>
            </a:r>
          </a:p>
        </p:txBody>
      </p:sp>
      <p:sp>
        <p:nvSpPr>
          <p:cNvPr id="7" name="Slide Number Placeholder 6"/>
          <p:cNvSpPr>
            <a:spLocks noGrp="1"/>
          </p:cNvSpPr>
          <p:nvPr>
            <p:ph type="sldNum" sz="quarter" idx="12"/>
          </p:nvPr>
        </p:nvSpPr>
        <p:spPr/>
        <p:txBody>
          <a:bodyPr/>
          <a:lstStyle/>
          <a:p>
            <a:fld id="{BA9B540C-44DA-4F69-89C9-7C84606640D3}" type="slidenum">
              <a:rPr lang="en-US" smtClean="0"/>
              <a:pPr/>
              <a:t>‹#›</a:t>
            </a:fld>
            <a:endParaRPr lang="en-US"/>
          </a:p>
        </p:txBody>
      </p:sp>
      <p:sp>
        <p:nvSpPr>
          <p:cNvPr id="8" name="Title 7"/>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Rectangle 8"/>
          <p:cNvSpPr/>
          <p:nvPr/>
        </p:nvSpPr>
        <p:spPr>
          <a:xfrm>
            <a:off x="12001499" y="4846320"/>
            <a:ext cx="190501" cy="20116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Picture Placeholder 2"/>
          <p:cNvSpPr>
            <a:spLocks noGrp="1"/>
          </p:cNvSpPr>
          <p:nvPr>
            <p:ph type="pic" idx="1"/>
          </p:nvPr>
        </p:nvSpPr>
        <p:spPr>
          <a:xfrm>
            <a:off x="-1" y="0"/>
            <a:ext cx="12001169" cy="4846320"/>
          </a:xfrm>
          <a:solidFill>
            <a:schemeClr val="bg1">
              <a:lumMod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609600" y="5715000"/>
            <a:ext cx="10871200" cy="457200"/>
          </a:xfrm>
        </p:spPr>
        <p:txBody>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John P. Dickerson - EC 2016</a:t>
            </a:r>
          </a:p>
        </p:txBody>
      </p:sp>
      <p:sp>
        <p:nvSpPr>
          <p:cNvPr id="7" name="Slide Number Placeholder 6"/>
          <p:cNvSpPr>
            <a:spLocks noGrp="1"/>
          </p:cNvSpPr>
          <p:nvPr>
            <p:ph type="sldNum" sz="quarter" idx="12"/>
          </p:nvPr>
        </p:nvSpPr>
        <p:spPr/>
        <p:txBody>
          <a:bodyPr/>
          <a:lstStyle>
            <a:lvl1pPr>
              <a:defRPr>
                <a:solidFill>
                  <a:schemeClr val="tx1"/>
                </a:solidFill>
              </a:defRPr>
            </a:lvl1pPr>
          </a:lstStyle>
          <a:p>
            <a:fld id="{A2EF37A0-74FC-AB4F-AE4C-D9BFC6719E9F}" type="slidenum">
              <a:rPr lang="en-US" smtClean="0"/>
              <a:t>‹#›</a:t>
            </a:fld>
            <a:endParaRPr lang="en-US"/>
          </a:p>
        </p:txBody>
      </p:sp>
      <p:sp>
        <p:nvSpPr>
          <p:cNvPr id="8" name="Title 7"/>
          <p:cNvSpPr>
            <a:spLocks noGrp="1"/>
          </p:cNvSpPr>
          <p:nvPr>
            <p:ph type="title"/>
          </p:nvPr>
        </p:nvSpPr>
        <p:spPr>
          <a:xfrm>
            <a:off x="609600" y="4953000"/>
            <a:ext cx="10871200" cy="762000"/>
          </a:xfrm>
        </p:spPr>
        <p:txBody>
          <a:bodyPr anchor="t">
            <a:normAutofit/>
          </a:bodyPr>
          <a:lstStyle>
            <a:lvl1pPr>
              <a:defRPr sz="3200"/>
            </a:lvl1pPr>
          </a:lstStyle>
          <a:p>
            <a:r>
              <a:rPr lang="en-US"/>
              <a:t>Click to edit Master title style</a:t>
            </a:r>
            <a:endParaRPr lang="en-US" dirty="0"/>
          </a:p>
        </p:txBody>
      </p:sp>
      <p:sp>
        <p:nvSpPr>
          <p:cNvPr id="10" name="Rectangle 9"/>
          <p:cNvSpPr/>
          <p:nvPr/>
        </p:nvSpPr>
        <p:spPr>
          <a:xfrm>
            <a:off x="12001499" y="0"/>
            <a:ext cx="190501" cy="48463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152718"/>
            <a:ext cx="7721600" cy="1371600"/>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609600" y="1752601"/>
            <a:ext cx="10160000" cy="43735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09600" y="6172201"/>
            <a:ext cx="4572000" cy="304800"/>
          </a:xfrm>
          <a:prstGeom prst="rect">
            <a:avLst/>
          </a:prstGeom>
        </p:spPr>
        <p:txBody>
          <a:bodyPr vert="horz" lIns="91440" tIns="45720" rIns="91440" bIns="0" rtlCol="0" anchor="b"/>
          <a:lstStyle>
            <a:lvl1pPr algn="l">
              <a:defRPr sz="1000">
                <a:solidFill>
                  <a:schemeClr val="tx1"/>
                </a:solidFill>
              </a:defRPr>
            </a:lvl1pPr>
          </a:lstStyle>
          <a:p>
            <a:endParaRPr lang="en-US"/>
          </a:p>
        </p:txBody>
      </p:sp>
      <p:sp>
        <p:nvSpPr>
          <p:cNvPr id="5" name="Footer Placeholder 4"/>
          <p:cNvSpPr>
            <a:spLocks noGrp="1"/>
          </p:cNvSpPr>
          <p:nvPr>
            <p:ph type="ftr" sz="quarter" idx="3"/>
          </p:nvPr>
        </p:nvSpPr>
        <p:spPr>
          <a:xfrm>
            <a:off x="3810000" y="6492876"/>
            <a:ext cx="4572000" cy="283845"/>
          </a:xfrm>
          <a:prstGeom prst="rect">
            <a:avLst/>
          </a:prstGeom>
        </p:spPr>
        <p:txBody>
          <a:bodyPr vert="horz" lIns="91440" tIns="45720" rIns="91440" bIns="45720" rtlCol="0" anchor="t"/>
          <a:lstStyle>
            <a:lvl1pPr algn="ctr">
              <a:defRPr sz="1000">
                <a:solidFill>
                  <a:schemeClr val="tx2"/>
                </a:solidFill>
              </a:defRPr>
            </a:lvl1pPr>
          </a:lstStyle>
          <a:p>
            <a:r>
              <a:rPr lang="en-US"/>
              <a:t>John P. Dickerson - EC 2016</a:t>
            </a:r>
            <a:endParaRPr lang="en-US" dirty="0"/>
          </a:p>
        </p:txBody>
      </p:sp>
      <p:sp>
        <p:nvSpPr>
          <p:cNvPr id="6" name="Slide Number Placeholder 5"/>
          <p:cNvSpPr>
            <a:spLocks noGrp="1"/>
          </p:cNvSpPr>
          <p:nvPr>
            <p:ph type="sldNum" sz="quarter" idx="4"/>
          </p:nvPr>
        </p:nvSpPr>
        <p:spPr>
          <a:xfrm rot="16200000">
            <a:off x="11189124" y="5824644"/>
            <a:ext cx="1315721" cy="486833"/>
          </a:xfrm>
          <a:prstGeom prst="rect">
            <a:avLst/>
          </a:prstGeom>
        </p:spPr>
        <p:txBody>
          <a:bodyPr vert="horz" lIns="91440" tIns="45720" rIns="91440" bIns="45720" rtlCol="0" anchor="ctr"/>
          <a:lstStyle>
            <a:lvl1pPr algn="l">
              <a:defRPr sz="2400" b="1">
                <a:solidFill>
                  <a:schemeClr val="tx2"/>
                </a:solidFill>
              </a:defRPr>
            </a:lvl1pPr>
          </a:lstStyle>
          <a:p>
            <a:fld id="{A2EF37A0-74FC-AB4F-AE4C-D9BFC6719E9F}" type="slidenum">
              <a:rPr lang="en-US" smtClean="0"/>
              <a:t>‹#›</a:t>
            </a:fld>
            <a:endParaRPr lang="en-US"/>
          </a:p>
        </p:txBody>
      </p:sp>
      <p:sp>
        <p:nvSpPr>
          <p:cNvPr id="7" name="Rectangle 6"/>
          <p:cNvSpPr/>
          <p:nvPr/>
        </p:nvSpPr>
        <p:spPr>
          <a:xfrm>
            <a:off x="12001499" y="0"/>
            <a:ext cx="190501" cy="1371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Rectangle 7"/>
          <p:cNvSpPr/>
          <p:nvPr/>
        </p:nvSpPr>
        <p:spPr>
          <a:xfrm>
            <a:off x="12001499" y="1371600"/>
            <a:ext cx="190501" cy="5486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 id="2147483741" r:id="rId12"/>
  </p:sldLayoutIdLst>
  <p:hf hdr="0" ftr="0" dt="0"/>
  <p:txStyles>
    <p:titleStyle>
      <a:lvl1pPr algn="l" defTabSz="914400" rtl="0" eaLnBrk="1" latinLnBrk="0" hangingPunct="1">
        <a:spcBef>
          <a:spcPct val="0"/>
        </a:spcBef>
        <a:buNone/>
        <a:defRPr sz="3600" kern="1200" cap="all" spc="-60" baseline="0">
          <a:solidFill>
            <a:schemeClr val="tx2"/>
          </a:solidFill>
          <a:latin typeface="+mj-lt"/>
          <a:ea typeface="+mj-ea"/>
          <a:cs typeface="+mj-cs"/>
        </a:defRPr>
      </a:lvl1pPr>
    </p:titleStyle>
    <p:bodyStyle>
      <a:lvl1pPr marL="0" indent="0" algn="l" defTabSz="914400" rtl="0" eaLnBrk="1" latinLnBrk="0" hangingPunct="1">
        <a:spcBef>
          <a:spcPct val="20000"/>
        </a:spcBef>
        <a:spcAft>
          <a:spcPts val="600"/>
        </a:spcAft>
        <a:buFont typeface="Arial" pitchFamily="34" charset="0"/>
        <a:buNone/>
        <a:defRPr sz="2000" b="1" kern="1200">
          <a:solidFill>
            <a:schemeClr val="tx1"/>
          </a:solidFill>
          <a:latin typeface="+mn-lt"/>
          <a:ea typeface="+mn-ea"/>
          <a:cs typeface="+mn-cs"/>
        </a:defRPr>
      </a:lvl1pPr>
      <a:lvl2pPr marL="457200" indent="-182880" algn="l" defTabSz="914400" rtl="0" eaLnBrk="1" latinLnBrk="0" hangingPunct="1">
        <a:spcBef>
          <a:spcPct val="20000"/>
        </a:spcBef>
        <a:buClr>
          <a:schemeClr val="tx2"/>
        </a:buClr>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Clr>
          <a:schemeClr val="tx2"/>
        </a:buClr>
        <a:buFont typeface="Arial" pitchFamily="34" charset="0"/>
        <a:buChar char="•"/>
        <a:defRPr sz="18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en.wikipedia.org/wiki/Diamond_(gemstone)#Gemological_characteristics" TargetMode="External"/><Relationship Id="rId2" Type="http://schemas.openxmlformats.org/officeDocument/2006/relationships/image" Target="../media/image10.tiff"/><Relationship Id="rId1" Type="http://schemas.openxmlformats.org/officeDocument/2006/relationships/slideLayout" Target="../slideLayouts/slideLayout2.xml"/><Relationship Id="rId4" Type="http://schemas.openxmlformats.org/officeDocument/2006/relationships/image" Target="../media/image11.tiff"/></Relationships>
</file>

<file path=ppt/slides/_rels/slide14.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20.tiff"/><Relationship Id="rId5" Type="http://schemas.openxmlformats.org/officeDocument/2006/relationships/image" Target="../media/image19.png"/><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3.tiff"/><Relationship Id="rId5" Type="http://schemas.openxmlformats.org/officeDocument/2006/relationships/image" Target="../media/image32.tiff"/><Relationship Id="rId4" Type="http://schemas.openxmlformats.org/officeDocument/2006/relationships/image" Target="../media/image31.tiff"/></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38.wmf"/><Relationship Id="rId4" Type="http://schemas.openxmlformats.org/officeDocument/2006/relationships/oleObject" Target="../embeddings/oleObject2.bin"/></Relationships>
</file>

<file path=ppt/slides/_rels/slide2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2.tiff"/><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4.tiff"/><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oleObject" Target="../embeddings/oleObject5.bin"/><Relationship Id="rId3" Type="http://schemas.openxmlformats.org/officeDocument/2006/relationships/notesSlide" Target="../notesSlides/notesSlide21.xml"/><Relationship Id="rId7" Type="http://schemas.openxmlformats.org/officeDocument/2006/relationships/image" Target="../media/image46.png"/><Relationship Id="rId2" Type="http://schemas.openxmlformats.org/officeDocument/2006/relationships/slideLayout" Target="../slideLayouts/slideLayout6.xml"/><Relationship Id="rId1" Type="http://schemas.openxmlformats.org/officeDocument/2006/relationships/vmlDrawing" Target="../drawings/vmlDrawing3.vml"/><Relationship Id="rId6" Type="http://schemas.openxmlformats.org/officeDocument/2006/relationships/oleObject" Target="../embeddings/oleObject4.bin"/><Relationship Id="rId5" Type="http://schemas.openxmlformats.org/officeDocument/2006/relationships/image" Target="../media/image45.png"/><Relationship Id="rId4" Type="http://schemas.openxmlformats.org/officeDocument/2006/relationships/oleObject" Target="../embeddings/oleObject3.bin"/><Relationship Id="rId9" Type="http://schemas.openxmlformats.org/officeDocument/2006/relationships/image" Target="../media/image47.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6.xml"/><Relationship Id="rId1" Type="http://schemas.openxmlformats.org/officeDocument/2006/relationships/vmlDrawing" Target="../drawings/vmlDrawing4.vml"/><Relationship Id="rId5" Type="http://schemas.openxmlformats.org/officeDocument/2006/relationships/image" Target="../media/image48.wmf"/><Relationship Id="rId4" Type="http://schemas.openxmlformats.org/officeDocument/2006/relationships/oleObject" Target="../embeddings/oleObject6.bin"/></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6.xml"/><Relationship Id="rId1" Type="http://schemas.openxmlformats.org/officeDocument/2006/relationships/vmlDrawing" Target="../drawings/vmlDrawing5.vml"/><Relationship Id="rId5" Type="http://schemas.openxmlformats.org/officeDocument/2006/relationships/image" Target="../media/image49.wmf"/><Relationship Id="rId4" Type="http://schemas.openxmlformats.org/officeDocument/2006/relationships/oleObject" Target="../embeddings/oleObject7.bin"/></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vmlDrawing" Target="../drawings/vmlDrawing6.vml"/><Relationship Id="rId5" Type="http://schemas.openxmlformats.org/officeDocument/2006/relationships/image" Target="../media/image50.wmf"/><Relationship Id="rId4" Type="http://schemas.openxmlformats.org/officeDocument/2006/relationships/oleObject" Target="../embeddings/oleObject8.bin"/></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52.wmf"/><Relationship Id="rId2" Type="http://schemas.openxmlformats.org/officeDocument/2006/relationships/slideLayout" Target="../slideLayouts/slideLayout4.xml"/><Relationship Id="rId1" Type="http://schemas.openxmlformats.org/officeDocument/2006/relationships/vmlDrawing" Target="../drawings/vmlDrawing7.vml"/><Relationship Id="rId6" Type="http://schemas.openxmlformats.org/officeDocument/2006/relationships/oleObject" Target="../embeddings/oleObject10.bin"/><Relationship Id="rId5" Type="http://schemas.openxmlformats.org/officeDocument/2006/relationships/image" Target="../media/image51.wmf"/><Relationship Id="rId4" Type="http://schemas.openxmlformats.org/officeDocument/2006/relationships/oleObject" Target="../embeddings/oleObject9.bin"/></Relationships>
</file>

<file path=ppt/slides/_rels/slide3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oleObject" Target="../embeddings/oleObject13.bin"/><Relationship Id="rId3" Type="http://schemas.openxmlformats.org/officeDocument/2006/relationships/notesSlide" Target="../notesSlides/notesSlide27.xml"/><Relationship Id="rId7" Type="http://schemas.openxmlformats.org/officeDocument/2006/relationships/image" Target="../media/image55.wmf"/><Relationship Id="rId2" Type="http://schemas.openxmlformats.org/officeDocument/2006/relationships/slideLayout" Target="../slideLayouts/slideLayout6.xml"/><Relationship Id="rId1" Type="http://schemas.openxmlformats.org/officeDocument/2006/relationships/vmlDrawing" Target="../drawings/vmlDrawing8.vml"/><Relationship Id="rId6" Type="http://schemas.openxmlformats.org/officeDocument/2006/relationships/oleObject" Target="../embeddings/oleObject12.bin"/><Relationship Id="rId5" Type="http://schemas.openxmlformats.org/officeDocument/2006/relationships/image" Target="../media/image48.wmf"/><Relationship Id="rId4" Type="http://schemas.openxmlformats.org/officeDocument/2006/relationships/oleObject" Target="../embeddings/oleObject11.bin"/><Relationship Id="rId9" Type="http://schemas.openxmlformats.org/officeDocument/2006/relationships/image" Target="../media/image56.wmf"/></Relationships>
</file>

<file path=ppt/slides/_rels/slide41.xml.rels><?xml version="1.0" encoding="UTF-8" standalone="yes"?>
<Relationships xmlns="http://schemas.openxmlformats.org/package/2006/relationships"><Relationship Id="rId8" Type="http://schemas.openxmlformats.org/officeDocument/2006/relationships/oleObject" Target="../embeddings/oleObject16.bin"/><Relationship Id="rId3" Type="http://schemas.openxmlformats.org/officeDocument/2006/relationships/notesSlide" Target="../notesSlides/notesSlide28.xml"/><Relationship Id="rId7" Type="http://schemas.openxmlformats.org/officeDocument/2006/relationships/image" Target="../media/image58.wmf"/><Relationship Id="rId2" Type="http://schemas.openxmlformats.org/officeDocument/2006/relationships/slideLayout" Target="../slideLayouts/slideLayout2.xml"/><Relationship Id="rId1" Type="http://schemas.openxmlformats.org/officeDocument/2006/relationships/vmlDrawing" Target="../drawings/vmlDrawing9.vml"/><Relationship Id="rId6" Type="http://schemas.openxmlformats.org/officeDocument/2006/relationships/oleObject" Target="../embeddings/oleObject15.bin"/><Relationship Id="rId5" Type="http://schemas.openxmlformats.org/officeDocument/2006/relationships/image" Target="../media/image57.wmf"/><Relationship Id="rId4" Type="http://schemas.openxmlformats.org/officeDocument/2006/relationships/oleObject" Target="../embeddings/oleObject14.bin"/><Relationship Id="rId9" Type="http://schemas.openxmlformats.org/officeDocument/2006/relationships/image" Target="../media/image59.wmf"/></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61.tiff"/><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63.tif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5.tiff"/><Relationship Id="rId2" Type="http://schemas.openxmlformats.org/officeDocument/2006/relationships/image" Target="../media/image64.tif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Layout" Target="../slideLayouts/slideLayout7.xml"/><Relationship Id="rId1" Type="http://schemas.openxmlformats.org/officeDocument/2006/relationships/vmlDrawing" Target="../drawings/vmlDrawing10.vml"/><Relationship Id="rId4" Type="http://schemas.openxmlformats.org/officeDocument/2006/relationships/image" Target="../media/image66.emf"/></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70.tiff"/><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6.tiff"/></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7.wmf"/><Relationship Id="rId4" Type="http://schemas.openxmlformats.org/officeDocument/2006/relationships/oleObject" Target="../embeddings/oleObject1.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228603"/>
            <a:ext cx="10363200" cy="4571999"/>
          </a:xfrm>
        </p:spPr>
        <p:txBody>
          <a:bodyPr>
            <a:normAutofit/>
          </a:bodyPr>
          <a:lstStyle/>
          <a:p>
            <a:r>
              <a:rPr lang="en-US" sz="6600" dirty="0"/>
              <a:t>Introduction to </a:t>
            </a:r>
            <a:br>
              <a:rPr lang="en-US" sz="6600" dirty="0"/>
            </a:br>
            <a:r>
              <a:rPr lang="en-US" sz="6600" dirty="0"/>
              <a:t>Data Science</a:t>
            </a:r>
          </a:p>
        </p:txBody>
      </p:sp>
      <p:sp>
        <p:nvSpPr>
          <p:cNvPr id="3" name="Subtitle 2"/>
          <p:cNvSpPr>
            <a:spLocks noGrp="1"/>
          </p:cNvSpPr>
          <p:nvPr>
            <p:ph type="subTitle" idx="1"/>
          </p:nvPr>
        </p:nvSpPr>
        <p:spPr>
          <a:xfrm>
            <a:off x="689986" y="3986683"/>
            <a:ext cx="9144000" cy="914400"/>
          </a:xfrm>
        </p:spPr>
        <p:txBody>
          <a:bodyPr>
            <a:normAutofit/>
          </a:bodyPr>
          <a:lstStyle/>
          <a:p>
            <a:r>
              <a:rPr lang="en-US" dirty="0"/>
              <a:t>John P Dickerson</a:t>
            </a:r>
          </a:p>
        </p:txBody>
      </p:sp>
      <p:sp>
        <p:nvSpPr>
          <p:cNvPr id="5" name="TextBox 4"/>
          <p:cNvSpPr txBox="1"/>
          <p:nvPr/>
        </p:nvSpPr>
        <p:spPr>
          <a:xfrm>
            <a:off x="689986" y="4951220"/>
            <a:ext cx="2776695" cy="1600438"/>
          </a:xfrm>
          <a:prstGeom prst="rect">
            <a:avLst/>
          </a:prstGeom>
          <a:noFill/>
        </p:spPr>
        <p:txBody>
          <a:bodyPr wrap="square" rtlCol="0">
            <a:spAutoFit/>
          </a:bodyPr>
          <a:lstStyle/>
          <a:p>
            <a:r>
              <a:rPr lang="en-US" sz="1400" b="1" dirty="0"/>
              <a:t>Lecture #10 – 09/30/2021</a:t>
            </a:r>
          </a:p>
          <a:p>
            <a:endParaRPr lang="en-US" sz="1400" b="1" dirty="0"/>
          </a:p>
          <a:p>
            <a:r>
              <a:rPr lang="en-US" sz="1400" b="1" dirty="0"/>
              <a:t>CMSC320</a:t>
            </a:r>
          </a:p>
          <a:p>
            <a:r>
              <a:rPr lang="en-US" sz="1400" b="1" dirty="0"/>
              <a:t>Tuesdays &amp; Thursdays</a:t>
            </a:r>
          </a:p>
          <a:p>
            <a:r>
              <a:rPr lang="en-US" sz="1400" b="1" dirty="0"/>
              <a:t>5:00pm – 6:15pm</a:t>
            </a:r>
            <a:br>
              <a:rPr lang="en-US" sz="1400" b="1" dirty="0"/>
            </a:br>
            <a:br>
              <a:rPr lang="en-US" sz="1400" b="1" dirty="0"/>
            </a:br>
            <a:r>
              <a:rPr lang="en-US" sz="1400" b="1" dirty="0"/>
              <a:t>https://cmsc320.github.io/</a:t>
            </a:r>
          </a:p>
        </p:txBody>
      </p:sp>
      <p:pic>
        <p:nvPicPr>
          <p:cNvPr id="7" name="Picture 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892603" y="5257800"/>
            <a:ext cx="3721993" cy="1293858"/>
          </a:xfrm>
          <a:prstGeom prst="rect">
            <a:avLst/>
          </a:prstGeom>
        </p:spPr>
      </p:pic>
    </p:spTree>
    <p:extLst>
      <p:ext uri="{BB962C8B-B14F-4D97-AF65-F5344CB8AC3E}">
        <p14:creationId xmlns:p14="http://schemas.microsoft.com/office/powerpoint/2010/main" val="29385995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p:txBody>
          <a:bodyPr>
            <a:normAutofit/>
          </a:bodyPr>
          <a:lstStyle/>
          <a:p>
            <a:r>
              <a:rPr lang="en-US" dirty="0"/>
              <a:t>Averages </a:t>
            </a:r>
            <a:r>
              <a:rPr lang="en-US"/>
              <a:t>&amp; Time Series</a:t>
            </a:r>
            <a:endParaRPr lang="en-US" dirty="0"/>
          </a:p>
        </p:txBody>
      </p:sp>
      <p:sp>
        <p:nvSpPr>
          <p:cNvPr id="5" name="Content Placeholder 4"/>
          <p:cNvSpPr>
            <a:spLocks noGrp="1"/>
          </p:cNvSpPr>
          <p:nvPr>
            <p:ph idx="1"/>
          </p:nvPr>
        </p:nvSpPr>
        <p:spPr/>
        <p:txBody>
          <a:bodyPr/>
          <a:lstStyle/>
          <a:p>
            <a:r>
              <a:rPr lang="en-US" dirty="0"/>
              <a:t>Averaging </a:t>
            </a:r>
            <a:r>
              <a:rPr lang="en-US" dirty="0">
                <a:solidFill>
                  <a:schemeClr val="tx2"/>
                </a:solidFill>
              </a:rPr>
              <a:t>trending</a:t>
            </a:r>
            <a:r>
              <a:rPr lang="en-US" dirty="0"/>
              <a:t> time series is usually not helpful</a:t>
            </a:r>
          </a:p>
          <a:p>
            <a:r>
              <a:rPr lang="en-US" dirty="0"/>
              <a:t>Mean changes completely depending on time interval</a:t>
            </a:r>
          </a:p>
          <a:p>
            <a:r>
              <a:rPr lang="en-US" dirty="0"/>
              <a:t>What about </a:t>
            </a:r>
            <a:r>
              <a:rPr lang="en-US" dirty="0">
                <a:solidFill>
                  <a:schemeClr val="tx2"/>
                </a:solidFill>
              </a:rPr>
              <a:t>periodic</a:t>
            </a:r>
            <a:r>
              <a:rPr lang="en-US" dirty="0"/>
              <a:t> time series data ??????????</a:t>
            </a:r>
          </a:p>
          <a:p>
            <a:endParaRPr lang="en-US" dirty="0"/>
          </a:p>
        </p:txBody>
      </p:sp>
      <p:sp>
        <p:nvSpPr>
          <p:cNvPr id="2" name="Slide Number Placeholder 1"/>
          <p:cNvSpPr>
            <a:spLocks noGrp="1"/>
          </p:cNvSpPr>
          <p:nvPr>
            <p:ph type="sldNum" sz="quarter" idx="12"/>
          </p:nvPr>
        </p:nvSpPr>
        <p:spPr/>
        <p:txBody>
          <a:bodyPr/>
          <a:lstStyle/>
          <a:p>
            <a:fld id="{A2EF37A0-74FC-AB4F-AE4C-D9BFC6719E9F}" type="slidenum">
              <a:rPr lang="en-US" smtClean="0"/>
              <a:pPr/>
              <a:t>10</a:t>
            </a:fld>
            <a:endParaRPr lang="en-US"/>
          </a:p>
        </p:txBody>
      </p:sp>
      <p:pic>
        <p:nvPicPr>
          <p:cNvPr id="6148"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449887" y="3429001"/>
            <a:ext cx="4776788" cy="3221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ounded Rectangle 9"/>
          <p:cNvSpPr/>
          <p:nvPr/>
        </p:nvSpPr>
        <p:spPr>
          <a:xfrm>
            <a:off x="1981201" y="3429001"/>
            <a:ext cx="3260361" cy="3221213"/>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sz="2000" b="1" dirty="0"/>
              <a:t>Ask yourself:</a:t>
            </a:r>
          </a:p>
          <a:p>
            <a:pPr marL="285750" indent="-285750">
              <a:buFont typeface="Arial" charset="0"/>
              <a:buChar char="•"/>
            </a:pPr>
            <a:r>
              <a:rPr lang="en-US" sz="2000" b="1" dirty="0"/>
              <a:t>Does the mean over the entire observation period mean anything?</a:t>
            </a:r>
          </a:p>
          <a:p>
            <a:pPr marL="285750" indent="-285750">
              <a:buFont typeface="Arial" charset="0"/>
              <a:buChar char="•"/>
            </a:pPr>
            <a:r>
              <a:rPr lang="en-US" sz="2000" b="1" dirty="0"/>
              <a:t>Does it estimate anything meaningful?</a:t>
            </a:r>
          </a:p>
        </p:txBody>
      </p:sp>
    </p:spTree>
    <p:extLst>
      <p:ext uri="{BB962C8B-B14F-4D97-AF65-F5344CB8AC3E}">
        <p14:creationId xmlns:p14="http://schemas.microsoft.com/office/powerpoint/2010/main" val="4258331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14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r>
              <a:rPr lang="en-US"/>
              <a:t>The Sample Median</a:t>
            </a:r>
            <a:endParaRPr lang="en-US" dirty="0"/>
          </a:p>
        </p:txBody>
      </p:sp>
      <p:sp>
        <p:nvSpPr>
          <p:cNvPr id="43011" name="Rectangle 3"/>
          <p:cNvSpPr>
            <a:spLocks noGrp="1" noChangeArrowheads="1"/>
          </p:cNvSpPr>
          <p:nvPr>
            <p:ph idx="1"/>
          </p:nvPr>
        </p:nvSpPr>
        <p:spPr/>
        <p:txBody>
          <a:bodyPr/>
          <a:lstStyle/>
          <a:p>
            <a:r>
              <a:rPr lang="en-US" dirty="0"/>
              <a:t>Median:</a:t>
            </a:r>
          </a:p>
          <a:p>
            <a:pPr marL="342900" indent="-342900">
              <a:buFont typeface="Arial" charset="0"/>
              <a:buChar char="•"/>
            </a:pPr>
            <a:r>
              <a:rPr lang="en-US" b="0" dirty="0"/>
              <a:t>Sort the data</a:t>
            </a:r>
          </a:p>
          <a:p>
            <a:pPr marL="342900" indent="-342900">
              <a:buFont typeface="Arial" charset="0"/>
              <a:buChar char="•"/>
            </a:pPr>
            <a:r>
              <a:rPr lang="en-US" b="0" dirty="0"/>
              <a:t>Take the middle point*</a:t>
            </a:r>
          </a:p>
          <a:p>
            <a:r>
              <a:rPr lang="en-US" dirty="0"/>
              <a:t>Odd number:</a:t>
            </a:r>
          </a:p>
          <a:p>
            <a:pPr marL="342900" indent="-342900">
              <a:buFont typeface="Arial" charset="0"/>
              <a:buChar char="•"/>
            </a:pPr>
            <a:r>
              <a:rPr lang="en-US" b="0" dirty="0"/>
              <a:t>Central observation: Med[1,2,4,</a:t>
            </a:r>
            <a:r>
              <a:rPr lang="en-US" b="0" dirty="0">
                <a:solidFill>
                  <a:schemeClr val="tx2"/>
                </a:solidFill>
              </a:rPr>
              <a:t>6</a:t>
            </a:r>
            <a:r>
              <a:rPr lang="en-US" b="0" dirty="0"/>
              <a:t>,8,9,17]</a:t>
            </a:r>
          </a:p>
          <a:p>
            <a:r>
              <a:rPr lang="en-US" dirty="0"/>
              <a:t>Even number:</a:t>
            </a:r>
          </a:p>
          <a:p>
            <a:pPr marL="342900" indent="-342900">
              <a:buFont typeface="Arial" charset="0"/>
              <a:buChar char="•"/>
            </a:pPr>
            <a:r>
              <a:rPr lang="en-US" b="0" dirty="0"/>
              <a:t>Midpoint between the two central observations Med[1,2,4,6,8,9,14,17] = (6+8)/2=7</a:t>
            </a:r>
          </a:p>
        </p:txBody>
      </p:sp>
      <p:sp>
        <p:nvSpPr>
          <p:cNvPr id="2" name="Slide Number Placeholder 1"/>
          <p:cNvSpPr>
            <a:spLocks noGrp="1"/>
          </p:cNvSpPr>
          <p:nvPr>
            <p:ph type="sldNum" sz="quarter" idx="12"/>
          </p:nvPr>
        </p:nvSpPr>
        <p:spPr/>
        <p:txBody>
          <a:bodyPr/>
          <a:lstStyle/>
          <a:p>
            <a:fld id="{A2EF37A0-74FC-AB4F-AE4C-D9BFC6719E9F}" type="slidenum">
              <a:rPr lang="en-US" smtClean="0"/>
              <a:pPr/>
              <a:t>11</a:t>
            </a:fld>
            <a:endParaRPr lang="en-US"/>
          </a:p>
        </p:txBody>
      </p:sp>
      <p:sp>
        <p:nvSpPr>
          <p:cNvPr id="43012" name="Line 4"/>
          <p:cNvSpPr>
            <a:spLocks noChangeShapeType="1"/>
          </p:cNvSpPr>
          <p:nvPr/>
        </p:nvSpPr>
        <p:spPr bwMode="auto">
          <a:xfrm flipV="1">
            <a:off x="7720204" y="4750274"/>
            <a:ext cx="0" cy="381000"/>
          </a:xfrm>
          <a:prstGeom prst="line">
            <a:avLst/>
          </a:prstGeom>
          <a:noFill/>
          <a:ln w="57150">
            <a:solidFill>
              <a:schemeClr val="tx2"/>
            </a:solidFill>
            <a:round/>
            <a:headEnd/>
            <a:tailEnd type="triangle" w="med" len="med"/>
          </a:ln>
        </p:spPr>
        <p:txBody>
          <a:bodyPr/>
          <a:lstStyle/>
          <a:p>
            <a:endParaRPr lang="en-US"/>
          </a:p>
        </p:txBody>
      </p:sp>
      <p:sp>
        <p:nvSpPr>
          <p:cNvPr id="10" name="TextBox 9"/>
          <p:cNvSpPr txBox="1"/>
          <p:nvPr/>
        </p:nvSpPr>
        <p:spPr>
          <a:xfrm>
            <a:off x="3637613" y="6475751"/>
            <a:ext cx="6565692" cy="338554"/>
          </a:xfrm>
          <a:prstGeom prst="rect">
            <a:avLst/>
          </a:prstGeom>
          <a:noFill/>
        </p:spPr>
        <p:txBody>
          <a:bodyPr wrap="square" rtlCol="0">
            <a:spAutoFit/>
          </a:bodyPr>
          <a:lstStyle/>
          <a:p>
            <a:r>
              <a:rPr lang="en-US" sz="1600" dirty="0"/>
              <a:t>* CMSC351 will show you how to find the median in linear time!</a:t>
            </a:r>
          </a:p>
        </p:txBody>
      </p:sp>
    </p:spTree>
    <p:extLst>
      <p:ext uri="{BB962C8B-B14F-4D97-AF65-F5344CB8AC3E}">
        <p14:creationId xmlns:p14="http://schemas.microsoft.com/office/powerpoint/2010/main" val="2460521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30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301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3011">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3011">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3011">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3011">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3011">
                                            <p:txEl>
                                              <p:pRg st="6" end="6"/>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30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1" grpId="0" uiExpand="1" build="p"/>
      <p:bldP spid="43012" grpId="0" animBg="1"/>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104807" y="4969590"/>
            <a:ext cx="3372787" cy="1888410"/>
          </a:xfrm>
          <a:prstGeom prst="rect">
            <a:avLst/>
          </a:prstGeom>
        </p:spPr>
      </p:pic>
      <p:sp>
        <p:nvSpPr>
          <p:cNvPr id="2" name="Title 1"/>
          <p:cNvSpPr>
            <a:spLocks noGrp="1"/>
          </p:cNvSpPr>
          <p:nvPr>
            <p:ph type="title"/>
          </p:nvPr>
        </p:nvSpPr>
        <p:spPr/>
        <p:txBody>
          <a:bodyPr/>
          <a:lstStyle/>
          <a:p>
            <a:r>
              <a:rPr lang="en-US" dirty="0"/>
              <a:t>What is the center?</a:t>
            </a:r>
          </a:p>
        </p:txBody>
      </p:sp>
      <p:sp>
        <p:nvSpPr>
          <p:cNvPr id="4" name="Content Placeholder 3"/>
          <p:cNvSpPr>
            <a:spLocks noGrp="1"/>
          </p:cNvSpPr>
          <p:nvPr>
            <p:ph idx="1"/>
          </p:nvPr>
        </p:nvSpPr>
        <p:spPr/>
        <p:txBody>
          <a:bodyPr/>
          <a:lstStyle/>
          <a:p>
            <a:r>
              <a:rPr lang="en-US" dirty="0"/>
              <a:t>The mean and median measure the </a:t>
            </a:r>
            <a:r>
              <a:rPr lang="en-US" dirty="0">
                <a:solidFill>
                  <a:schemeClr val="tx2"/>
                </a:solidFill>
              </a:rPr>
              <a:t>central tendency</a:t>
            </a:r>
            <a:r>
              <a:rPr lang="en-US" dirty="0"/>
              <a:t> of data</a:t>
            </a:r>
          </a:p>
          <a:p>
            <a:r>
              <a:rPr lang="en-US" dirty="0"/>
              <a:t>Generally, the </a:t>
            </a:r>
            <a:r>
              <a:rPr lang="en-US" dirty="0">
                <a:solidFill>
                  <a:schemeClr val="tx2"/>
                </a:solidFill>
              </a:rPr>
              <a:t>center</a:t>
            </a:r>
            <a:r>
              <a:rPr lang="en-US" dirty="0"/>
              <a:t> of of a dataset is a point in its range that is close to the data.</a:t>
            </a:r>
          </a:p>
          <a:p>
            <a:r>
              <a:rPr lang="en-US" dirty="0"/>
              <a:t>Close?  Need a </a:t>
            </a:r>
            <a:r>
              <a:rPr lang="en-US" dirty="0">
                <a:solidFill>
                  <a:schemeClr val="tx2"/>
                </a:solidFill>
              </a:rPr>
              <a:t>distance metric </a:t>
            </a:r>
            <a:r>
              <a:rPr lang="en-US" dirty="0"/>
              <a:t>between two points x and x</a:t>
            </a:r>
            <a:r>
              <a:rPr lang="en-US" baseline="-25000" dirty="0"/>
              <a:t>2</a:t>
            </a:r>
          </a:p>
          <a:p>
            <a:r>
              <a:rPr lang="en-US" dirty="0"/>
              <a:t>We’ve talked about some already!</a:t>
            </a:r>
          </a:p>
          <a:p>
            <a:pPr marL="342900" indent="-342900">
              <a:buFont typeface="Arial" charset="0"/>
              <a:buChar char="•"/>
            </a:pPr>
            <a:r>
              <a:rPr lang="en-US" b="0" dirty="0"/>
              <a:t>Absolute deviation: | x</a:t>
            </a:r>
            <a:r>
              <a:rPr lang="en-US" b="0" baseline="-25000" dirty="0"/>
              <a:t>1</a:t>
            </a:r>
            <a:r>
              <a:rPr lang="en-US" b="0" dirty="0"/>
              <a:t> </a:t>
            </a:r>
            <a:r>
              <a:rPr lang="mr-IN" b="0" dirty="0"/>
              <a:t>–</a:t>
            </a:r>
            <a:r>
              <a:rPr lang="en-US" b="0" dirty="0"/>
              <a:t> x</a:t>
            </a:r>
            <a:r>
              <a:rPr lang="en-US" b="0" baseline="-25000" dirty="0"/>
              <a:t>2</a:t>
            </a:r>
            <a:r>
              <a:rPr lang="en-US" b="0" dirty="0"/>
              <a:t> |</a:t>
            </a:r>
          </a:p>
          <a:p>
            <a:pPr marL="342900" indent="-342900">
              <a:buFont typeface="Arial" charset="0"/>
              <a:buChar char="•"/>
            </a:pPr>
            <a:r>
              <a:rPr lang="en-US" b="0" dirty="0"/>
              <a:t>Squared deviation: (x</a:t>
            </a:r>
            <a:r>
              <a:rPr lang="en-US" b="0" baseline="-25000" dirty="0"/>
              <a:t>1</a:t>
            </a:r>
            <a:r>
              <a:rPr lang="en-US" b="0" dirty="0"/>
              <a:t> </a:t>
            </a:r>
            <a:r>
              <a:rPr lang="mr-IN" b="0" dirty="0"/>
              <a:t>–</a:t>
            </a:r>
            <a:r>
              <a:rPr lang="en-US" b="0" dirty="0"/>
              <a:t> x</a:t>
            </a:r>
            <a:r>
              <a:rPr lang="en-US" b="0" baseline="-25000" dirty="0"/>
              <a:t>2</a:t>
            </a:r>
            <a:r>
              <a:rPr lang="en-US" b="0" dirty="0"/>
              <a:t>)</a:t>
            </a:r>
            <a:r>
              <a:rPr lang="en-US" b="0" baseline="30000" dirty="0"/>
              <a:t>2</a:t>
            </a:r>
          </a:p>
          <a:p>
            <a:r>
              <a:rPr lang="en-US" dirty="0"/>
              <a:t>We’ll define the center based on these metrics</a:t>
            </a:r>
          </a:p>
        </p:txBody>
      </p:sp>
      <p:sp>
        <p:nvSpPr>
          <p:cNvPr id="3" name="Slide Number Placeholder 2"/>
          <p:cNvSpPr>
            <a:spLocks noGrp="1"/>
          </p:cNvSpPr>
          <p:nvPr>
            <p:ph type="sldNum" sz="quarter" idx="12"/>
          </p:nvPr>
        </p:nvSpPr>
        <p:spPr/>
        <p:txBody>
          <a:bodyPr/>
          <a:lstStyle/>
          <a:p>
            <a:fld id="{A2EF37A0-74FC-AB4F-AE4C-D9BFC6719E9F}" type="slidenum">
              <a:rPr lang="en-US" smtClean="0"/>
              <a:t>12</a:t>
            </a:fld>
            <a:endParaRPr lang="en-US"/>
          </a:p>
        </p:txBody>
      </p:sp>
    </p:spTree>
    <p:extLst>
      <p:ext uri="{BB962C8B-B14F-4D97-AF65-F5344CB8AC3E}">
        <p14:creationId xmlns:p14="http://schemas.microsoft.com/office/powerpoint/2010/main" val="3526137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Dataset for this part</a:t>
            </a:r>
            <a:endParaRPr lang="en-US" dirty="0"/>
          </a:p>
        </p:txBody>
      </p:sp>
      <p:sp>
        <p:nvSpPr>
          <p:cNvPr id="3" name="Content Placeholder 2"/>
          <p:cNvSpPr>
            <a:spLocks noGrp="1"/>
          </p:cNvSpPr>
          <p:nvPr>
            <p:ph idx="1"/>
          </p:nvPr>
        </p:nvSpPr>
        <p:spPr/>
        <p:txBody>
          <a:bodyPr/>
          <a:lstStyle/>
          <a:p>
            <a:r>
              <a:rPr lang="en-US" dirty="0"/>
              <a:t>53,940 measurements of diamonds</a:t>
            </a:r>
          </a:p>
          <a:p>
            <a:endParaRPr lang="en-US" dirty="0"/>
          </a:p>
        </p:txBody>
      </p:sp>
      <p:sp>
        <p:nvSpPr>
          <p:cNvPr id="4" name="Slide Number Placeholder 3"/>
          <p:cNvSpPr>
            <a:spLocks noGrp="1"/>
          </p:cNvSpPr>
          <p:nvPr>
            <p:ph type="sldNum" sz="quarter" idx="12"/>
          </p:nvPr>
        </p:nvSpPr>
        <p:spPr/>
        <p:txBody>
          <a:bodyPr/>
          <a:lstStyle/>
          <a:p>
            <a:fld id="{A2EF37A0-74FC-AB4F-AE4C-D9BFC6719E9F}" type="slidenum">
              <a:rPr lang="en-US" smtClean="0"/>
              <a:t>13</a:t>
            </a:fld>
            <a:endParaRPr lang="en-US"/>
          </a:p>
        </p:txBody>
      </p:sp>
      <p:pic>
        <p:nvPicPr>
          <p:cNvPr id="5" name="Picture 4"/>
          <p:cNvPicPr>
            <a:picLocks noChangeAspect="1"/>
          </p:cNvPicPr>
          <p:nvPr/>
        </p:nvPicPr>
        <p:blipFill>
          <a:blip r:embed="rId2"/>
          <a:stretch>
            <a:fillRect/>
          </a:stretch>
        </p:blipFill>
        <p:spPr>
          <a:xfrm>
            <a:off x="1084956" y="2111432"/>
            <a:ext cx="6645194" cy="4746568"/>
          </a:xfrm>
          <a:prstGeom prst="rect">
            <a:avLst/>
          </a:prstGeom>
        </p:spPr>
      </p:pic>
      <p:sp>
        <p:nvSpPr>
          <p:cNvPr id="6" name="TextBox 5"/>
          <p:cNvSpPr txBox="1"/>
          <p:nvPr/>
        </p:nvSpPr>
        <p:spPr>
          <a:xfrm>
            <a:off x="0" y="6475751"/>
            <a:ext cx="8394492" cy="338554"/>
          </a:xfrm>
          <a:prstGeom prst="rect">
            <a:avLst/>
          </a:prstGeom>
          <a:noFill/>
        </p:spPr>
        <p:txBody>
          <a:bodyPr wrap="square" rtlCol="0">
            <a:spAutoFit/>
          </a:bodyPr>
          <a:lstStyle/>
          <a:p>
            <a:r>
              <a:rPr lang="en-US" sz="1600" dirty="0">
                <a:solidFill>
                  <a:schemeClr val="bg1">
                    <a:lumMod val="50000"/>
                  </a:schemeClr>
                </a:solidFill>
              </a:rPr>
              <a:t>More info:  </a:t>
            </a:r>
            <a:r>
              <a:rPr lang="en-US" sz="1600" dirty="0">
                <a:solidFill>
                  <a:schemeClr val="bg1">
                    <a:lumMod val="50000"/>
                  </a:schemeClr>
                </a:solidFill>
                <a:hlinkClick r:id="rId3"/>
              </a:rPr>
              <a:t>https://en.wikipedia.org/wiki/Diamond_(gemstone)#Gemological_characteristics</a:t>
            </a:r>
            <a:endParaRPr lang="en-US" sz="1600" dirty="0">
              <a:solidFill>
                <a:schemeClr val="bg1">
                  <a:lumMod val="50000"/>
                </a:schemeClr>
              </a:solidFill>
            </a:endParaRPr>
          </a:p>
        </p:txBody>
      </p:sp>
      <p:pic>
        <p:nvPicPr>
          <p:cNvPr id="7" name="Picture 6"/>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7876362" y="2830642"/>
            <a:ext cx="3580993" cy="2579557"/>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806854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Mean Revisited</a:t>
            </a:r>
          </a:p>
        </p:txBody>
      </p:sp>
      <p:sp>
        <p:nvSpPr>
          <p:cNvPr id="3" name="Content Placeholder 2"/>
          <p:cNvSpPr>
            <a:spLocks noGrp="1"/>
          </p:cNvSpPr>
          <p:nvPr>
            <p:ph idx="1"/>
          </p:nvPr>
        </p:nvSpPr>
        <p:spPr/>
        <p:txBody>
          <a:bodyPr/>
          <a:lstStyle/>
          <a:p>
            <a:r>
              <a:rPr lang="en-US" dirty="0"/>
              <a:t>Define a center point </a:t>
            </a:r>
            <a:r>
              <a:rPr lang="el-GR" dirty="0"/>
              <a:t>μ</a:t>
            </a:r>
            <a:r>
              <a:rPr lang="el-GR" b="0" dirty="0"/>
              <a:t> </a:t>
            </a:r>
            <a:r>
              <a:rPr lang="en-US" dirty="0"/>
              <a:t>based on some function of the distance from each data point to that center point</a:t>
            </a:r>
          </a:p>
          <a:p>
            <a:pPr marL="342900" indent="-342900">
              <a:buFont typeface="Arial" charset="0"/>
              <a:buChar char="•"/>
            </a:pPr>
            <a:r>
              <a:rPr lang="en-US" b="0" dirty="0"/>
              <a:t>Residual sum of squares (RSS) for a point </a:t>
            </a:r>
            <a:r>
              <a:rPr lang="el-GR" b="0" dirty="0"/>
              <a:t>μ</a:t>
            </a:r>
            <a:r>
              <a:rPr lang="en-US" b="0" dirty="0"/>
              <a:t>:</a:t>
            </a:r>
          </a:p>
          <a:p>
            <a:endParaRPr lang="en-US" dirty="0"/>
          </a:p>
        </p:txBody>
      </p:sp>
      <p:sp>
        <p:nvSpPr>
          <p:cNvPr id="4" name="Slide Number Placeholder 3"/>
          <p:cNvSpPr>
            <a:spLocks noGrp="1"/>
          </p:cNvSpPr>
          <p:nvPr>
            <p:ph type="sldNum" sz="quarter" idx="12"/>
          </p:nvPr>
        </p:nvSpPr>
        <p:spPr/>
        <p:txBody>
          <a:bodyPr/>
          <a:lstStyle/>
          <a:p>
            <a:fld id="{A2EF37A0-74FC-AB4F-AE4C-D9BFC6719E9F}" type="slidenum">
              <a:rPr lang="en-US" smtClean="0"/>
              <a:t>14</a:t>
            </a:fld>
            <a:endParaRPr lang="en-US"/>
          </a:p>
        </p:txBody>
      </p:sp>
      <p:pic>
        <p:nvPicPr>
          <p:cNvPr id="6" name="Picture 5"/>
          <p:cNvPicPr>
            <a:picLocks noChangeAspect="1"/>
          </p:cNvPicPr>
          <p:nvPr/>
        </p:nvPicPr>
        <p:blipFill>
          <a:blip r:embed="rId2"/>
          <a:stretch>
            <a:fillRect/>
          </a:stretch>
        </p:blipFill>
        <p:spPr>
          <a:xfrm>
            <a:off x="3829051" y="2863332"/>
            <a:ext cx="3466163" cy="1145679"/>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47720" y="3637621"/>
            <a:ext cx="4294725" cy="3067661"/>
          </a:xfrm>
          <a:prstGeom prst="rect">
            <a:avLst/>
          </a:prstGeom>
        </p:spPr>
      </p:pic>
      <p:sp>
        <p:nvSpPr>
          <p:cNvPr id="9" name="TextBox 8"/>
          <p:cNvSpPr txBox="1"/>
          <p:nvPr/>
        </p:nvSpPr>
        <p:spPr>
          <a:xfrm>
            <a:off x="7396813" y="4615230"/>
            <a:ext cx="3372787" cy="1200329"/>
          </a:xfrm>
          <a:prstGeom prst="rect">
            <a:avLst/>
          </a:prstGeom>
          <a:noFill/>
        </p:spPr>
        <p:txBody>
          <a:bodyPr wrap="square" rtlCol="0">
            <a:spAutoFit/>
          </a:bodyPr>
          <a:lstStyle/>
          <a:p>
            <a:r>
              <a:rPr lang="en-US" dirty="0"/>
              <a:t>So what should our estimate of the “center” of this dataset be, based on the RSS metric?</a:t>
            </a:r>
          </a:p>
          <a:p>
            <a:r>
              <a:rPr lang="en-US" dirty="0"/>
              <a:t>?????????????</a:t>
            </a:r>
          </a:p>
        </p:txBody>
      </p:sp>
    </p:spTree>
    <p:extLst>
      <p:ext uri="{BB962C8B-B14F-4D97-AF65-F5344CB8AC3E}">
        <p14:creationId xmlns:p14="http://schemas.microsoft.com/office/powerpoint/2010/main" val="2585083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mean Revisited</a:t>
            </a:r>
          </a:p>
        </p:txBody>
      </p:sp>
      <p:sp>
        <p:nvSpPr>
          <p:cNvPr id="3" name="Content Placeholder 2"/>
          <p:cNvSpPr>
            <a:spLocks noGrp="1"/>
          </p:cNvSpPr>
          <p:nvPr>
            <p:ph idx="1"/>
          </p:nvPr>
        </p:nvSpPr>
        <p:spPr/>
        <p:txBody>
          <a:bodyPr/>
          <a:lstStyle/>
          <a:p>
            <a:r>
              <a:rPr lang="en-US" dirty="0"/>
              <a:t>Want the point </a:t>
            </a:r>
            <a:r>
              <a:rPr lang="el-GR" dirty="0"/>
              <a:t>μ</a:t>
            </a:r>
            <a:r>
              <a:rPr lang="en-US" b="0" dirty="0"/>
              <a:t> </a:t>
            </a:r>
            <a:r>
              <a:rPr lang="en-US" dirty="0"/>
              <a:t>that minimizes the RSS   ??????????</a:t>
            </a:r>
          </a:p>
          <a:p>
            <a:pPr marL="342900" indent="-342900">
              <a:buFont typeface="Arial" charset="0"/>
              <a:buChar char="•"/>
            </a:pPr>
            <a:r>
              <a:rPr lang="en-US" b="0" dirty="0"/>
              <a:t>Find the derivative of RSS and set it to zero, solve for </a:t>
            </a:r>
            <a:r>
              <a:rPr lang="el-GR" b="0" dirty="0"/>
              <a:t>μ</a:t>
            </a:r>
            <a:r>
              <a:rPr lang="en-US" b="0" dirty="0"/>
              <a:t>!</a:t>
            </a:r>
          </a:p>
          <a:p>
            <a:endParaRPr lang="en-US" dirty="0"/>
          </a:p>
        </p:txBody>
      </p:sp>
      <p:sp>
        <p:nvSpPr>
          <p:cNvPr id="4" name="Slide Number Placeholder 3"/>
          <p:cNvSpPr>
            <a:spLocks noGrp="1"/>
          </p:cNvSpPr>
          <p:nvPr>
            <p:ph type="sldNum" sz="quarter" idx="12"/>
          </p:nvPr>
        </p:nvSpPr>
        <p:spPr/>
        <p:txBody>
          <a:bodyPr/>
          <a:lstStyle/>
          <a:p>
            <a:fld id="{A2EF37A0-74FC-AB4F-AE4C-D9BFC6719E9F}" type="slidenum">
              <a:rPr lang="en-US" smtClean="0"/>
              <a:t>15</a:t>
            </a:fld>
            <a:endParaRPr lang="en-US"/>
          </a:p>
        </p:txBody>
      </p:sp>
      <p:pic>
        <p:nvPicPr>
          <p:cNvPr id="5" name="Picture 4"/>
          <p:cNvPicPr>
            <a:picLocks noChangeAspect="1"/>
          </p:cNvPicPr>
          <p:nvPr/>
        </p:nvPicPr>
        <p:blipFill>
          <a:blip r:embed="rId3"/>
          <a:stretch>
            <a:fillRect/>
          </a:stretch>
        </p:blipFill>
        <p:spPr>
          <a:xfrm>
            <a:off x="1981200" y="2643981"/>
            <a:ext cx="3263900" cy="1295400"/>
          </a:xfrm>
          <a:prstGeom prst="rect">
            <a:avLst/>
          </a:prstGeom>
        </p:spPr>
      </p:pic>
      <p:pic>
        <p:nvPicPr>
          <p:cNvPr id="6" name="Picture 5"/>
          <p:cNvPicPr>
            <a:picLocks noChangeAspect="1"/>
          </p:cNvPicPr>
          <p:nvPr/>
        </p:nvPicPr>
        <p:blipFill>
          <a:blip r:embed="rId4"/>
          <a:stretch>
            <a:fillRect/>
          </a:stretch>
        </p:blipFill>
        <p:spPr>
          <a:xfrm>
            <a:off x="5245100" y="2643981"/>
            <a:ext cx="3835400" cy="1295400"/>
          </a:xfrm>
          <a:prstGeom prst="rect">
            <a:avLst/>
          </a:prstGeom>
        </p:spPr>
      </p:pic>
      <p:pic>
        <p:nvPicPr>
          <p:cNvPr id="9" name="Picture 8"/>
          <p:cNvPicPr>
            <a:picLocks noChangeAspect="1"/>
          </p:cNvPicPr>
          <p:nvPr/>
        </p:nvPicPr>
        <p:blipFill>
          <a:blip r:embed="rId5"/>
          <a:stretch>
            <a:fillRect/>
          </a:stretch>
        </p:blipFill>
        <p:spPr>
          <a:xfrm>
            <a:off x="5245100" y="3939381"/>
            <a:ext cx="4445000" cy="1295400"/>
          </a:xfrm>
          <a:prstGeom prst="rect">
            <a:avLst/>
          </a:prstGeom>
        </p:spPr>
      </p:pic>
    </p:spTree>
    <p:extLst>
      <p:ext uri="{BB962C8B-B14F-4D97-AF65-F5344CB8AC3E}">
        <p14:creationId xmlns:p14="http://schemas.microsoft.com/office/powerpoint/2010/main" val="1738564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mean revisited</a:t>
            </a:r>
          </a:p>
        </p:txBody>
      </p:sp>
      <p:sp>
        <p:nvSpPr>
          <p:cNvPr id="4" name="Slide Number Placeholder 3"/>
          <p:cNvSpPr>
            <a:spLocks noGrp="1"/>
          </p:cNvSpPr>
          <p:nvPr>
            <p:ph type="sldNum" sz="quarter" idx="12"/>
          </p:nvPr>
        </p:nvSpPr>
        <p:spPr/>
        <p:txBody>
          <a:bodyPr/>
          <a:lstStyle/>
          <a:p>
            <a:fld id="{A2EF37A0-74FC-AB4F-AE4C-D9BFC6719E9F}" type="slidenum">
              <a:rPr lang="en-US" smtClean="0"/>
              <a:t>16</a:t>
            </a:fld>
            <a:endParaRPr lang="en-US"/>
          </a:p>
        </p:txBody>
      </p:sp>
      <p:pic>
        <p:nvPicPr>
          <p:cNvPr id="5" name="Picture 4"/>
          <p:cNvPicPr>
            <a:picLocks noChangeAspect="1"/>
          </p:cNvPicPr>
          <p:nvPr/>
        </p:nvPicPr>
        <p:blipFill>
          <a:blip r:embed="rId2"/>
          <a:stretch>
            <a:fillRect/>
          </a:stretch>
        </p:blipFill>
        <p:spPr>
          <a:xfrm>
            <a:off x="2022219" y="1524318"/>
            <a:ext cx="4445000" cy="1295400"/>
          </a:xfrm>
          <a:prstGeom prst="rect">
            <a:avLst/>
          </a:prstGeom>
        </p:spPr>
      </p:pic>
      <p:pic>
        <p:nvPicPr>
          <p:cNvPr id="6" name="Picture 5"/>
          <p:cNvPicPr>
            <a:picLocks noChangeAspect="1"/>
          </p:cNvPicPr>
          <p:nvPr/>
        </p:nvPicPr>
        <p:blipFill>
          <a:blip r:embed="rId3"/>
          <a:stretch>
            <a:fillRect/>
          </a:stretch>
        </p:blipFill>
        <p:spPr>
          <a:xfrm>
            <a:off x="2037209" y="2934018"/>
            <a:ext cx="3086100" cy="1257300"/>
          </a:xfrm>
          <a:prstGeom prst="rect">
            <a:avLst/>
          </a:prstGeom>
        </p:spPr>
      </p:pic>
      <p:pic>
        <p:nvPicPr>
          <p:cNvPr id="7" name="Picture 6"/>
          <p:cNvPicPr>
            <a:picLocks noChangeAspect="1"/>
          </p:cNvPicPr>
          <p:nvPr/>
        </p:nvPicPr>
        <p:blipFill>
          <a:blip r:embed="rId4"/>
          <a:stretch>
            <a:fillRect/>
          </a:stretch>
        </p:blipFill>
        <p:spPr>
          <a:xfrm>
            <a:off x="2067189" y="4128446"/>
            <a:ext cx="2933700" cy="1397000"/>
          </a:xfrm>
          <a:prstGeom prst="rect">
            <a:avLst/>
          </a:prstGeom>
        </p:spPr>
      </p:pic>
      <p:pic>
        <p:nvPicPr>
          <p:cNvPr id="8" name="Picture 7"/>
          <p:cNvPicPr>
            <a:picLocks noChangeAspect="1"/>
          </p:cNvPicPr>
          <p:nvPr/>
        </p:nvPicPr>
        <p:blipFill>
          <a:blip r:embed="rId5"/>
          <a:stretch>
            <a:fillRect/>
          </a:stretch>
        </p:blipFill>
        <p:spPr>
          <a:xfrm>
            <a:off x="2052199" y="5525446"/>
            <a:ext cx="2463800" cy="1295400"/>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491007" y="2351442"/>
            <a:ext cx="6095375" cy="4353840"/>
          </a:xfrm>
          <a:prstGeom prst="rect">
            <a:avLst/>
          </a:prstGeom>
        </p:spPr>
      </p:pic>
    </p:spTree>
    <p:extLst>
      <p:ext uri="{BB962C8B-B14F-4D97-AF65-F5344CB8AC3E}">
        <p14:creationId xmlns:p14="http://schemas.microsoft.com/office/powerpoint/2010/main" val="3062859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mean revisited</a:t>
            </a:r>
          </a:p>
        </p:txBody>
      </p:sp>
      <p:sp>
        <p:nvSpPr>
          <p:cNvPr id="3" name="Content Placeholder 2"/>
          <p:cNvSpPr>
            <a:spLocks noGrp="1"/>
          </p:cNvSpPr>
          <p:nvPr>
            <p:ph idx="1"/>
          </p:nvPr>
        </p:nvSpPr>
        <p:spPr/>
        <p:txBody>
          <a:bodyPr/>
          <a:lstStyle/>
          <a:p>
            <a:r>
              <a:rPr lang="en-US" dirty="0"/>
              <a:t>Set the derivative to zero and solve for </a:t>
            </a:r>
            <a:r>
              <a:rPr lang="el-GR" dirty="0"/>
              <a:t>μ</a:t>
            </a:r>
            <a:r>
              <a:rPr lang="en-US" dirty="0"/>
              <a:t>:</a:t>
            </a:r>
          </a:p>
        </p:txBody>
      </p:sp>
      <p:sp>
        <p:nvSpPr>
          <p:cNvPr id="4" name="Slide Number Placeholder 3"/>
          <p:cNvSpPr>
            <a:spLocks noGrp="1"/>
          </p:cNvSpPr>
          <p:nvPr>
            <p:ph type="sldNum" sz="quarter" idx="12"/>
          </p:nvPr>
        </p:nvSpPr>
        <p:spPr/>
        <p:txBody>
          <a:bodyPr/>
          <a:lstStyle/>
          <a:p>
            <a:fld id="{A2EF37A0-74FC-AB4F-AE4C-D9BFC6719E9F}" type="slidenum">
              <a:rPr lang="en-US" smtClean="0"/>
              <a:t>17</a:t>
            </a:fld>
            <a:endParaRPr lang="en-US"/>
          </a:p>
        </p:txBody>
      </p:sp>
      <p:pic>
        <p:nvPicPr>
          <p:cNvPr id="7" name="Picture 6"/>
          <p:cNvPicPr>
            <a:picLocks noChangeAspect="1"/>
          </p:cNvPicPr>
          <p:nvPr/>
        </p:nvPicPr>
        <p:blipFill>
          <a:blip r:embed="rId3"/>
          <a:stretch>
            <a:fillRect/>
          </a:stretch>
        </p:blipFill>
        <p:spPr>
          <a:xfrm>
            <a:off x="1993900" y="2190750"/>
            <a:ext cx="2882900" cy="2476500"/>
          </a:xfrm>
          <a:prstGeom prst="rect">
            <a:avLst/>
          </a:prstGeom>
        </p:spPr>
      </p:pic>
      <p:pic>
        <p:nvPicPr>
          <p:cNvPr id="8" name="Picture 7"/>
          <p:cNvPicPr>
            <a:picLocks noChangeAspect="1"/>
          </p:cNvPicPr>
          <p:nvPr/>
        </p:nvPicPr>
        <p:blipFill>
          <a:blip r:embed="rId4"/>
          <a:stretch>
            <a:fillRect/>
          </a:stretch>
        </p:blipFill>
        <p:spPr>
          <a:xfrm>
            <a:off x="6751638" y="2070100"/>
            <a:ext cx="2108200" cy="1358900"/>
          </a:xfrm>
          <a:prstGeom prst="rect">
            <a:avLst/>
          </a:prstGeom>
        </p:spPr>
      </p:pic>
      <p:pic>
        <p:nvPicPr>
          <p:cNvPr id="9" name="Picture 8"/>
          <p:cNvPicPr>
            <a:picLocks noChangeAspect="1"/>
          </p:cNvPicPr>
          <p:nvPr/>
        </p:nvPicPr>
        <p:blipFill>
          <a:blip r:embed="rId5"/>
          <a:stretch>
            <a:fillRect/>
          </a:stretch>
        </p:blipFill>
        <p:spPr>
          <a:xfrm>
            <a:off x="6925989" y="3321773"/>
            <a:ext cx="2349500" cy="1435100"/>
          </a:xfrm>
          <a:prstGeom prst="rect">
            <a:avLst/>
          </a:prstGeom>
        </p:spPr>
      </p:pic>
      <p:cxnSp>
        <p:nvCxnSpPr>
          <p:cNvPr id="11" name="Curved Connector 10"/>
          <p:cNvCxnSpPr/>
          <p:nvPr/>
        </p:nvCxnSpPr>
        <p:spPr>
          <a:xfrm flipV="1">
            <a:off x="4876800" y="2749551"/>
            <a:ext cx="1743856" cy="1189831"/>
          </a:xfrm>
          <a:prstGeom prst="curvedConnector3">
            <a:avLst/>
          </a:prstGeom>
          <a:ln>
            <a:tailEnd type="triangle"/>
          </a:ln>
        </p:spPr>
        <p:style>
          <a:lnRef idx="2">
            <a:schemeClr val="dk1"/>
          </a:lnRef>
          <a:fillRef idx="0">
            <a:schemeClr val="dk1"/>
          </a:fillRef>
          <a:effectRef idx="1">
            <a:schemeClr val="dk1"/>
          </a:effectRef>
          <a:fontRef idx="minor">
            <a:schemeClr val="tx1"/>
          </a:fontRef>
        </p:style>
      </p:cxnSp>
      <p:sp>
        <p:nvSpPr>
          <p:cNvPr id="12" name="Rounded Rectangle 11"/>
          <p:cNvSpPr/>
          <p:nvPr/>
        </p:nvSpPr>
        <p:spPr>
          <a:xfrm>
            <a:off x="2408421" y="4976734"/>
            <a:ext cx="7060367" cy="1603948"/>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200" dirty="0"/>
              <a:t>The mean is the point</a:t>
            </a:r>
            <a:r>
              <a:rPr lang="el-GR" sz="3200" dirty="0"/>
              <a:t> μ</a:t>
            </a:r>
            <a:r>
              <a:rPr lang="en-US" sz="3200" dirty="0"/>
              <a:t> that minimizes the RSS for a dataset.</a:t>
            </a:r>
            <a:r>
              <a:rPr lang="en-US" dirty="0"/>
              <a:t> </a:t>
            </a:r>
          </a:p>
        </p:txBody>
      </p:sp>
    </p:spTree>
    <p:extLst>
      <p:ext uri="{BB962C8B-B14F-4D97-AF65-F5344CB8AC3E}">
        <p14:creationId xmlns:p14="http://schemas.microsoft.com/office/powerpoint/2010/main" val="2913109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mean revisited</a:t>
            </a:r>
          </a:p>
        </p:txBody>
      </p:sp>
      <p:sp>
        <p:nvSpPr>
          <p:cNvPr id="4" name="Slide Number Placeholder 3"/>
          <p:cNvSpPr>
            <a:spLocks noGrp="1"/>
          </p:cNvSpPr>
          <p:nvPr>
            <p:ph type="sldNum" sz="quarter" idx="12"/>
          </p:nvPr>
        </p:nvSpPr>
        <p:spPr/>
        <p:txBody>
          <a:bodyPr/>
          <a:lstStyle/>
          <a:p>
            <a:fld id="{A2EF37A0-74FC-AB4F-AE4C-D9BFC6719E9F}" type="slidenum">
              <a:rPr lang="en-US" smtClean="0"/>
              <a:t>18</a:t>
            </a:fld>
            <a:endParaRPr lang="en-US"/>
          </a:p>
        </p:txBody>
      </p:sp>
      <p:pic>
        <p:nvPicPr>
          <p:cNvPr id="5" name="Picture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37202" y="1880164"/>
            <a:ext cx="4657497" cy="2985391"/>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797303" y="1877815"/>
            <a:ext cx="4677922" cy="2990088"/>
          </a:xfrm>
          <a:prstGeom prst="rect">
            <a:avLst/>
          </a:prstGeom>
        </p:spPr>
      </p:pic>
      <p:sp>
        <p:nvSpPr>
          <p:cNvPr id="8" name="Left-Right Arrow 7"/>
          <p:cNvSpPr/>
          <p:nvPr/>
        </p:nvSpPr>
        <p:spPr>
          <a:xfrm>
            <a:off x="5586334" y="2908093"/>
            <a:ext cx="914400" cy="422540"/>
          </a:xfrm>
          <a:prstGeom prst="lef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9" name="Rounded Rectangle 8"/>
          <p:cNvSpPr/>
          <p:nvPr/>
        </p:nvSpPr>
        <p:spPr>
          <a:xfrm>
            <a:off x="2408421" y="4976734"/>
            <a:ext cx="7060367" cy="1603948"/>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200" dirty="0"/>
              <a:t>The mean is the point</a:t>
            </a:r>
            <a:r>
              <a:rPr lang="el-GR" sz="3200" dirty="0"/>
              <a:t> μ</a:t>
            </a:r>
            <a:r>
              <a:rPr lang="en-US" sz="3200" dirty="0"/>
              <a:t> that minimizes the RSS for a dataset.</a:t>
            </a:r>
            <a:r>
              <a:rPr lang="en-US" dirty="0"/>
              <a:t> </a:t>
            </a:r>
          </a:p>
        </p:txBody>
      </p:sp>
      <p:sp>
        <p:nvSpPr>
          <p:cNvPr id="10" name="Oval 9"/>
          <p:cNvSpPr/>
          <p:nvPr/>
        </p:nvSpPr>
        <p:spPr>
          <a:xfrm>
            <a:off x="8638155" y="152718"/>
            <a:ext cx="2837070" cy="1514006"/>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a:t>What about a weighted average ???????</a:t>
            </a:r>
          </a:p>
        </p:txBody>
      </p:sp>
    </p:spTree>
    <p:extLst>
      <p:ext uri="{BB962C8B-B14F-4D97-AF65-F5344CB8AC3E}">
        <p14:creationId xmlns:p14="http://schemas.microsoft.com/office/powerpoint/2010/main" val="2229494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median revisited</a:t>
            </a:r>
          </a:p>
        </p:txBody>
      </p:sp>
      <p:sp>
        <p:nvSpPr>
          <p:cNvPr id="3" name="Content Placeholder 2"/>
          <p:cNvSpPr>
            <a:spLocks noGrp="1"/>
          </p:cNvSpPr>
          <p:nvPr>
            <p:ph idx="1"/>
          </p:nvPr>
        </p:nvSpPr>
        <p:spPr/>
        <p:txBody>
          <a:bodyPr/>
          <a:lstStyle/>
          <a:p>
            <a:r>
              <a:rPr lang="en-US" dirty="0"/>
              <a:t>Define a center point </a:t>
            </a:r>
            <a:r>
              <a:rPr lang="en-US" i="1" dirty="0"/>
              <a:t>m</a:t>
            </a:r>
            <a:r>
              <a:rPr lang="el-GR" b="0" dirty="0"/>
              <a:t> </a:t>
            </a:r>
            <a:r>
              <a:rPr lang="en-US" dirty="0"/>
              <a:t>based on some function of the distance from each data point to that center point</a:t>
            </a:r>
          </a:p>
          <a:p>
            <a:pPr marL="342900" indent="-342900">
              <a:buFont typeface="Arial" charset="0"/>
              <a:buChar char="•"/>
            </a:pPr>
            <a:r>
              <a:rPr lang="en-US" dirty="0"/>
              <a:t>The median </a:t>
            </a:r>
            <a:r>
              <a:rPr lang="en-US" i="1" dirty="0"/>
              <a:t>m</a:t>
            </a:r>
            <a:r>
              <a:rPr lang="en-US" dirty="0"/>
              <a:t> minimizes the sum of absolute differences:</a:t>
            </a:r>
          </a:p>
        </p:txBody>
      </p:sp>
      <p:sp>
        <p:nvSpPr>
          <p:cNvPr id="4" name="Slide Number Placeholder 3"/>
          <p:cNvSpPr>
            <a:spLocks noGrp="1"/>
          </p:cNvSpPr>
          <p:nvPr>
            <p:ph type="sldNum" sz="quarter" idx="12"/>
          </p:nvPr>
        </p:nvSpPr>
        <p:spPr/>
        <p:txBody>
          <a:bodyPr/>
          <a:lstStyle/>
          <a:p>
            <a:fld id="{A2EF37A0-74FC-AB4F-AE4C-D9BFC6719E9F}" type="slidenum">
              <a:rPr lang="en-US" smtClean="0"/>
              <a:t>19</a:t>
            </a:fld>
            <a:endParaRPr lang="en-US"/>
          </a:p>
        </p:txBody>
      </p:sp>
      <p:pic>
        <p:nvPicPr>
          <p:cNvPr id="5" name="Picture 4"/>
          <p:cNvPicPr>
            <a:picLocks noChangeAspect="1"/>
          </p:cNvPicPr>
          <p:nvPr/>
        </p:nvPicPr>
        <p:blipFill>
          <a:blip r:embed="rId2"/>
          <a:stretch>
            <a:fillRect/>
          </a:stretch>
        </p:blipFill>
        <p:spPr>
          <a:xfrm>
            <a:off x="4044950" y="2836981"/>
            <a:ext cx="3492500" cy="952500"/>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625015" y="3952880"/>
            <a:ext cx="4362139" cy="2680270"/>
          </a:xfrm>
          <a:prstGeom prst="rect">
            <a:avLst/>
          </a:prstGeom>
        </p:spPr>
      </p:pic>
    </p:spTree>
    <p:extLst>
      <p:ext uri="{BB962C8B-B14F-4D97-AF65-F5344CB8AC3E}">
        <p14:creationId xmlns:p14="http://schemas.microsoft.com/office/powerpoint/2010/main" val="742582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Data </a:t>
            </a:r>
            <a:r>
              <a:rPr lang="en-US" dirty="0" err="1"/>
              <a:t>LifeCycle</a:t>
            </a:r>
            <a:endParaRPr lang="en-US" dirty="0"/>
          </a:p>
        </p:txBody>
      </p:sp>
      <p:sp>
        <p:nvSpPr>
          <p:cNvPr id="4" name="Slide Number Placeholder 3"/>
          <p:cNvSpPr>
            <a:spLocks noGrp="1"/>
          </p:cNvSpPr>
          <p:nvPr>
            <p:ph type="sldNum" sz="quarter" idx="12"/>
          </p:nvPr>
        </p:nvSpPr>
        <p:spPr/>
        <p:txBody>
          <a:bodyPr/>
          <a:lstStyle/>
          <a:p>
            <a:fld id="{A2EF37A0-74FC-AB4F-AE4C-D9BFC6719E9F}" type="slidenum">
              <a:rPr lang="en-US" smtClean="0"/>
              <a:t>2</a:t>
            </a:fld>
            <a:endParaRPr lang="en-US" dirty="0"/>
          </a:p>
        </p:txBody>
      </p:sp>
      <p:sp>
        <p:nvSpPr>
          <p:cNvPr id="5" name="Rounded Rectangle 4"/>
          <p:cNvSpPr/>
          <p:nvPr/>
        </p:nvSpPr>
        <p:spPr>
          <a:xfrm>
            <a:off x="850533" y="2193053"/>
            <a:ext cx="1615053" cy="2463989"/>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a:t>Data collection</a:t>
            </a:r>
          </a:p>
        </p:txBody>
      </p:sp>
      <p:grpSp>
        <p:nvGrpSpPr>
          <p:cNvPr id="14" name="Group 13"/>
          <p:cNvGrpSpPr/>
          <p:nvPr/>
        </p:nvGrpSpPr>
        <p:grpSpPr>
          <a:xfrm>
            <a:off x="2465586" y="2193053"/>
            <a:ext cx="2218970" cy="2463989"/>
            <a:chOff x="1604361" y="2044932"/>
            <a:chExt cx="1781694" cy="1978429"/>
          </a:xfrm>
        </p:grpSpPr>
        <p:sp>
          <p:nvSpPr>
            <p:cNvPr id="6" name="Rounded Rectangle 5"/>
            <p:cNvSpPr/>
            <p:nvPr/>
          </p:nvSpPr>
          <p:spPr>
            <a:xfrm>
              <a:off x="2089269" y="2044932"/>
              <a:ext cx="1296786" cy="1978429"/>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t>Data processing</a:t>
              </a:r>
            </a:p>
          </p:txBody>
        </p:sp>
        <p:cxnSp>
          <p:nvCxnSpPr>
            <p:cNvPr id="11" name="Straight Arrow Connector 10"/>
            <p:cNvCxnSpPr>
              <a:cxnSpLocks/>
              <a:stCxn id="5" idx="3"/>
              <a:endCxn id="6" idx="1"/>
            </p:cNvCxnSpPr>
            <p:nvPr/>
          </p:nvCxnSpPr>
          <p:spPr>
            <a:xfrm>
              <a:off x="1604361" y="3034147"/>
              <a:ext cx="484908" cy="0"/>
            </a:xfrm>
            <a:prstGeom prst="straightConnector1">
              <a:avLst/>
            </a:prstGeom>
            <a:ln>
              <a:tailEnd type="triangle"/>
            </a:ln>
          </p:spPr>
          <p:style>
            <a:lnRef idx="2">
              <a:schemeClr val="accent3"/>
            </a:lnRef>
            <a:fillRef idx="1">
              <a:schemeClr val="lt1"/>
            </a:fillRef>
            <a:effectRef idx="0">
              <a:schemeClr val="accent3"/>
            </a:effectRef>
            <a:fontRef idx="minor">
              <a:schemeClr val="dk1"/>
            </a:fontRef>
          </p:style>
        </p:cxnSp>
      </p:grpSp>
      <p:cxnSp>
        <p:nvCxnSpPr>
          <p:cNvPr id="13" name="Curved Connector 12"/>
          <p:cNvCxnSpPr>
            <a:stCxn id="6" idx="2"/>
            <a:endCxn id="5" idx="2"/>
          </p:cNvCxnSpPr>
          <p:nvPr/>
        </p:nvCxnSpPr>
        <p:spPr>
          <a:xfrm rot="5400000">
            <a:off x="2767545" y="3547553"/>
            <a:ext cx="15817" cy="2218970"/>
          </a:xfrm>
          <a:prstGeom prst="curvedConnector3">
            <a:avLst>
              <a:gd name="adj1" fmla="val 1800000"/>
            </a:avLst>
          </a:prstGeom>
          <a:ln>
            <a:tailEnd type="triangle"/>
          </a:ln>
        </p:spPr>
        <p:style>
          <a:lnRef idx="3">
            <a:schemeClr val="accent3"/>
          </a:lnRef>
          <a:fillRef idx="0">
            <a:schemeClr val="accent3"/>
          </a:fillRef>
          <a:effectRef idx="2">
            <a:schemeClr val="accent3"/>
          </a:effectRef>
          <a:fontRef idx="minor">
            <a:schemeClr val="tx1"/>
          </a:fontRef>
        </p:style>
      </p:cxnSp>
      <p:grpSp>
        <p:nvGrpSpPr>
          <p:cNvPr id="17" name="Group 16"/>
          <p:cNvGrpSpPr/>
          <p:nvPr/>
        </p:nvGrpSpPr>
        <p:grpSpPr>
          <a:xfrm>
            <a:off x="4684556" y="2193053"/>
            <a:ext cx="2218970" cy="2463989"/>
            <a:chOff x="3386055" y="2044932"/>
            <a:chExt cx="1781694" cy="1978429"/>
          </a:xfrm>
        </p:grpSpPr>
        <p:sp>
          <p:nvSpPr>
            <p:cNvPr id="7" name="Rounded Rectangle 6"/>
            <p:cNvSpPr/>
            <p:nvPr/>
          </p:nvSpPr>
          <p:spPr>
            <a:xfrm>
              <a:off x="3870963" y="2044932"/>
              <a:ext cx="1296786" cy="1978429"/>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dirty="0"/>
                <a:t>Exploratory analysis</a:t>
              </a:r>
            </a:p>
            <a:p>
              <a:pPr algn="ctr"/>
              <a:r>
                <a:rPr lang="en-US" dirty="0"/>
                <a:t>&amp;</a:t>
              </a:r>
            </a:p>
            <a:p>
              <a:pPr algn="ctr"/>
              <a:r>
                <a:rPr lang="en-US" dirty="0"/>
                <a:t>Data </a:t>
              </a:r>
              <a:r>
                <a:rPr lang="en-US" dirty="0" err="1"/>
                <a:t>viz</a:t>
              </a:r>
              <a:endParaRPr lang="en-US" dirty="0"/>
            </a:p>
          </p:txBody>
        </p:sp>
        <p:cxnSp>
          <p:nvCxnSpPr>
            <p:cNvPr id="16" name="Straight Arrow Connector 15"/>
            <p:cNvCxnSpPr>
              <a:stCxn id="6" idx="3"/>
              <a:endCxn id="7" idx="1"/>
            </p:cNvCxnSpPr>
            <p:nvPr/>
          </p:nvCxnSpPr>
          <p:spPr>
            <a:xfrm>
              <a:off x="3386055" y="3034147"/>
              <a:ext cx="484908"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grpSp>
      <p:grpSp>
        <p:nvGrpSpPr>
          <p:cNvPr id="23" name="Group 22"/>
          <p:cNvGrpSpPr/>
          <p:nvPr/>
        </p:nvGrpSpPr>
        <p:grpSpPr>
          <a:xfrm>
            <a:off x="1665968" y="4649130"/>
            <a:ext cx="4437941" cy="15817"/>
            <a:chOff x="962318" y="4017011"/>
            <a:chExt cx="3563388" cy="12700"/>
          </a:xfrm>
        </p:grpSpPr>
        <p:cxnSp>
          <p:nvCxnSpPr>
            <p:cNvPr id="19" name="Curved Connector 18"/>
            <p:cNvCxnSpPr>
              <a:stCxn id="7" idx="2"/>
              <a:endCxn id="6" idx="2"/>
            </p:cNvCxnSpPr>
            <p:nvPr/>
          </p:nvCxnSpPr>
          <p:spPr>
            <a:xfrm rot="5400000">
              <a:off x="3628509" y="3132514"/>
              <a:ext cx="12700" cy="1781694"/>
            </a:xfrm>
            <a:prstGeom prst="curvedConnector3">
              <a:avLst>
                <a:gd name="adj1" fmla="val 1800000"/>
              </a:avLst>
            </a:prstGeom>
            <a:ln>
              <a:tailEnd type="triangle"/>
            </a:ln>
          </p:spPr>
          <p:style>
            <a:lnRef idx="3">
              <a:schemeClr val="dk1"/>
            </a:lnRef>
            <a:fillRef idx="0">
              <a:schemeClr val="dk1"/>
            </a:fillRef>
            <a:effectRef idx="2">
              <a:schemeClr val="dk1"/>
            </a:effectRef>
            <a:fontRef idx="minor">
              <a:schemeClr val="tx1"/>
            </a:fontRef>
          </p:style>
        </p:cxnSp>
        <p:cxnSp>
          <p:nvCxnSpPr>
            <p:cNvPr id="21" name="Curved Connector 20"/>
            <p:cNvCxnSpPr>
              <a:cxnSpLocks/>
              <a:stCxn id="7" idx="2"/>
              <a:endCxn id="5" idx="2"/>
            </p:cNvCxnSpPr>
            <p:nvPr/>
          </p:nvCxnSpPr>
          <p:spPr>
            <a:xfrm rot="5400000">
              <a:off x="2737662" y="2241667"/>
              <a:ext cx="12700" cy="3563388"/>
            </a:xfrm>
            <a:prstGeom prst="curvedConnector3">
              <a:avLst>
                <a:gd name="adj1" fmla="val 3763638"/>
              </a:avLst>
            </a:prstGeom>
            <a:ln>
              <a:tailEnd type="triangle"/>
            </a:ln>
          </p:spPr>
          <p:style>
            <a:lnRef idx="3">
              <a:schemeClr val="dk1"/>
            </a:lnRef>
            <a:fillRef idx="0">
              <a:schemeClr val="dk1"/>
            </a:fillRef>
            <a:effectRef idx="2">
              <a:schemeClr val="dk1"/>
            </a:effectRef>
            <a:fontRef idx="minor">
              <a:schemeClr val="tx1"/>
            </a:fontRef>
          </p:style>
        </p:cxnSp>
      </p:grpSp>
      <p:grpSp>
        <p:nvGrpSpPr>
          <p:cNvPr id="26" name="Group 25"/>
          <p:cNvGrpSpPr/>
          <p:nvPr/>
        </p:nvGrpSpPr>
        <p:grpSpPr>
          <a:xfrm>
            <a:off x="6903526" y="2193053"/>
            <a:ext cx="2218970" cy="2463989"/>
            <a:chOff x="5167749" y="2044932"/>
            <a:chExt cx="1781694" cy="1978429"/>
          </a:xfrm>
        </p:grpSpPr>
        <p:sp>
          <p:nvSpPr>
            <p:cNvPr id="8" name="Rounded Rectangle 7"/>
            <p:cNvSpPr/>
            <p:nvPr/>
          </p:nvSpPr>
          <p:spPr>
            <a:xfrm>
              <a:off x="5652657" y="2044932"/>
              <a:ext cx="1296786" cy="1978429"/>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Analysis, hypothesis testing, &amp; ML</a:t>
              </a:r>
            </a:p>
          </p:txBody>
        </p:sp>
        <p:cxnSp>
          <p:nvCxnSpPr>
            <p:cNvPr id="25" name="Straight Arrow Connector 24"/>
            <p:cNvCxnSpPr>
              <a:stCxn id="7" idx="3"/>
              <a:endCxn id="8" idx="1"/>
            </p:cNvCxnSpPr>
            <p:nvPr/>
          </p:nvCxnSpPr>
          <p:spPr>
            <a:xfrm>
              <a:off x="5167749" y="3034147"/>
              <a:ext cx="484908"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grpSp>
      <p:grpSp>
        <p:nvGrpSpPr>
          <p:cNvPr id="41" name="Group 40"/>
          <p:cNvGrpSpPr/>
          <p:nvPr/>
        </p:nvGrpSpPr>
        <p:grpSpPr>
          <a:xfrm>
            <a:off x="1665968" y="4649130"/>
            <a:ext cx="6656911" cy="15817"/>
            <a:chOff x="962318" y="4017011"/>
            <a:chExt cx="5345082" cy="12700"/>
          </a:xfrm>
        </p:grpSpPr>
        <p:cxnSp>
          <p:nvCxnSpPr>
            <p:cNvPr id="34" name="Curved Connector 33"/>
            <p:cNvCxnSpPr>
              <a:stCxn id="8" idx="2"/>
              <a:endCxn id="7" idx="2"/>
            </p:cNvCxnSpPr>
            <p:nvPr/>
          </p:nvCxnSpPr>
          <p:spPr>
            <a:xfrm rot="5400000">
              <a:off x="5410203" y="3132514"/>
              <a:ext cx="12700" cy="1781694"/>
            </a:xfrm>
            <a:prstGeom prst="curvedConnector3">
              <a:avLst>
                <a:gd name="adj1" fmla="val 1800000"/>
              </a:avLst>
            </a:prstGeom>
            <a:ln>
              <a:tailEnd type="triangle"/>
            </a:ln>
          </p:spPr>
          <p:style>
            <a:lnRef idx="3">
              <a:schemeClr val="dk1"/>
            </a:lnRef>
            <a:fillRef idx="0">
              <a:schemeClr val="dk1"/>
            </a:fillRef>
            <a:effectRef idx="2">
              <a:schemeClr val="dk1"/>
            </a:effectRef>
            <a:fontRef idx="minor">
              <a:schemeClr val="tx1"/>
            </a:fontRef>
          </p:style>
        </p:cxnSp>
        <p:cxnSp>
          <p:nvCxnSpPr>
            <p:cNvPr id="36" name="Curved Connector 35"/>
            <p:cNvCxnSpPr>
              <a:stCxn id="8" idx="2"/>
              <a:endCxn id="6" idx="2"/>
            </p:cNvCxnSpPr>
            <p:nvPr/>
          </p:nvCxnSpPr>
          <p:spPr>
            <a:xfrm rot="5400000">
              <a:off x="4519356" y="2241667"/>
              <a:ext cx="12700" cy="3563388"/>
            </a:xfrm>
            <a:prstGeom prst="curvedConnector3">
              <a:avLst>
                <a:gd name="adj1" fmla="val 3894543"/>
              </a:avLst>
            </a:prstGeom>
            <a:ln>
              <a:tailEnd type="triangle"/>
            </a:ln>
          </p:spPr>
          <p:style>
            <a:lnRef idx="3">
              <a:schemeClr val="dk1"/>
            </a:lnRef>
            <a:fillRef idx="0">
              <a:schemeClr val="dk1"/>
            </a:fillRef>
            <a:effectRef idx="2">
              <a:schemeClr val="dk1"/>
            </a:effectRef>
            <a:fontRef idx="minor">
              <a:schemeClr val="tx1"/>
            </a:fontRef>
          </p:style>
        </p:cxnSp>
        <p:cxnSp>
          <p:nvCxnSpPr>
            <p:cNvPr id="39" name="Curved Connector 38"/>
            <p:cNvCxnSpPr>
              <a:cxnSpLocks/>
              <a:stCxn id="8" idx="2"/>
              <a:endCxn id="5" idx="2"/>
            </p:cNvCxnSpPr>
            <p:nvPr/>
          </p:nvCxnSpPr>
          <p:spPr>
            <a:xfrm rot="5400000">
              <a:off x="3628509" y="1350820"/>
              <a:ext cx="12700" cy="5345082"/>
            </a:xfrm>
            <a:prstGeom prst="curvedConnector3">
              <a:avLst>
                <a:gd name="adj1" fmla="val 5858181"/>
              </a:avLst>
            </a:prstGeom>
            <a:ln>
              <a:tailEnd type="triangle"/>
            </a:ln>
          </p:spPr>
          <p:style>
            <a:lnRef idx="3">
              <a:schemeClr val="dk1"/>
            </a:lnRef>
            <a:fillRef idx="0">
              <a:schemeClr val="dk1"/>
            </a:fillRef>
            <a:effectRef idx="2">
              <a:schemeClr val="dk1"/>
            </a:effectRef>
            <a:fontRef idx="minor">
              <a:schemeClr val="tx1"/>
            </a:fontRef>
          </p:style>
        </p:cxnSp>
      </p:grpSp>
      <p:grpSp>
        <p:nvGrpSpPr>
          <p:cNvPr id="44" name="Group 43"/>
          <p:cNvGrpSpPr/>
          <p:nvPr/>
        </p:nvGrpSpPr>
        <p:grpSpPr>
          <a:xfrm>
            <a:off x="9122497" y="2193053"/>
            <a:ext cx="2218970" cy="2463989"/>
            <a:chOff x="6949443" y="2044932"/>
            <a:chExt cx="1781694" cy="1978429"/>
          </a:xfrm>
        </p:grpSpPr>
        <p:sp>
          <p:nvSpPr>
            <p:cNvPr id="9" name="Rounded Rectangle 8"/>
            <p:cNvSpPr/>
            <p:nvPr/>
          </p:nvSpPr>
          <p:spPr>
            <a:xfrm>
              <a:off x="7434351" y="2044932"/>
              <a:ext cx="1296786" cy="1978429"/>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Insight &amp; Policy Decision</a:t>
              </a:r>
            </a:p>
          </p:txBody>
        </p:sp>
        <p:cxnSp>
          <p:nvCxnSpPr>
            <p:cNvPr id="43" name="Straight Arrow Connector 42"/>
            <p:cNvCxnSpPr>
              <a:stCxn id="8" idx="3"/>
              <a:endCxn id="9" idx="1"/>
            </p:cNvCxnSpPr>
            <p:nvPr/>
          </p:nvCxnSpPr>
          <p:spPr>
            <a:xfrm>
              <a:off x="6949443" y="3034147"/>
              <a:ext cx="484908"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grpSp>
      <p:grpSp>
        <p:nvGrpSpPr>
          <p:cNvPr id="56" name="Group 55"/>
          <p:cNvGrpSpPr/>
          <p:nvPr/>
        </p:nvGrpSpPr>
        <p:grpSpPr>
          <a:xfrm>
            <a:off x="1665968" y="4649130"/>
            <a:ext cx="8875881" cy="15817"/>
            <a:chOff x="962318" y="4017011"/>
            <a:chExt cx="7126776" cy="12700"/>
          </a:xfrm>
        </p:grpSpPr>
        <p:cxnSp>
          <p:nvCxnSpPr>
            <p:cNvPr id="46" name="Curved Connector 45"/>
            <p:cNvCxnSpPr>
              <a:stCxn id="9" idx="2"/>
              <a:endCxn id="8" idx="2"/>
            </p:cNvCxnSpPr>
            <p:nvPr/>
          </p:nvCxnSpPr>
          <p:spPr>
            <a:xfrm rot="5400000">
              <a:off x="7191897" y="3132514"/>
              <a:ext cx="12700" cy="1781694"/>
            </a:xfrm>
            <a:prstGeom prst="curvedConnector3">
              <a:avLst>
                <a:gd name="adj1" fmla="val 1800000"/>
              </a:avLst>
            </a:prstGeom>
            <a:ln>
              <a:tailEnd type="triangle"/>
            </a:ln>
          </p:spPr>
          <p:style>
            <a:lnRef idx="3">
              <a:schemeClr val="dk1"/>
            </a:lnRef>
            <a:fillRef idx="0">
              <a:schemeClr val="dk1"/>
            </a:fillRef>
            <a:effectRef idx="2">
              <a:schemeClr val="dk1"/>
            </a:effectRef>
            <a:fontRef idx="minor">
              <a:schemeClr val="tx1"/>
            </a:fontRef>
          </p:style>
        </p:cxnSp>
        <p:cxnSp>
          <p:nvCxnSpPr>
            <p:cNvPr id="48" name="Curved Connector 47"/>
            <p:cNvCxnSpPr>
              <a:stCxn id="9" idx="2"/>
              <a:endCxn id="7" idx="2"/>
            </p:cNvCxnSpPr>
            <p:nvPr/>
          </p:nvCxnSpPr>
          <p:spPr>
            <a:xfrm rot="5400000">
              <a:off x="6301050" y="2241667"/>
              <a:ext cx="12700" cy="3563388"/>
            </a:xfrm>
            <a:prstGeom prst="curvedConnector3">
              <a:avLst>
                <a:gd name="adj1" fmla="val 3501819"/>
              </a:avLst>
            </a:prstGeom>
            <a:ln>
              <a:tailEnd type="triangle"/>
            </a:ln>
          </p:spPr>
          <p:style>
            <a:lnRef idx="3">
              <a:schemeClr val="dk1"/>
            </a:lnRef>
            <a:fillRef idx="0">
              <a:schemeClr val="dk1"/>
            </a:fillRef>
            <a:effectRef idx="2">
              <a:schemeClr val="dk1"/>
            </a:effectRef>
            <a:fontRef idx="minor">
              <a:schemeClr val="tx1"/>
            </a:fontRef>
          </p:style>
        </p:cxnSp>
        <p:cxnSp>
          <p:nvCxnSpPr>
            <p:cNvPr id="51" name="Curved Connector 50"/>
            <p:cNvCxnSpPr>
              <a:stCxn id="9" idx="2"/>
              <a:endCxn id="6" idx="2"/>
            </p:cNvCxnSpPr>
            <p:nvPr/>
          </p:nvCxnSpPr>
          <p:spPr>
            <a:xfrm rot="5400000">
              <a:off x="5410203" y="1350820"/>
              <a:ext cx="12700" cy="5345082"/>
            </a:xfrm>
            <a:prstGeom prst="curvedConnector3">
              <a:avLst>
                <a:gd name="adj1" fmla="val 5989094"/>
              </a:avLst>
            </a:prstGeom>
            <a:ln>
              <a:tailEnd type="triangle"/>
            </a:ln>
          </p:spPr>
          <p:style>
            <a:lnRef idx="3">
              <a:schemeClr val="dk1"/>
            </a:lnRef>
            <a:fillRef idx="0">
              <a:schemeClr val="dk1"/>
            </a:fillRef>
            <a:effectRef idx="2">
              <a:schemeClr val="dk1"/>
            </a:effectRef>
            <a:fontRef idx="minor">
              <a:schemeClr val="tx1"/>
            </a:fontRef>
          </p:style>
        </p:cxnSp>
        <p:cxnSp>
          <p:nvCxnSpPr>
            <p:cNvPr id="54" name="Curved Connector 53"/>
            <p:cNvCxnSpPr>
              <a:cxnSpLocks/>
              <a:stCxn id="9" idx="2"/>
              <a:endCxn id="5" idx="2"/>
            </p:cNvCxnSpPr>
            <p:nvPr/>
          </p:nvCxnSpPr>
          <p:spPr>
            <a:xfrm rot="5400000">
              <a:off x="4519356" y="459973"/>
              <a:ext cx="12700" cy="7126776"/>
            </a:xfrm>
            <a:prstGeom prst="curvedConnector3">
              <a:avLst>
                <a:gd name="adj1" fmla="val 8345457"/>
              </a:avLst>
            </a:prstGeom>
            <a:ln>
              <a:tailEnd type="triangle"/>
            </a:ln>
          </p:spPr>
          <p:style>
            <a:lnRef idx="3">
              <a:schemeClr val="dk1"/>
            </a:lnRef>
            <a:fillRef idx="0">
              <a:schemeClr val="dk1"/>
            </a:fillRef>
            <a:effectRef idx="2">
              <a:schemeClr val="dk1"/>
            </a:effectRef>
            <a:fontRef idx="minor">
              <a:schemeClr val="tx1"/>
            </a:fontRef>
          </p:style>
        </p:cxnSp>
      </p:grpSp>
    </p:spTree>
    <p:extLst>
      <p:ext uri="{BB962C8B-B14F-4D97-AF65-F5344CB8AC3E}">
        <p14:creationId xmlns:p14="http://schemas.microsoft.com/office/powerpoint/2010/main" val="16919626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normAutofit/>
          </a:bodyPr>
          <a:lstStyle/>
          <a:p>
            <a:pPr eaLnBrk="1" hangingPunct="1"/>
            <a:r>
              <a:rPr lang="en-US" b="1" dirty="0"/>
              <a:t>Mean != Median</a:t>
            </a:r>
          </a:p>
        </p:txBody>
      </p:sp>
      <p:sp>
        <p:nvSpPr>
          <p:cNvPr id="2" name="Slide Number Placeholder 1"/>
          <p:cNvSpPr>
            <a:spLocks noGrp="1"/>
          </p:cNvSpPr>
          <p:nvPr>
            <p:ph type="sldNum" sz="quarter" idx="12"/>
          </p:nvPr>
        </p:nvSpPr>
        <p:spPr/>
        <p:txBody>
          <a:bodyPr/>
          <a:lstStyle/>
          <a:p>
            <a:fld id="{A2EF37A0-74FC-AB4F-AE4C-D9BFC6719E9F}" type="slidenum">
              <a:rPr lang="en-US" smtClean="0"/>
              <a:t>20</a:t>
            </a:fld>
            <a:endParaRPr lang="en-US"/>
          </a:p>
        </p:txBody>
      </p:sp>
      <p:pic>
        <p:nvPicPr>
          <p:cNvPr id="4" name="Picture 3"/>
          <p:cNvPicPr>
            <a:picLocks noChangeAspect="1"/>
          </p:cNvPicPr>
          <p:nvPr/>
        </p:nvPicPr>
        <p:blipFill>
          <a:blip r:embed="rId3"/>
          <a:stretch>
            <a:fillRect/>
          </a:stretch>
        </p:blipFill>
        <p:spPr>
          <a:xfrm>
            <a:off x="2348459" y="1600202"/>
            <a:ext cx="7250555" cy="5015251"/>
          </a:xfrm>
          <a:prstGeom prst="rect">
            <a:avLst/>
          </a:prstGeom>
        </p:spPr>
      </p:pic>
    </p:spTree>
    <p:extLst>
      <p:ext uri="{BB962C8B-B14F-4D97-AF65-F5344CB8AC3E}">
        <p14:creationId xmlns:p14="http://schemas.microsoft.com/office/powerpoint/2010/main" val="18650830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Rectangle 2"/>
          <p:cNvSpPr>
            <a:spLocks noGrp="1" noChangeArrowheads="1"/>
          </p:cNvSpPr>
          <p:nvPr>
            <p:ph type="title"/>
          </p:nvPr>
        </p:nvSpPr>
        <p:spPr>
          <a:xfrm>
            <a:off x="324794" y="876160"/>
            <a:ext cx="2529956" cy="1371600"/>
          </a:xfrm>
        </p:spPr>
        <p:txBody>
          <a:bodyPr/>
          <a:lstStyle/>
          <a:p>
            <a:r>
              <a:rPr lang="en-US" dirty="0"/>
              <a:t>Skewed Data</a:t>
            </a:r>
          </a:p>
        </p:txBody>
      </p:sp>
      <p:sp>
        <p:nvSpPr>
          <p:cNvPr id="4" name="Slide Number Placeholder 3"/>
          <p:cNvSpPr>
            <a:spLocks noGrp="1"/>
          </p:cNvSpPr>
          <p:nvPr>
            <p:ph type="sldNum" sz="quarter" idx="12"/>
          </p:nvPr>
        </p:nvSpPr>
        <p:spPr/>
        <p:txBody>
          <a:bodyPr/>
          <a:lstStyle/>
          <a:p>
            <a:fld id="{A2EF37A0-74FC-AB4F-AE4C-D9BFC6719E9F}" type="slidenum">
              <a:rPr lang="en-US" smtClean="0"/>
              <a:pPr/>
              <a:t>21</a:t>
            </a:fld>
            <a:endParaRPr lang="en-US"/>
          </a:p>
        </p:txBody>
      </p:sp>
      <p:sp>
        <p:nvSpPr>
          <p:cNvPr id="7175" name="Text Box 9"/>
          <p:cNvSpPr txBox="1">
            <a:spLocks noChangeArrowheads="1"/>
          </p:cNvSpPr>
          <p:nvPr/>
        </p:nvSpPr>
        <p:spPr bwMode="auto">
          <a:xfrm>
            <a:off x="5664200" y="3554912"/>
            <a:ext cx="2667000" cy="1200329"/>
          </a:xfrm>
          <a:prstGeom prst="rect">
            <a:avLst/>
          </a:prstGeom>
          <a:noFill/>
          <a:ln w="9525">
            <a:noFill/>
            <a:miter lim="800000"/>
            <a:headEnd/>
            <a:tailEnd/>
          </a:ln>
        </p:spPr>
        <p:txBody>
          <a:bodyPr wrap="square">
            <a:spAutoFit/>
          </a:bodyPr>
          <a:lstStyle/>
          <a:p>
            <a:pPr>
              <a:spcBef>
                <a:spcPct val="50000"/>
              </a:spcBef>
            </a:pPr>
            <a:r>
              <a:rPr lang="en-US" dirty="0"/>
              <a:t>Monthly Earnings</a:t>
            </a:r>
            <a:br>
              <a:rPr lang="en-US" dirty="0"/>
            </a:br>
            <a:r>
              <a:rPr lang="en-US" dirty="0"/>
              <a:t>N = 595, </a:t>
            </a:r>
            <a:br>
              <a:rPr lang="en-US" dirty="0"/>
            </a:br>
            <a:r>
              <a:rPr lang="en-US" dirty="0"/>
              <a:t>Median = 800</a:t>
            </a:r>
            <a:br>
              <a:rPr lang="en-US" dirty="0"/>
            </a:br>
            <a:r>
              <a:rPr lang="en-US" dirty="0"/>
              <a:t>Mean    = 883</a:t>
            </a:r>
          </a:p>
        </p:txBody>
      </p:sp>
      <p:pic>
        <p:nvPicPr>
          <p:cNvPr id="2" name="Picture 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11192" y="3472363"/>
            <a:ext cx="5268516" cy="27086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2111973" y="6181006"/>
            <a:ext cx="3200400" cy="307777"/>
          </a:xfrm>
          <a:prstGeom prst="rect">
            <a:avLst/>
          </a:prstGeom>
          <a:noFill/>
          <a:ln>
            <a:solidFill>
              <a:schemeClr val="tx1"/>
            </a:solidFill>
          </a:ln>
        </p:spPr>
        <p:txBody>
          <a:bodyPr wrap="square" rtlCol="0">
            <a:spAutoFit/>
          </a:bodyPr>
          <a:lstStyle/>
          <a:p>
            <a:r>
              <a:rPr lang="en-US" sz="1400" b="1" dirty="0"/>
              <a:t>These data are skewed to the </a:t>
            </a:r>
            <a:r>
              <a:rPr lang="en-US" sz="1400" b="1" dirty="0">
                <a:solidFill>
                  <a:schemeClr val="tx2"/>
                </a:solidFill>
              </a:rPr>
              <a:t>right</a:t>
            </a:r>
            <a:r>
              <a:rPr lang="en-US" sz="1400" b="1" dirty="0"/>
              <a:t>.</a:t>
            </a:r>
          </a:p>
        </p:txBody>
      </p:sp>
      <p:grpSp>
        <p:nvGrpSpPr>
          <p:cNvPr id="7" name="Group 6"/>
          <p:cNvGrpSpPr/>
          <p:nvPr/>
        </p:nvGrpSpPr>
        <p:grpSpPr>
          <a:xfrm>
            <a:off x="532459" y="5834563"/>
            <a:ext cx="1094282" cy="944051"/>
            <a:chOff x="907067" y="4419600"/>
            <a:chExt cx="1094282" cy="944051"/>
          </a:xfrm>
        </p:grpSpPr>
        <p:sp>
          <p:nvSpPr>
            <p:cNvPr id="12" name="Line 6"/>
            <p:cNvSpPr>
              <a:spLocks noChangeShapeType="1"/>
            </p:cNvSpPr>
            <p:nvPr/>
          </p:nvSpPr>
          <p:spPr bwMode="auto">
            <a:xfrm flipV="1">
              <a:off x="1854437" y="4419600"/>
              <a:ext cx="0" cy="609600"/>
            </a:xfrm>
            <a:prstGeom prst="line">
              <a:avLst/>
            </a:prstGeom>
            <a:noFill/>
            <a:ln w="57150">
              <a:solidFill>
                <a:schemeClr val="tx1"/>
              </a:solidFill>
              <a:round/>
              <a:headEnd/>
              <a:tailEnd type="triangle" w="med" len="med"/>
            </a:ln>
          </p:spPr>
          <p:txBody>
            <a:bodyPr/>
            <a:lstStyle/>
            <a:p>
              <a:endParaRPr lang="en-US"/>
            </a:p>
          </p:txBody>
        </p:sp>
        <p:sp>
          <p:nvSpPr>
            <p:cNvPr id="5" name="TextBox 4"/>
            <p:cNvSpPr txBox="1"/>
            <p:nvPr/>
          </p:nvSpPr>
          <p:spPr>
            <a:xfrm>
              <a:off x="907067" y="4994319"/>
              <a:ext cx="1094282" cy="369332"/>
            </a:xfrm>
            <a:prstGeom prst="rect">
              <a:avLst/>
            </a:prstGeom>
            <a:noFill/>
          </p:spPr>
          <p:txBody>
            <a:bodyPr wrap="square" rtlCol="0">
              <a:spAutoFit/>
            </a:bodyPr>
            <a:lstStyle/>
            <a:p>
              <a:pPr algn="r"/>
              <a:r>
                <a:rPr lang="en-US" dirty="0"/>
                <a:t>Median</a:t>
              </a:r>
            </a:p>
          </p:txBody>
        </p:sp>
      </p:grpSp>
      <p:grpSp>
        <p:nvGrpSpPr>
          <p:cNvPr id="8" name="Group 7"/>
          <p:cNvGrpSpPr/>
          <p:nvPr/>
        </p:nvGrpSpPr>
        <p:grpSpPr>
          <a:xfrm>
            <a:off x="1564832" y="5834563"/>
            <a:ext cx="1094282" cy="944051"/>
            <a:chOff x="1939440" y="4419600"/>
            <a:chExt cx="1094282" cy="944051"/>
          </a:xfrm>
        </p:grpSpPr>
        <p:sp>
          <p:nvSpPr>
            <p:cNvPr id="11" name="Line 7"/>
            <p:cNvSpPr>
              <a:spLocks noChangeShapeType="1"/>
            </p:cNvSpPr>
            <p:nvPr/>
          </p:nvSpPr>
          <p:spPr bwMode="auto">
            <a:xfrm flipV="1">
              <a:off x="2063809" y="4419600"/>
              <a:ext cx="0" cy="609600"/>
            </a:xfrm>
            <a:prstGeom prst="line">
              <a:avLst/>
            </a:prstGeom>
            <a:noFill/>
            <a:ln w="57150">
              <a:solidFill>
                <a:schemeClr val="tx1"/>
              </a:solidFill>
              <a:round/>
              <a:headEnd/>
              <a:tailEnd type="triangle" w="med" len="med"/>
            </a:ln>
          </p:spPr>
          <p:txBody>
            <a:bodyPr/>
            <a:lstStyle/>
            <a:p>
              <a:endParaRPr lang="en-US"/>
            </a:p>
          </p:txBody>
        </p:sp>
        <p:sp>
          <p:nvSpPr>
            <p:cNvPr id="13" name="TextBox 12"/>
            <p:cNvSpPr txBox="1"/>
            <p:nvPr/>
          </p:nvSpPr>
          <p:spPr>
            <a:xfrm>
              <a:off x="1939440" y="4994319"/>
              <a:ext cx="1094282" cy="369332"/>
            </a:xfrm>
            <a:prstGeom prst="rect">
              <a:avLst/>
            </a:prstGeom>
            <a:noFill/>
          </p:spPr>
          <p:txBody>
            <a:bodyPr wrap="square" rtlCol="0">
              <a:spAutoFit/>
            </a:bodyPr>
            <a:lstStyle/>
            <a:p>
              <a:r>
                <a:rPr lang="en-US" dirty="0"/>
                <a:t>Mean</a:t>
              </a:r>
            </a:p>
          </p:txBody>
        </p:sp>
      </p:grpSp>
      <p:sp>
        <p:nvSpPr>
          <p:cNvPr id="9" name="Rounded Rectangle 8"/>
          <p:cNvSpPr/>
          <p:nvPr/>
        </p:nvSpPr>
        <p:spPr>
          <a:xfrm>
            <a:off x="5720345" y="4904737"/>
            <a:ext cx="5742585" cy="1839128"/>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spcBef>
                <a:spcPct val="50000"/>
              </a:spcBef>
            </a:pPr>
            <a:r>
              <a:rPr lang="en-US" sz="2000" b="1" dirty="0">
                <a:solidFill>
                  <a:schemeClr val="bg1"/>
                </a:solidFill>
              </a:rPr>
              <a:t>The mean will exceed the median when the distribution is skewed to the right.</a:t>
            </a:r>
          </a:p>
          <a:p>
            <a:pPr>
              <a:spcBef>
                <a:spcPct val="50000"/>
              </a:spcBef>
            </a:pPr>
            <a:r>
              <a:rPr lang="en-US" sz="2000" b="1" dirty="0"/>
              <a:t>Skewness is in the direction of the </a:t>
            </a:r>
            <a:r>
              <a:rPr lang="en-US" sz="2000" b="1" dirty="0">
                <a:solidFill>
                  <a:schemeClr val="tx2"/>
                </a:solidFill>
              </a:rPr>
              <a:t>long tail</a:t>
            </a:r>
          </a:p>
        </p:txBody>
      </p:sp>
      <p:grpSp>
        <p:nvGrpSpPr>
          <p:cNvPr id="6" name="Group 5">
            <a:extLst>
              <a:ext uri="{FF2B5EF4-FFF2-40B4-BE49-F238E27FC236}">
                <a16:creationId xmlns:a16="http://schemas.microsoft.com/office/drawing/2014/main" id="{31DBE890-814F-E64F-ABDC-6CEEBC788E5A}"/>
              </a:ext>
            </a:extLst>
          </p:cNvPr>
          <p:cNvGrpSpPr/>
          <p:nvPr/>
        </p:nvGrpSpPr>
        <p:grpSpPr>
          <a:xfrm>
            <a:off x="2945450" y="342760"/>
            <a:ext cx="8839200" cy="2438400"/>
            <a:chOff x="152400" y="3733800"/>
            <a:chExt cx="8839200" cy="2438400"/>
          </a:xfrm>
        </p:grpSpPr>
        <p:sp>
          <p:nvSpPr>
            <p:cNvPr id="45" name="Rectangle 45">
              <a:extLst>
                <a:ext uri="{FF2B5EF4-FFF2-40B4-BE49-F238E27FC236}">
                  <a16:creationId xmlns:a16="http://schemas.microsoft.com/office/drawing/2014/main" id="{3BD1D3B2-1265-1243-BC5C-F00272A6F335}"/>
                </a:ext>
              </a:extLst>
            </p:cNvPr>
            <p:cNvSpPr>
              <a:spLocks noChangeArrowheads="1"/>
            </p:cNvSpPr>
            <p:nvPr/>
          </p:nvSpPr>
          <p:spPr bwMode="auto">
            <a:xfrm>
              <a:off x="6096000" y="3733800"/>
              <a:ext cx="2895600" cy="2438400"/>
            </a:xfrm>
            <a:prstGeom prst="rect">
              <a:avLst/>
            </a:prstGeom>
            <a:solidFill>
              <a:srgbClr val="FDE0B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ZA"/>
            </a:p>
          </p:txBody>
        </p:sp>
        <p:sp>
          <p:nvSpPr>
            <p:cNvPr id="46" name="Rectangle 46">
              <a:extLst>
                <a:ext uri="{FF2B5EF4-FFF2-40B4-BE49-F238E27FC236}">
                  <a16:creationId xmlns:a16="http://schemas.microsoft.com/office/drawing/2014/main" id="{C87A5F85-02A1-4447-905C-6978AED676A0}"/>
                </a:ext>
              </a:extLst>
            </p:cNvPr>
            <p:cNvSpPr>
              <a:spLocks noChangeArrowheads="1"/>
            </p:cNvSpPr>
            <p:nvPr/>
          </p:nvSpPr>
          <p:spPr bwMode="auto">
            <a:xfrm>
              <a:off x="152400" y="3733800"/>
              <a:ext cx="2895600" cy="2438400"/>
            </a:xfrm>
            <a:prstGeom prst="rect">
              <a:avLst/>
            </a:prstGeom>
            <a:solidFill>
              <a:srgbClr val="FDE0B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ZA"/>
            </a:p>
          </p:txBody>
        </p:sp>
        <p:sp>
          <p:nvSpPr>
            <p:cNvPr id="47" name="Rectangle 44">
              <a:extLst>
                <a:ext uri="{FF2B5EF4-FFF2-40B4-BE49-F238E27FC236}">
                  <a16:creationId xmlns:a16="http://schemas.microsoft.com/office/drawing/2014/main" id="{10918453-103B-B14F-9367-167A764E1963}"/>
                </a:ext>
              </a:extLst>
            </p:cNvPr>
            <p:cNvSpPr>
              <a:spLocks noChangeArrowheads="1"/>
            </p:cNvSpPr>
            <p:nvPr/>
          </p:nvSpPr>
          <p:spPr bwMode="auto">
            <a:xfrm>
              <a:off x="3124200" y="3733800"/>
              <a:ext cx="2895600" cy="2438400"/>
            </a:xfrm>
            <a:prstGeom prst="rect">
              <a:avLst/>
            </a:prstGeom>
            <a:solidFill>
              <a:srgbClr val="FDE0BD"/>
            </a:solidFill>
            <a:ln w="9525">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ZA"/>
            </a:p>
          </p:txBody>
        </p:sp>
        <p:sp>
          <p:nvSpPr>
            <p:cNvPr id="48" name="Freeform 4">
              <a:extLst>
                <a:ext uri="{FF2B5EF4-FFF2-40B4-BE49-F238E27FC236}">
                  <a16:creationId xmlns:a16="http://schemas.microsoft.com/office/drawing/2014/main" id="{BD66CA25-7E6B-1344-8B26-A9D369CF7626}"/>
                </a:ext>
              </a:extLst>
            </p:cNvPr>
            <p:cNvSpPr>
              <a:spLocks/>
            </p:cNvSpPr>
            <p:nvPr/>
          </p:nvSpPr>
          <p:spPr bwMode="auto">
            <a:xfrm>
              <a:off x="2090738" y="4819650"/>
              <a:ext cx="452437" cy="1071563"/>
            </a:xfrm>
            <a:custGeom>
              <a:avLst/>
              <a:gdLst>
                <a:gd name="T0" fmla="*/ 284 w 285"/>
                <a:gd name="T1" fmla="*/ 674 h 675"/>
                <a:gd name="T2" fmla="*/ 254 w 285"/>
                <a:gd name="T3" fmla="*/ 667 h 675"/>
                <a:gd name="T4" fmla="*/ 239 w 285"/>
                <a:gd name="T5" fmla="*/ 659 h 675"/>
                <a:gd name="T6" fmla="*/ 225 w 285"/>
                <a:gd name="T7" fmla="*/ 648 h 675"/>
                <a:gd name="T8" fmla="*/ 210 w 285"/>
                <a:gd name="T9" fmla="*/ 633 h 675"/>
                <a:gd name="T10" fmla="*/ 195 w 285"/>
                <a:gd name="T11" fmla="*/ 612 h 675"/>
                <a:gd name="T12" fmla="*/ 180 w 285"/>
                <a:gd name="T13" fmla="*/ 583 h 675"/>
                <a:gd name="T14" fmla="*/ 150 w 285"/>
                <a:gd name="T15" fmla="*/ 506 h 675"/>
                <a:gd name="T16" fmla="*/ 119 w 285"/>
                <a:gd name="T17" fmla="*/ 396 h 675"/>
                <a:gd name="T18" fmla="*/ 91 w 285"/>
                <a:gd name="T19" fmla="*/ 263 h 675"/>
                <a:gd name="T20" fmla="*/ 76 w 285"/>
                <a:gd name="T21" fmla="*/ 197 h 675"/>
                <a:gd name="T22" fmla="*/ 61 w 285"/>
                <a:gd name="T23" fmla="*/ 133 h 675"/>
                <a:gd name="T24" fmla="*/ 45 w 285"/>
                <a:gd name="T25" fmla="*/ 78 h 675"/>
                <a:gd name="T26" fmla="*/ 30 w 285"/>
                <a:gd name="T27" fmla="*/ 36 h 675"/>
                <a:gd name="T28" fmla="*/ 15 w 285"/>
                <a:gd name="T29" fmla="*/ 10 h 675"/>
                <a:gd name="T30" fmla="*/ 0 w 285"/>
                <a:gd name="T31" fmla="*/ 0 h 6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5" h="675">
                  <a:moveTo>
                    <a:pt x="284" y="674"/>
                  </a:moveTo>
                  <a:lnTo>
                    <a:pt x="254" y="667"/>
                  </a:lnTo>
                  <a:lnTo>
                    <a:pt x="239" y="659"/>
                  </a:lnTo>
                  <a:lnTo>
                    <a:pt x="225" y="648"/>
                  </a:lnTo>
                  <a:lnTo>
                    <a:pt x="210" y="633"/>
                  </a:lnTo>
                  <a:lnTo>
                    <a:pt x="195" y="612"/>
                  </a:lnTo>
                  <a:lnTo>
                    <a:pt x="180" y="583"/>
                  </a:lnTo>
                  <a:lnTo>
                    <a:pt x="150" y="506"/>
                  </a:lnTo>
                  <a:lnTo>
                    <a:pt x="119" y="396"/>
                  </a:lnTo>
                  <a:lnTo>
                    <a:pt x="91" y="263"/>
                  </a:lnTo>
                  <a:lnTo>
                    <a:pt x="76" y="197"/>
                  </a:lnTo>
                  <a:lnTo>
                    <a:pt x="61" y="133"/>
                  </a:lnTo>
                  <a:lnTo>
                    <a:pt x="45" y="78"/>
                  </a:lnTo>
                  <a:lnTo>
                    <a:pt x="30" y="36"/>
                  </a:lnTo>
                  <a:lnTo>
                    <a:pt x="15" y="10"/>
                  </a:lnTo>
                  <a:lnTo>
                    <a:pt x="0" y="0"/>
                  </a:lnTo>
                </a:path>
              </a:pathLst>
            </a:custGeom>
            <a:noFill/>
            <a:ln w="254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ZA"/>
            </a:p>
          </p:txBody>
        </p:sp>
        <p:sp>
          <p:nvSpPr>
            <p:cNvPr id="49" name="Freeform 5">
              <a:extLst>
                <a:ext uri="{FF2B5EF4-FFF2-40B4-BE49-F238E27FC236}">
                  <a16:creationId xmlns:a16="http://schemas.microsoft.com/office/drawing/2014/main" id="{BD6E4CBC-889C-7540-A786-A2CCFEBDDF4C}"/>
                </a:ext>
              </a:extLst>
            </p:cNvPr>
            <p:cNvSpPr>
              <a:spLocks/>
            </p:cNvSpPr>
            <p:nvPr/>
          </p:nvSpPr>
          <p:spPr bwMode="auto">
            <a:xfrm>
              <a:off x="738188" y="4819650"/>
              <a:ext cx="1354137" cy="1071563"/>
            </a:xfrm>
            <a:custGeom>
              <a:avLst/>
              <a:gdLst>
                <a:gd name="T0" fmla="*/ 0 w 853"/>
                <a:gd name="T1" fmla="*/ 674 h 675"/>
                <a:gd name="T2" fmla="*/ 90 w 853"/>
                <a:gd name="T3" fmla="*/ 667 h 675"/>
                <a:gd name="T4" fmla="*/ 134 w 853"/>
                <a:gd name="T5" fmla="*/ 659 h 675"/>
                <a:gd name="T6" fmla="*/ 179 w 853"/>
                <a:gd name="T7" fmla="*/ 648 h 675"/>
                <a:gd name="T8" fmla="*/ 225 w 853"/>
                <a:gd name="T9" fmla="*/ 633 h 675"/>
                <a:gd name="T10" fmla="*/ 269 w 853"/>
                <a:gd name="T11" fmla="*/ 612 h 675"/>
                <a:gd name="T12" fmla="*/ 314 w 853"/>
                <a:gd name="T13" fmla="*/ 583 h 675"/>
                <a:gd name="T14" fmla="*/ 403 w 853"/>
                <a:gd name="T15" fmla="*/ 506 h 675"/>
                <a:gd name="T16" fmla="*/ 494 w 853"/>
                <a:gd name="T17" fmla="*/ 396 h 675"/>
                <a:gd name="T18" fmla="*/ 583 w 853"/>
                <a:gd name="T19" fmla="*/ 263 h 675"/>
                <a:gd name="T20" fmla="*/ 628 w 853"/>
                <a:gd name="T21" fmla="*/ 197 h 675"/>
                <a:gd name="T22" fmla="*/ 674 w 853"/>
                <a:gd name="T23" fmla="*/ 133 h 675"/>
                <a:gd name="T24" fmla="*/ 717 w 853"/>
                <a:gd name="T25" fmla="*/ 78 h 675"/>
                <a:gd name="T26" fmla="*/ 763 w 853"/>
                <a:gd name="T27" fmla="*/ 36 h 675"/>
                <a:gd name="T28" fmla="*/ 808 w 853"/>
                <a:gd name="T29" fmla="*/ 10 h 675"/>
                <a:gd name="T30" fmla="*/ 852 w 853"/>
                <a:gd name="T31" fmla="*/ 0 h 6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53" h="675">
                  <a:moveTo>
                    <a:pt x="0" y="674"/>
                  </a:moveTo>
                  <a:lnTo>
                    <a:pt x="90" y="667"/>
                  </a:lnTo>
                  <a:lnTo>
                    <a:pt x="134" y="659"/>
                  </a:lnTo>
                  <a:lnTo>
                    <a:pt x="179" y="648"/>
                  </a:lnTo>
                  <a:lnTo>
                    <a:pt x="225" y="633"/>
                  </a:lnTo>
                  <a:lnTo>
                    <a:pt x="269" y="612"/>
                  </a:lnTo>
                  <a:lnTo>
                    <a:pt x="314" y="583"/>
                  </a:lnTo>
                  <a:lnTo>
                    <a:pt x="403" y="506"/>
                  </a:lnTo>
                  <a:lnTo>
                    <a:pt x="494" y="396"/>
                  </a:lnTo>
                  <a:lnTo>
                    <a:pt x="583" y="263"/>
                  </a:lnTo>
                  <a:lnTo>
                    <a:pt x="628" y="197"/>
                  </a:lnTo>
                  <a:lnTo>
                    <a:pt x="674" y="133"/>
                  </a:lnTo>
                  <a:lnTo>
                    <a:pt x="717" y="78"/>
                  </a:lnTo>
                  <a:lnTo>
                    <a:pt x="763" y="36"/>
                  </a:lnTo>
                  <a:lnTo>
                    <a:pt x="808" y="10"/>
                  </a:lnTo>
                  <a:lnTo>
                    <a:pt x="852" y="0"/>
                  </a:lnTo>
                </a:path>
              </a:pathLst>
            </a:custGeom>
            <a:noFill/>
            <a:ln w="254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ZA"/>
            </a:p>
          </p:txBody>
        </p:sp>
        <p:sp>
          <p:nvSpPr>
            <p:cNvPr id="50" name="Freeform 6">
              <a:extLst>
                <a:ext uri="{FF2B5EF4-FFF2-40B4-BE49-F238E27FC236}">
                  <a16:creationId xmlns:a16="http://schemas.microsoft.com/office/drawing/2014/main" id="{31194E38-4B66-E443-97F4-93985045CD35}"/>
                </a:ext>
              </a:extLst>
            </p:cNvPr>
            <p:cNvSpPr>
              <a:spLocks/>
            </p:cNvSpPr>
            <p:nvPr/>
          </p:nvSpPr>
          <p:spPr bwMode="auto">
            <a:xfrm>
              <a:off x="4559300" y="4819650"/>
              <a:ext cx="904875" cy="1071563"/>
            </a:xfrm>
            <a:custGeom>
              <a:avLst/>
              <a:gdLst>
                <a:gd name="T0" fmla="*/ 569 w 570"/>
                <a:gd name="T1" fmla="*/ 674 h 675"/>
                <a:gd name="T2" fmla="*/ 508 w 570"/>
                <a:gd name="T3" fmla="*/ 667 h 675"/>
                <a:gd name="T4" fmla="*/ 478 w 570"/>
                <a:gd name="T5" fmla="*/ 659 h 675"/>
                <a:gd name="T6" fmla="*/ 449 w 570"/>
                <a:gd name="T7" fmla="*/ 648 h 675"/>
                <a:gd name="T8" fmla="*/ 419 w 570"/>
                <a:gd name="T9" fmla="*/ 633 h 675"/>
                <a:gd name="T10" fmla="*/ 389 w 570"/>
                <a:gd name="T11" fmla="*/ 612 h 675"/>
                <a:gd name="T12" fmla="*/ 358 w 570"/>
                <a:gd name="T13" fmla="*/ 583 h 675"/>
                <a:gd name="T14" fmla="*/ 300 w 570"/>
                <a:gd name="T15" fmla="*/ 506 h 675"/>
                <a:gd name="T16" fmla="*/ 239 w 570"/>
                <a:gd name="T17" fmla="*/ 396 h 675"/>
                <a:gd name="T18" fmla="*/ 178 w 570"/>
                <a:gd name="T19" fmla="*/ 263 h 675"/>
                <a:gd name="T20" fmla="*/ 150 w 570"/>
                <a:gd name="T21" fmla="*/ 197 h 675"/>
                <a:gd name="T22" fmla="*/ 120 w 570"/>
                <a:gd name="T23" fmla="*/ 133 h 675"/>
                <a:gd name="T24" fmla="*/ 89 w 570"/>
                <a:gd name="T25" fmla="*/ 78 h 675"/>
                <a:gd name="T26" fmla="*/ 59 w 570"/>
                <a:gd name="T27" fmla="*/ 36 h 675"/>
                <a:gd name="T28" fmla="*/ 29 w 570"/>
                <a:gd name="T29" fmla="*/ 10 h 675"/>
                <a:gd name="T30" fmla="*/ 0 w 570"/>
                <a:gd name="T31" fmla="*/ 0 h 6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70" h="675">
                  <a:moveTo>
                    <a:pt x="569" y="674"/>
                  </a:moveTo>
                  <a:lnTo>
                    <a:pt x="508" y="667"/>
                  </a:lnTo>
                  <a:lnTo>
                    <a:pt x="478" y="659"/>
                  </a:lnTo>
                  <a:lnTo>
                    <a:pt x="449" y="648"/>
                  </a:lnTo>
                  <a:lnTo>
                    <a:pt x="419" y="633"/>
                  </a:lnTo>
                  <a:lnTo>
                    <a:pt x="389" y="612"/>
                  </a:lnTo>
                  <a:lnTo>
                    <a:pt x="358" y="583"/>
                  </a:lnTo>
                  <a:lnTo>
                    <a:pt x="300" y="506"/>
                  </a:lnTo>
                  <a:lnTo>
                    <a:pt x="239" y="396"/>
                  </a:lnTo>
                  <a:lnTo>
                    <a:pt x="178" y="263"/>
                  </a:lnTo>
                  <a:lnTo>
                    <a:pt x="150" y="197"/>
                  </a:lnTo>
                  <a:lnTo>
                    <a:pt x="120" y="133"/>
                  </a:lnTo>
                  <a:lnTo>
                    <a:pt x="89" y="78"/>
                  </a:lnTo>
                  <a:lnTo>
                    <a:pt x="59" y="36"/>
                  </a:lnTo>
                  <a:lnTo>
                    <a:pt x="29" y="10"/>
                  </a:lnTo>
                  <a:lnTo>
                    <a:pt x="0" y="0"/>
                  </a:lnTo>
                </a:path>
              </a:pathLst>
            </a:custGeom>
            <a:noFill/>
            <a:ln w="254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ZA"/>
            </a:p>
          </p:txBody>
        </p:sp>
        <p:sp>
          <p:nvSpPr>
            <p:cNvPr id="51" name="Freeform 7">
              <a:extLst>
                <a:ext uri="{FF2B5EF4-FFF2-40B4-BE49-F238E27FC236}">
                  <a16:creationId xmlns:a16="http://schemas.microsoft.com/office/drawing/2014/main" id="{9FD0A2A4-24D5-6A46-A82D-122510C4A1B9}"/>
                </a:ext>
              </a:extLst>
            </p:cNvPr>
            <p:cNvSpPr>
              <a:spLocks/>
            </p:cNvSpPr>
            <p:nvPr/>
          </p:nvSpPr>
          <p:spPr bwMode="auto">
            <a:xfrm>
              <a:off x="3657600" y="4819650"/>
              <a:ext cx="903288" cy="1071563"/>
            </a:xfrm>
            <a:custGeom>
              <a:avLst/>
              <a:gdLst>
                <a:gd name="T0" fmla="*/ 0 w 569"/>
                <a:gd name="T1" fmla="*/ 674 h 675"/>
                <a:gd name="T2" fmla="*/ 59 w 569"/>
                <a:gd name="T3" fmla="*/ 667 h 675"/>
                <a:gd name="T4" fmla="*/ 89 w 569"/>
                <a:gd name="T5" fmla="*/ 659 h 675"/>
                <a:gd name="T6" fmla="*/ 120 w 569"/>
                <a:gd name="T7" fmla="*/ 648 h 675"/>
                <a:gd name="T8" fmla="*/ 150 w 569"/>
                <a:gd name="T9" fmla="*/ 633 h 675"/>
                <a:gd name="T10" fmla="*/ 178 w 569"/>
                <a:gd name="T11" fmla="*/ 612 h 675"/>
                <a:gd name="T12" fmla="*/ 209 w 569"/>
                <a:gd name="T13" fmla="*/ 583 h 675"/>
                <a:gd name="T14" fmla="*/ 269 w 569"/>
                <a:gd name="T15" fmla="*/ 506 h 675"/>
                <a:gd name="T16" fmla="*/ 328 w 569"/>
                <a:gd name="T17" fmla="*/ 396 h 675"/>
                <a:gd name="T18" fmla="*/ 389 w 569"/>
                <a:gd name="T19" fmla="*/ 263 h 675"/>
                <a:gd name="T20" fmla="*/ 419 w 569"/>
                <a:gd name="T21" fmla="*/ 197 h 675"/>
                <a:gd name="T22" fmla="*/ 449 w 569"/>
                <a:gd name="T23" fmla="*/ 133 h 675"/>
                <a:gd name="T24" fmla="*/ 478 w 569"/>
                <a:gd name="T25" fmla="*/ 78 h 675"/>
                <a:gd name="T26" fmla="*/ 508 w 569"/>
                <a:gd name="T27" fmla="*/ 36 h 675"/>
                <a:gd name="T28" fmla="*/ 538 w 569"/>
                <a:gd name="T29" fmla="*/ 10 h 675"/>
                <a:gd name="T30" fmla="*/ 568 w 569"/>
                <a:gd name="T31" fmla="*/ 0 h 6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69" h="675">
                  <a:moveTo>
                    <a:pt x="0" y="674"/>
                  </a:moveTo>
                  <a:lnTo>
                    <a:pt x="59" y="667"/>
                  </a:lnTo>
                  <a:lnTo>
                    <a:pt x="89" y="659"/>
                  </a:lnTo>
                  <a:lnTo>
                    <a:pt x="120" y="648"/>
                  </a:lnTo>
                  <a:lnTo>
                    <a:pt x="150" y="633"/>
                  </a:lnTo>
                  <a:lnTo>
                    <a:pt x="178" y="612"/>
                  </a:lnTo>
                  <a:lnTo>
                    <a:pt x="209" y="583"/>
                  </a:lnTo>
                  <a:lnTo>
                    <a:pt x="269" y="506"/>
                  </a:lnTo>
                  <a:lnTo>
                    <a:pt x="328" y="396"/>
                  </a:lnTo>
                  <a:lnTo>
                    <a:pt x="389" y="263"/>
                  </a:lnTo>
                  <a:lnTo>
                    <a:pt x="419" y="197"/>
                  </a:lnTo>
                  <a:lnTo>
                    <a:pt x="449" y="133"/>
                  </a:lnTo>
                  <a:lnTo>
                    <a:pt x="478" y="78"/>
                  </a:lnTo>
                  <a:lnTo>
                    <a:pt x="508" y="36"/>
                  </a:lnTo>
                  <a:lnTo>
                    <a:pt x="538" y="10"/>
                  </a:lnTo>
                  <a:lnTo>
                    <a:pt x="568" y="0"/>
                  </a:lnTo>
                </a:path>
              </a:pathLst>
            </a:custGeom>
            <a:noFill/>
            <a:ln w="254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ZA"/>
            </a:p>
          </p:txBody>
        </p:sp>
        <p:sp>
          <p:nvSpPr>
            <p:cNvPr id="52" name="Freeform 8">
              <a:extLst>
                <a:ext uri="{FF2B5EF4-FFF2-40B4-BE49-F238E27FC236}">
                  <a16:creationId xmlns:a16="http://schemas.microsoft.com/office/drawing/2014/main" id="{0B5823BE-A3F8-A447-AE38-955768A6A420}"/>
                </a:ext>
              </a:extLst>
            </p:cNvPr>
            <p:cNvSpPr>
              <a:spLocks/>
            </p:cNvSpPr>
            <p:nvPr/>
          </p:nvSpPr>
          <p:spPr bwMode="auto">
            <a:xfrm>
              <a:off x="7194550" y="4795838"/>
              <a:ext cx="1354138" cy="1071562"/>
            </a:xfrm>
            <a:custGeom>
              <a:avLst/>
              <a:gdLst>
                <a:gd name="T0" fmla="*/ 852 w 853"/>
                <a:gd name="T1" fmla="*/ 674 h 675"/>
                <a:gd name="T2" fmla="*/ 761 w 853"/>
                <a:gd name="T3" fmla="*/ 667 h 675"/>
                <a:gd name="T4" fmla="*/ 718 w 853"/>
                <a:gd name="T5" fmla="*/ 659 h 675"/>
                <a:gd name="T6" fmla="*/ 672 w 853"/>
                <a:gd name="T7" fmla="*/ 648 h 675"/>
                <a:gd name="T8" fmla="*/ 627 w 853"/>
                <a:gd name="T9" fmla="*/ 633 h 675"/>
                <a:gd name="T10" fmla="*/ 583 w 853"/>
                <a:gd name="T11" fmla="*/ 612 h 675"/>
                <a:gd name="T12" fmla="*/ 538 w 853"/>
                <a:gd name="T13" fmla="*/ 583 h 675"/>
                <a:gd name="T14" fmla="*/ 447 w 853"/>
                <a:gd name="T15" fmla="*/ 506 h 675"/>
                <a:gd name="T16" fmla="*/ 358 w 853"/>
                <a:gd name="T17" fmla="*/ 396 h 675"/>
                <a:gd name="T18" fmla="*/ 269 w 853"/>
                <a:gd name="T19" fmla="*/ 263 h 675"/>
                <a:gd name="T20" fmla="*/ 224 w 853"/>
                <a:gd name="T21" fmla="*/ 197 h 675"/>
                <a:gd name="T22" fmla="*/ 178 w 853"/>
                <a:gd name="T23" fmla="*/ 133 h 675"/>
                <a:gd name="T24" fmla="*/ 135 w 853"/>
                <a:gd name="T25" fmla="*/ 78 h 675"/>
                <a:gd name="T26" fmla="*/ 89 w 853"/>
                <a:gd name="T27" fmla="*/ 36 h 675"/>
                <a:gd name="T28" fmla="*/ 44 w 853"/>
                <a:gd name="T29" fmla="*/ 10 h 675"/>
                <a:gd name="T30" fmla="*/ 0 w 853"/>
                <a:gd name="T31" fmla="*/ 0 h 6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53" h="675">
                  <a:moveTo>
                    <a:pt x="852" y="674"/>
                  </a:moveTo>
                  <a:lnTo>
                    <a:pt x="761" y="667"/>
                  </a:lnTo>
                  <a:lnTo>
                    <a:pt x="718" y="659"/>
                  </a:lnTo>
                  <a:lnTo>
                    <a:pt x="672" y="648"/>
                  </a:lnTo>
                  <a:lnTo>
                    <a:pt x="627" y="633"/>
                  </a:lnTo>
                  <a:lnTo>
                    <a:pt x="583" y="612"/>
                  </a:lnTo>
                  <a:lnTo>
                    <a:pt x="538" y="583"/>
                  </a:lnTo>
                  <a:lnTo>
                    <a:pt x="447" y="506"/>
                  </a:lnTo>
                  <a:lnTo>
                    <a:pt x="358" y="396"/>
                  </a:lnTo>
                  <a:lnTo>
                    <a:pt x="269" y="263"/>
                  </a:lnTo>
                  <a:lnTo>
                    <a:pt x="224" y="197"/>
                  </a:lnTo>
                  <a:lnTo>
                    <a:pt x="178" y="133"/>
                  </a:lnTo>
                  <a:lnTo>
                    <a:pt x="135" y="78"/>
                  </a:lnTo>
                  <a:lnTo>
                    <a:pt x="89" y="36"/>
                  </a:lnTo>
                  <a:lnTo>
                    <a:pt x="44" y="10"/>
                  </a:lnTo>
                  <a:lnTo>
                    <a:pt x="0" y="0"/>
                  </a:lnTo>
                </a:path>
              </a:pathLst>
            </a:custGeom>
            <a:noFill/>
            <a:ln w="254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ZA"/>
            </a:p>
          </p:txBody>
        </p:sp>
        <p:sp>
          <p:nvSpPr>
            <p:cNvPr id="53" name="Freeform 9">
              <a:extLst>
                <a:ext uri="{FF2B5EF4-FFF2-40B4-BE49-F238E27FC236}">
                  <a16:creationId xmlns:a16="http://schemas.microsoft.com/office/drawing/2014/main" id="{A040D126-CAFC-BA4D-8C2C-564FD8F44015}"/>
                </a:ext>
              </a:extLst>
            </p:cNvPr>
            <p:cNvSpPr>
              <a:spLocks/>
            </p:cNvSpPr>
            <p:nvPr/>
          </p:nvSpPr>
          <p:spPr bwMode="auto">
            <a:xfrm>
              <a:off x="6743700" y="4795838"/>
              <a:ext cx="452438" cy="1071562"/>
            </a:xfrm>
            <a:custGeom>
              <a:avLst/>
              <a:gdLst>
                <a:gd name="T0" fmla="*/ 0 w 285"/>
                <a:gd name="T1" fmla="*/ 674 h 675"/>
                <a:gd name="T2" fmla="*/ 28 w 285"/>
                <a:gd name="T3" fmla="*/ 667 h 675"/>
                <a:gd name="T4" fmla="*/ 43 w 285"/>
                <a:gd name="T5" fmla="*/ 659 h 675"/>
                <a:gd name="T6" fmla="*/ 59 w 285"/>
                <a:gd name="T7" fmla="*/ 648 h 675"/>
                <a:gd name="T8" fmla="*/ 74 w 285"/>
                <a:gd name="T9" fmla="*/ 633 h 675"/>
                <a:gd name="T10" fmla="*/ 89 w 285"/>
                <a:gd name="T11" fmla="*/ 612 h 675"/>
                <a:gd name="T12" fmla="*/ 104 w 285"/>
                <a:gd name="T13" fmla="*/ 583 h 675"/>
                <a:gd name="T14" fmla="*/ 134 w 285"/>
                <a:gd name="T15" fmla="*/ 506 h 675"/>
                <a:gd name="T16" fmla="*/ 165 w 285"/>
                <a:gd name="T17" fmla="*/ 396 h 675"/>
                <a:gd name="T18" fmla="*/ 193 w 285"/>
                <a:gd name="T19" fmla="*/ 263 h 675"/>
                <a:gd name="T20" fmla="*/ 208 w 285"/>
                <a:gd name="T21" fmla="*/ 197 h 675"/>
                <a:gd name="T22" fmla="*/ 223 w 285"/>
                <a:gd name="T23" fmla="*/ 133 h 675"/>
                <a:gd name="T24" fmla="*/ 239 w 285"/>
                <a:gd name="T25" fmla="*/ 78 h 675"/>
                <a:gd name="T26" fmla="*/ 254 w 285"/>
                <a:gd name="T27" fmla="*/ 36 h 675"/>
                <a:gd name="T28" fmla="*/ 269 w 285"/>
                <a:gd name="T29" fmla="*/ 10 h 675"/>
                <a:gd name="T30" fmla="*/ 284 w 285"/>
                <a:gd name="T31" fmla="*/ 0 h 6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5" h="675">
                  <a:moveTo>
                    <a:pt x="0" y="674"/>
                  </a:moveTo>
                  <a:lnTo>
                    <a:pt x="28" y="667"/>
                  </a:lnTo>
                  <a:lnTo>
                    <a:pt x="43" y="659"/>
                  </a:lnTo>
                  <a:lnTo>
                    <a:pt x="59" y="648"/>
                  </a:lnTo>
                  <a:lnTo>
                    <a:pt x="74" y="633"/>
                  </a:lnTo>
                  <a:lnTo>
                    <a:pt x="89" y="612"/>
                  </a:lnTo>
                  <a:lnTo>
                    <a:pt x="104" y="583"/>
                  </a:lnTo>
                  <a:lnTo>
                    <a:pt x="134" y="506"/>
                  </a:lnTo>
                  <a:lnTo>
                    <a:pt x="165" y="396"/>
                  </a:lnTo>
                  <a:lnTo>
                    <a:pt x="193" y="263"/>
                  </a:lnTo>
                  <a:lnTo>
                    <a:pt x="208" y="197"/>
                  </a:lnTo>
                  <a:lnTo>
                    <a:pt x="223" y="133"/>
                  </a:lnTo>
                  <a:lnTo>
                    <a:pt x="239" y="78"/>
                  </a:lnTo>
                  <a:lnTo>
                    <a:pt x="254" y="36"/>
                  </a:lnTo>
                  <a:lnTo>
                    <a:pt x="269" y="10"/>
                  </a:lnTo>
                  <a:lnTo>
                    <a:pt x="284" y="0"/>
                  </a:lnTo>
                </a:path>
              </a:pathLst>
            </a:custGeom>
            <a:noFill/>
            <a:ln w="254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ZA"/>
            </a:p>
          </p:txBody>
        </p:sp>
        <p:sp>
          <p:nvSpPr>
            <p:cNvPr id="54" name="Rectangle 10">
              <a:extLst>
                <a:ext uri="{FF2B5EF4-FFF2-40B4-BE49-F238E27FC236}">
                  <a16:creationId xmlns:a16="http://schemas.microsoft.com/office/drawing/2014/main" id="{E60894A6-A4FC-2E43-9735-44290DEC8969}"/>
                </a:ext>
              </a:extLst>
            </p:cNvPr>
            <p:cNvSpPr>
              <a:spLocks noChangeArrowheads="1"/>
            </p:cNvSpPr>
            <p:nvPr/>
          </p:nvSpPr>
          <p:spPr bwMode="auto">
            <a:xfrm>
              <a:off x="3657600" y="4343400"/>
              <a:ext cx="2231381" cy="397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eaLnBrk="0" hangingPunct="0"/>
              <a:r>
                <a:rPr lang="en-US" altLang="en-US" sz="2000" b="1" dirty="0">
                  <a:solidFill>
                    <a:srgbClr val="00B0F0"/>
                  </a:solidFill>
                </a:rPr>
                <a:t>Mean</a:t>
              </a:r>
              <a:r>
                <a:rPr lang="en-US" altLang="en-US" sz="2000" b="1" dirty="0">
                  <a:solidFill>
                    <a:schemeClr val="tx2"/>
                  </a:solidFill>
                </a:rPr>
                <a:t> =</a:t>
              </a:r>
              <a:r>
                <a:rPr lang="en-US" altLang="en-US" sz="2000" b="1" dirty="0">
                  <a:solidFill>
                    <a:srgbClr val="FF0000"/>
                  </a:solidFill>
                </a:rPr>
                <a:t> Median</a:t>
              </a:r>
              <a:endParaRPr lang="en-US" altLang="en-US" sz="1800" b="1" dirty="0">
                <a:solidFill>
                  <a:srgbClr val="FF0000"/>
                </a:solidFill>
              </a:endParaRPr>
            </a:p>
          </p:txBody>
        </p:sp>
        <p:sp>
          <p:nvSpPr>
            <p:cNvPr id="55" name="Rectangle 11">
              <a:extLst>
                <a:ext uri="{FF2B5EF4-FFF2-40B4-BE49-F238E27FC236}">
                  <a16:creationId xmlns:a16="http://schemas.microsoft.com/office/drawing/2014/main" id="{1CA43AD2-5DFD-514D-8A5A-738099F27EA6}"/>
                </a:ext>
              </a:extLst>
            </p:cNvPr>
            <p:cNvSpPr>
              <a:spLocks noChangeArrowheads="1"/>
            </p:cNvSpPr>
            <p:nvPr/>
          </p:nvSpPr>
          <p:spPr bwMode="auto">
            <a:xfrm>
              <a:off x="4779963" y="4318000"/>
              <a:ext cx="244475" cy="363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eaLnBrk="0" hangingPunct="0"/>
              <a:r>
                <a:rPr lang="en-US" altLang="en-US" sz="1800" b="1">
                  <a:solidFill>
                    <a:srgbClr val="FF0000"/>
                  </a:solidFill>
                </a:rPr>
                <a:t> </a:t>
              </a:r>
            </a:p>
          </p:txBody>
        </p:sp>
        <p:sp>
          <p:nvSpPr>
            <p:cNvPr id="56" name="Rectangle 12">
              <a:extLst>
                <a:ext uri="{FF2B5EF4-FFF2-40B4-BE49-F238E27FC236}">
                  <a16:creationId xmlns:a16="http://schemas.microsoft.com/office/drawing/2014/main" id="{2A7C38ED-D431-604A-9271-42F52E9CDF3D}"/>
                </a:ext>
              </a:extLst>
            </p:cNvPr>
            <p:cNvSpPr>
              <a:spLocks noChangeArrowheads="1"/>
            </p:cNvSpPr>
            <p:nvPr/>
          </p:nvSpPr>
          <p:spPr bwMode="auto">
            <a:xfrm>
              <a:off x="6164263" y="4648200"/>
              <a:ext cx="184150" cy="92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ZA"/>
            </a:p>
          </p:txBody>
        </p:sp>
        <p:sp>
          <p:nvSpPr>
            <p:cNvPr id="57" name="Rectangle 13">
              <a:extLst>
                <a:ext uri="{FF2B5EF4-FFF2-40B4-BE49-F238E27FC236}">
                  <a16:creationId xmlns:a16="http://schemas.microsoft.com/office/drawing/2014/main" id="{66FA445F-0DCD-D34C-B5F5-A2578AE3D624}"/>
                </a:ext>
              </a:extLst>
            </p:cNvPr>
            <p:cNvSpPr>
              <a:spLocks noChangeArrowheads="1"/>
            </p:cNvSpPr>
            <p:nvPr/>
          </p:nvSpPr>
          <p:spPr bwMode="auto">
            <a:xfrm>
              <a:off x="762000" y="4343400"/>
              <a:ext cx="2231381" cy="397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eaLnBrk="0" hangingPunct="0"/>
              <a:r>
                <a:rPr lang="en-US" altLang="en-US" sz="2000" b="1" dirty="0">
                  <a:solidFill>
                    <a:srgbClr val="00B0F0"/>
                  </a:solidFill>
                </a:rPr>
                <a:t>Mean</a:t>
              </a:r>
              <a:r>
                <a:rPr lang="en-US" altLang="en-US" sz="2000" b="1" dirty="0">
                  <a:solidFill>
                    <a:schemeClr val="tx2"/>
                  </a:solidFill>
                </a:rPr>
                <a:t> &lt;</a:t>
              </a:r>
              <a:r>
                <a:rPr lang="en-US" altLang="en-US" sz="2000" b="1" dirty="0">
                  <a:solidFill>
                    <a:srgbClr val="FF0000"/>
                  </a:solidFill>
                </a:rPr>
                <a:t> Median</a:t>
              </a:r>
              <a:endParaRPr lang="en-US" altLang="en-US" sz="2000" b="1" dirty="0">
                <a:solidFill>
                  <a:srgbClr val="FF00FF"/>
                </a:solidFill>
              </a:endParaRPr>
            </a:p>
          </p:txBody>
        </p:sp>
        <p:sp>
          <p:nvSpPr>
            <p:cNvPr id="58" name="Rectangle 14">
              <a:extLst>
                <a:ext uri="{FF2B5EF4-FFF2-40B4-BE49-F238E27FC236}">
                  <a16:creationId xmlns:a16="http://schemas.microsoft.com/office/drawing/2014/main" id="{A922D0C7-4458-9645-B37F-34173CADB4BC}"/>
                </a:ext>
              </a:extLst>
            </p:cNvPr>
            <p:cNvSpPr>
              <a:spLocks noChangeArrowheads="1"/>
            </p:cNvSpPr>
            <p:nvPr/>
          </p:nvSpPr>
          <p:spPr bwMode="auto">
            <a:xfrm>
              <a:off x="2393950" y="4665663"/>
              <a:ext cx="184150" cy="92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ZA"/>
            </a:p>
          </p:txBody>
        </p:sp>
        <p:sp>
          <p:nvSpPr>
            <p:cNvPr id="59" name="Rectangle 15">
              <a:extLst>
                <a:ext uri="{FF2B5EF4-FFF2-40B4-BE49-F238E27FC236}">
                  <a16:creationId xmlns:a16="http://schemas.microsoft.com/office/drawing/2014/main" id="{3900A248-1A8E-684E-8CAC-8C068B2D0422}"/>
                </a:ext>
              </a:extLst>
            </p:cNvPr>
            <p:cNvSpPr>
              <a:spLocks noChangeArrowheads="1"/>
            </p:cNvSpPr>
            <p:nvPr/>
          </p:nvSpPr>
          <p:spPr bwMode="auto">
            <a:xfrm>
              <a:off x="6477000" y="4343400"/>
              <a:ext cx="2290693" cy="397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eaLnBrk="0" hangingPunct="0"/>
              <a:r>
                <a:rPr lang="en-US" altLang="en-US" sz="1800" b="1" dirty="0">
                  <a:solidFill>
                    <a:srgbClr val="FF00FF"/>
                  </a:solidFill>
                </a:rPr>
                <a:t> </a:t>
              </a:r>
              <a:r>
                <a:rPr lang="en-US" altLang="en-US" sz="2000" b="1" dirty="0">
                  <a:solidFill>
                    <a:srgbClr val="FF0000"/>
                  </a:solidFill>
                </a:rPr>
                <a:t>Median &lt; </a:t>
              </a:r>
              <a:r>
                <a:rPr lang="en-US" altLang="en-US" sz="2000" b="1" dirty="0">
                  <a:solidFill>
                    <a:srgbClr val="00B0F0"/>
                  </a:solidFill>
                </a:rPr>
                <a:t>Mean</a:t>
              </a:r>
              <a:endParaRPr lang="en-US" altLang="en-US" sz="1800" b="1" dirty="0">
                <a:solidFill>
                  <a:srgbClr val="00B0F0"/>
                </a:solidFill>
              </a:endParaRPr>
            </a:p>
          </p:txBody>
        </p:sp>
        <p:sp>
          <p:nvSpPr>
            <p:cNvPr id="60" name="Rectangle 16">
              <a:extLst>
                <a:ext uri="{FF2B5EF4-FFF2-40B4-BE49-F238E27FC236}">
                  <a16:creationId xmlns:a16="http://schemas.microsoft.com/office/drawing/2014/main" id="{50B17A92-D105-BC4E-9663-9A1A2F6B0882}"/>
                </a:ext>
              </a:extLst>
            </p:cNvPr>
            <p:cNvSpPr>
              <a:spLocks noChangeArrowheads="1"/>
            </p:cNvSpPr>
            <p:nvPr/>
          </p:nvSpPr>
          <p:spPr bwMode="auto">
            <a:xfrm>
              <a:off x="8666163" y="4648200"/>
              <a:ext cx="184150" cy="92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ZA"/>
            </a:p>
          </p:txBody>
        </p:sp>
        <p:sp>
          <p:nvSpPr>
            <p:cNvPr id="61" name="Line 18">
              <a:extLst>
                <a:ext uri="{FF2B5EF4-FFF2-40B4-BE49-F238E27FC236}">
                  <a16:creationId xmlns:a16="http://schemas.microsoft.com/office/drawing/2014/main" id="{0C0162F3-C6D7-4345-824D-4F720C8881D0}"/>
                </a:ext>
              </a:extLst>
            </p:cNvPr>
            <p:cNvSpPr>
              <a:spLocks noChangeShapeType="1"/>
            </p:cNvSpPr>
            <p:nvPr/>
          </p:nvSpPr>
          <p:spPr bwMode="auto">
            <a:xfrm flipH="1">
              <a:off x="7391400" y="4876800"/>
              <a:ext cx="0" cy="1066800"/>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ZA"/>
            </a:p>
          </p:txBody>
        </p:sp>
        <p:sp>
          <p:nvSpPr>
            <p:cNvPr id="62" name="Line 19">
              <a:extLst>
                <a:ext uri="{FF2B5EF4-FFF2-40B4-BE49-F238E27FC236}">
                  <a16:creationId xmlns:a16="http://schemas.microsoft.com/office/drawing/2014/main" id="{851A69BC-4265-4F42-AB6D-9FC5F5526D58}"/>
                </a:ext>
              </a:extLst>
            </p:cNvPr>
            <p:cNvSpPr>
              <a:spLocks noChangeShapeType="1"/>
            </p:cNvSpPr>
            <p:nvPr/>
          </p:nvSpPr>
          <p:spPr bwMode="auto">
            <a:xfrm>
              <a:off x="7620000" y="5257800"/>
              <a:ext cx="0" cy="685800"/>
            </a:xfrm>
            <a:prstGeom prst="line">
              <a:avLst/>
            </a:prstGeom>
            <a:noFill/>
            <a:ln w="25400">
              <a:solidFill>
                <a:srgbClr val="00B0F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ZA"/>
            </a:p>
          </p:txBody>
        </p:sp>
        <p:sp>
          <p:nvSpPr>
            <p:cNvPr id="63" name="Line 21">
              <a:extLst>
                <a:ext uri="{FF2B5EF4-FFF2-40B4-BE49-F238E27FC236}">
                  <a16:creationId xmlns:a16="http://schemas.microsoft.com/office/drawing/2014/main" id="{C1292835-BB4F-3847-B635-CA623BA8483B}"/>
                </a:ext>
              </a:extLst>
            </p:cNvPr>
            <p:cNvSpPr>
              <a:spLocks noChangeShapeType="1"/>
            </p:cNvSpPr>
            <p:nvPr/>
          </p:nvSpPr>
          <p:spPr bwMode="auto">
            <a:xfrm flipH="1">
              <a:off x="1752600" y="5105400"/>
              <a:ext cx="0" cy="838200"/>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ZA"/>
            </a:p>
          </p:txBody>
        </p:sp>
        <p:sp>
          <p:nvSpPr>
            <p:cNvPr id="64" name="Line 22">
              <a:extLst>
                <a:ext uri="{FF2B5EF4-FFF2-40B4-BE49-F238E27FC236}">
                  <a16:creationId xmlns:a16="http://schemas.microsoft.com/office/drawing/2014/main" id="{56EDA6CF-96ED-D044-BD1A-8127964DE53E}"/>
                </a:ext>
              </a:extLst>
            </p:cNvPr>
            <p:cNvSpPr>
              <a:spLocks noChangeShapeType="1"/>
            </p:cNvSpPr>
            <p:nvPr/>
          </p:nvSpPr>
          <p:spPr bwMode="auto">
            <a:xfrm flipH="1">
              <a:off x="1524000" y="5519738"/>
              <a:ext cx="1588" cy="423862"/>
            </a:xfrm>
            <a:prstGeom prst="line">
              <a:avLst/>
            </a:prstGeom>
            <a:noFill/>
            <a:ln w="25400">
              <a:solidFill>
                <a:srgbClr val="00B0F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ZA"/>
            </a:p>
          </p:txBody>
        </p:sp>
        <p:sp>
          <p:nvSpPr>
            <p:cNvPr id="65" name="Line 23">
              <a:extLst>
                <a:ext uri="{FF2B5EF4-FFF2-40B4-BE49-F238E27FC236}">
                  <a16:creationId xmlns:a16="http://schemas.microsoft.com/office/drawing/2014/main" id="{4E529549-316D-A247-A1CC-866747F658F8}"/>
                </a:ext>
              </a:extLst>
            </p:cNvPr>
            <p:cNvSpPr>
              <a:spLocks noChangeShapeType="1"/>
            </p:cNvSpPr>
            <p:nvPr/>
          </p:nvSpPr>
          <p:spPr bwMode="auto">
            <a:xfrm>
              <a:off x="4572000" y="4800600"/>
              <a:ext cx="0" cy="1143000"/>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ZA"/>
            </a:p>
          </p:txBody>
        </p:sp>
        <p:sp>
          <p:nvSpPr>
            <p:cNvPr id="66" name="Line 24">
              <a:extLst>
                <a:ext uri="{FF2B5EF4-FFF2-40B4-BE49-F238E27FC236}">
                  <a16:creationId xmlns:a16="http://schemas.microsoft.com/office/drawing/2014/main" id="{6DDC2963-9FA8-7E43-9068-2FD2C12FA596}"/>
                </a:ext>
              </a:extLst>
            </p:cNvPr>
            <p:cNvSpPr>
              <a:spLocks noChangeShapeType="1"/>
            </p:cNvSpPr>
            <p:nvPr/>
          </p:nvSpPr>
          <p:spPr bwMode="auto">
            <a:xfrm>
              <a:off x="4572000" y="4953000"/>
              <a:ext cx="0" cy="762000"/>
            </a:xfrm>
            <a:prstGeom prst="line">
              <a:avLst/>
            </a:prstGeom>
            <a:noFill/>
            <a:ln w="25400">
              <a:solidFill>
                <a:srgbClr val="00B0F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ZA"/>
            </a:p>
          </p:txBody>
        </p:sp>
        <p:sp>
          <p:nvSpPr>
            <p:cNvPr id="67" name="Line 26">
              <a:extLst>
                <a:ext uri="{FF2B5EF4-FFF2-40B4-BE49-F238E27FC236}">
                  <a16:creationId xmlns:a16="http://schemas.microsoft.com/office/drawing/2014/main" id="{5DCA65BC-B5E4-3F4C-904E-577B58C52952}"/>
                </a:ext>
              </a:extLst>
            </p:cNvPr>
            <p:cNvSpPr>
              <a:spLocks noChangeShapeType="1"/>
            </p:cNvSpPr>
            <p:nvPr/>
          </p:nvSpPr>
          <p:spPr bwMode="auto">
            <a:xfrm>
              <a:off x="3581400" y="5943600"/>
              <a:ext cx="1981200" cy="0"/>
            </a:xfrm>
            <a:prstGeom prst="line">
              <a:avLst/>
            </a:prstGeom>
            <a:noFill/>
            <a:ln w="127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ZA"/>
            </a:p>
          </p:txBody>
        </p:sp>
        <p:sp>
          <p:nvSpPr>
            <p:cNvPr id="68" name="Rectangle 28">
              <a:extLst>
                <a:ext uri="{FF2B5EF4-FFF2-40B4-BE49-F238E27FC236}">
                  <a16:creationId xmlns:a16="http://schemas.microsoft.com/office/drawing/2014/main" id="{EE2BB0CA-92F0-4F4D-8202-AA84621B5FF5}"/>
                </a:ext>
              </a:extLst>
            </p:cNvPr>
            <p:cNvSpPr>
              <a:spLocks noChangeArrowheads="1"/>
            </p:cNvSpPr>
            <p:nvPr/>
          </p:nvSpPr>
          <p:spPr bwMode="auto">
            <a:xfrm>
              <a:off x="4467225" y="6003925"/>
              <a:ext cx="184150" cy="92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ZA"/>
            </a:p>
          </p:txBody>
        </p:sp>
        <p:sp>
          <p:nvSpPr>
            <p:cNvPr id="69" name="Line 29">
              <a:extLst>
                <a:ext uri="{FF2B5EF4-FFF2-40B4-BE49-F238E27FC236}">
                  <a16:creationId xmlns:a16="http://schemas.microsoft.com/office/drawing/2014/main" id="{97618B88-F377-FD44-A8D0-1959683BA234}"/>
                </a:ext>
              </a:extLst>
            </p:cNvPr>
            <p:cNvSpPr>
              <a:spLocks noChangeShapeType="1"/>
            </p:cNvSpPr>
            <p:nvPr/>
          </p:nvSpPr>
          <p:spPr bwMode="auto">
            <a:xfrm>
              <a:off x="6629400" y="5943600"/>
              <a:ext cx="1898650" cy="0"/>
            </a:xfrm>
            <a:prstGeom prst="line">
              <a:avLst/>
            </a:prstGeom>
            <a:noFill/>
            <a:ln w="127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ZA"/>
            </a:p>
          </p:txBody>
        </p:sp>
        <p:sp>
          <p:nvSpPr>
            <p:cNvPr id="70" name="Rectangle 31">
              <a:extLst>
                <a:ext uri="{FF2B5EF4-FFF2-40B4-BE49-F238E27FC236}">
                  <a16:creationId xmlns:a16="http://schemas.microsoft.com/office/drawing/2014/main" id="{B9303083-E419-F44A-8A95-55D3F478411A}"/>
                </a:ext>
              </a:extLst>
            </p:cNvPr>
            <p:cNvSpPr>
              <a:spLocks noChangeArrowheads="1"/>
            </p:cNvSpPr>
            <p:nvPr/>
          </p:nvSpPr>
          <p:spPr bwMode="auto">
            <a:xfrm>
              <a:off x="7553325" y="5980113"/>
              <a:ext cx="184150" cy="92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ZA"/>
            </a:p>
          </p:txBody>
        </p:sp>
        <p:sp>
          <p:nvSpPr>
            <p:cNvPr id="71" name="Line 32">
              <a:extLst>
                <a:ext uri="{FF2B5EF4-FFF2-40B4-BE49-F238E27FC236}">
                  <a16:creationId xmlns:a16="http://schemas.microsoft.com/office/drawing/2014/main" id="{04413A33-5A49-8644-BE33-23EE22266849}"/>
                </a:ext>
              </a:extLst>
            </p:cNvPr>
            <p:cNvSpPr>
              <a:spLocks noChangeShapeType="1"/>
            </p:cNvSpPr>
            <p:nvPr/>
          </p:nvSpPr>
          <p:spPr bwMode="auto">
            <a:xfrm>
              <a:off x="685800" y="5943600"/>
              <a:ext cx="1905000" cy="0"/>
            </a:xfrm>
            <a:prstGeom prst="line">
              <a:avLst/>
            </a:prstGeom>
            <a:noFill/>
            <a:ln w="127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ZA"/>
            </a:p>
          </p:txBody>
        </p:sp>
        <p:sp>
          <p:nvSpPr>
            <p:cNvPr id="72" name="Rectangle 34">
              <a:extLst>
                <a:ext uri="{FF2B5EF4-FFF2-40B4-BE49-F238E27FC236}">
                  <a16:creationId xmlns:a16="http://schemas.microsoft.com/office/drawing/2014/main" id="{8A598840-7C40-E348-A45A-F9B467FD5DD5}"/>
                </a:ext>
              </a:extLst>
            </p:cNvPr>
            <p:cNvSpPr>
              <a:spLocks noChangeArrowheads="1"/>
            </p:cNvSpPr>
            <p:nvPr/>
          </p:nvSpPr>
          <p:spPr bwMode="auto">
            <a:xfrm>
              <a:off x="1547813" y="6003925"/>
              <a:ext cx="184150" cy="92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ZA"/>
            </a:p>
          </p:txBody>
        </p:sp>
        <p:sp>
          <p:nvSpPr>
            <p:cNvPr id="73" name="Rectangle 41">
              <a:extLst>
                <a:ext uri="{FF2B5EF4-FFF2-40B4-BE49-F238E27FC236}">
                  <a16:creationId xmlns:a16="http://schemas.microsoft.com/office/drawing/2014/main" id="{D2770EA4-7D84-1B4E-ACF5-A24ADBAA3993}"/>
                </a:ext>
              </a:extLst>
            </p:cNvPr>
            <p:cNvSpPr>
              <a:spLocks noChangeArrowheads="1"/>
            </p:cNvSpPr>
            <p:nvPr/>
          </p:nvSpPr>
          <p:spPr bwMode="auto">
            <a:xfrm>
              <a:off x="6289675" y="3803650"/>
              <a:ext cx="2535238" cy="515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eaLnBrk="0" hangingPunct="0"/>
              <a:r>
                <a:rPr lang="en-US" altLang="en-US" sz="2800" b="1" dirty="0"/>
                <a:t>Right-Skewed</a:t>
              </a:r>
            </a:p>
          </p:txBody>
        </p:sp>
        <p:sp>
          <p:nvSpPr>
            <p:cNvPr id="74" name="Rectangle 42">
              <a:extLst>
                <a:ext uri="{FF2B5EF4-FFF2-40B4-BE49-F238E27FC236}">
                  <a16:creationId xmlns:a16="http://schemas.microsoft.com/office/drawing/2014/main" id="{B24FEEFC-615E-6A41-9298-F5FB86049BA5}"/>
                </a:ext>
              </a:extLst>
            </p:cNvPr>
            <p:cNvSpPr>
              <a:spLocks noChangeArrowheads="1"/>
            </p:cNvSpPr>
            <p:nvPr/>
          </p:nvSpPr>
          <p:spPr bwMode="auto">
            <a:xfrm>
              <a:off x="603250" y="3816350"/>
              <a:ext cx="2279650" cy="515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eaLnBrk="0" hangingPunct="0"/>
              <a:r>
                <a:rPr lang="en-US" altLang="en-US" sz="2800" b="1" dirty="0"/>
                <a:t>Left-Skewed</a:t>
              </a:r>
            </a:p>
          </p:txBody>
        </p:sp>
        <p:sp>
          <p:nvSpPr>
            <p:cNvPr id="75" name="Rectangle 43">
              <a:extLst>
                <a:ext uri="{FF2B5EF4-FFF2-40B4-BE49-F238E27FC236}">
                  <a16:creationId xmlns:a16="http://schemas.microsoft.com/office/drawing/2014/main" id="{7048A083-9575-FA42-BA26-B8FC0F9FE4CC}"/>
                </a:ext>
              </a:extLst>
            </p:cNvPr>
            <p:cNvSpPr>
              <a:spLocks noChangeArrowheads="1"/>
            </p:cNvSpPr>
            <p:nvPr/>
          </p:nvSpPr>
          <p:spPr bwMode="auto">
            <a:xfrm>
              <a:off x="3670300" y="3816350"/>
              <a:ext cx="2000250" cy="515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eaLnBrk="0" hangingPunct="0"/>
              <a:r>
                <a:rPr lang="en-US" altLang="en-US" sz="2800" b="1"/>
                <a:t>Symmetric</a:t>
              </a:r>
            </a:p>
          </p:txBody>
        </p:sp>
      </p:grpSp>
    </p:spTree>
    <p:extLst>
      <p:ext uri="{BB962C8B-B14F-4D97-AF65-F5344CB8AC3E}">
        <p14:creationId xmlns:p14="http://schemas.microsoft.com/office/powerpoint/2010/main" val="390304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17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5" grpId="0"/>
      <p:bldP spid="3" grpId="0" animBg="1"/>
      <p:bldP spid="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normAutofit/>
          </a:bodyPr>
          <a:lstStyle/>
          <a:p>
            <a:r>
              <a:rPr lang="en-US" dirty="0" err="1"/>
              <a:t>SKewness</a:t>
            </a:r>
            <a:endParaRPr lang="en-US" dirty="0"/>
          </a:p>
        </p:txBody>
      </p:sp>
      <p:sp>
        <p:nvSpPr>
          <p:cNvPr id="2" name="Slide Number Placeholder 1"/>
          <p:cNvSpPr>
            <a:spLocks noGrp="1"/>
          </p:cNvSpPr>
          <p:nvPr>
            <p:ph type="sldNum" sz="quarter" idx="12"/>
          </p:nvPr>
        </p:nvSpPr>
        <p:spPr/>
        <p:txBody>
          <a:bodyPr/>
          <a:lstStyle/>
          <a:p>
            <a:fld id="{A2EF37A0-74FC-AB4F-AE4C-D9BFC6719E9F}" type="slidenum">
              <a:rPr lang="en-US" smtClean="0"/>
              <a:pPr/>
              <a:t>22</a:t>
            </a:fld>
            <a:endParaRPr lang="en-US"/>
          </a:p>
        </p:txBody>
      </p:sp>
      <p:grpSp>
        <p:nvGrpSpPr>
          <p:cNvPr id="11" name="Group 10"/>
          <p:cNvGrpSpPr/>
          <p:nvPr/>
        </p:nvGrpSpPr>
        <p:grpSpPr>
          <a:xfrm>
            <a:off x="4884829" y="4467069"/>
            <a:ext cx="6697571" cy="2390931"/>
            <a:chOff x="2293493" y="4482059"/>
            <a:chExt cx="6697571" cy="2390931"/>
          </a:xfrm>
        </p:grpSpPr>
        <p:pic>
          <p:nvPicPr>
            <p:cNvPr id="10" name="Picture 9"/>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293493" y="5540115"/>
              <a:ext cx="2308484" cy="1332875"/>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283256" y="4482059"/>
              <a:ext cx="1707808" cy="2390931"/>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689406" y="5207958"/>
              <a:ext cx="1593850" cy="1665032"/>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377127" y="4935230"/>
              <a:ext cx="1291839" cy="1937759"/>
            </a:xfrm>
            <a:prstGeom prst="rect">
              <a:avLst/>
            </a:prstGeom>
          </p:spPr>
        </p:pic>
      </p:grpSp>
      <p:sp>
        <p:nvSpPr>
          <p:cNvPr id="48131" name="Rectangle 3"/>
          <p:cNvSpPr>
            <a:spLocks noGrp="1" noChangeArrowheads="1"/>
          </p:cNvSpPr>
          <p:nvPr>
            <p:ph idx="1"/>
          </p:nvPr>
        </p:nvSpPr>
        <p:spPr/>
        <p:txBody>
          <a:bodyPr/>
          <a:lstStyle/>
          <a:p>
            <a:r>
              <a:rPr lang="en-US" dirty="0"/>
              <a:t>Extreme observations distort means but not medians.</a:t>
            </a:r>
          </a:p>
          <a:p>
            <a:r>
              <a:rPr lang="en-US" dirty="0"/>
              <a:t>Outlying observations distort the mean:</a:t>
            </a:r>
          </a:p>
          <a:p>
            <a:pPr marL="160020" indent="-342900">
              <a:buFont typeface="Arial" charset="0"/>
              <a:buChar char="•"/>
            </a:pPr>
            <a:r>
              <a:rPr lang="en-US" b="0" dirty="0"/>
              <a:t>Med  [1,2,4,6,8,9,17] = 6</a:t>
            </a:r>
          </a:p>
          <a:p>
            <a:pPr marL="160020" indent="-342900">
              <a:buFont typeface="Arial" charset="0"/>
              <a:buChar char="•"/>
            </a:pPr>
            <a:r>
              <a:rPr lang="en-US" b="0" dirty="0"/>
              <a:t>Mean[1,2,4,6,8,9,17] = 6.714</a:t>
            </a:r>
          </a:p>
          <a:p>
            <a:pPr marL="160020" indent="-342900">
              <a:buFont typeface="Arial" charset="0"/>
              <a:buChar char="•"/>
            </a:pPr>
            <a:r>
              <a:rPr lang="en-US" b="0" dirty="0"/>
              <a:t>Med  [1,2,4,6,8,9,</a:t>
            </a:r>
            <a:r>
              <a:rPr lang="en-US" b="0" dirty="0">
                <a:solidFill>
                  <a:schemeClr val="tx2"/>
                </a:solidFill>
              </a:rPr>
              <a:t>17000</a:t>
            </a:r>
            <a:r>
              <a:rPr lang="en-US" b="0" dirty="0"/>
              <a:t>] = 6 (still)</a:t>
            </a:r>
          </a:p>
          <a:p>
            <a:pPr marL="160020" indent="-342900">
              <a:buFont typeface="Arial" charset="0"/>
              <a:buChar char="•"/>
            </a:pPr>
            <a:r>
              <a:rPr lang="en-US" b="0" dirty="0"/>
              <a:t>Mean[1,2,4,6,8,9,</a:t>
            </a:r>
            <a:r>
              <a:rPr lang="en-US" b="0" dirty="0">
                <a:solidFill>
                  <a:schemeClr val="tx2"/>
                </a:solidFill>
              </a:rPr>
              <a:t>17000</a:t>
            </a:r>
            <a:r>
              <a:rPr lang="en-US" b="0" dirty="0"/>
              <a:t>] = 2432.8 (!)</a:t>
            </a:r>
          </a:p>
          <a:p>
            <a:r>
              <a:rPr lang="en-US" dirty="0"/>
              <a:t>Typically occurs when there are some outlying observations, such as in cross sections of income or wealth and/or when the sample is not very large.</a:t>
            </a:r>
          </a:p>
        </p:txBody>
      </p:sp>
    </p:spTree>
    <p:extLst>
      <p:ext uri="{BB962C8B-B14F-4D97-AF65-F5344CB8AC3E}">
        <p14:creationId xmlns:p14="http://schemas.microsoft.com/office/powerpoint/2010/main" val="2943757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813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813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8131">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8131">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8131">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8131">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8131">
                                            <p:txEl>
                                              <p:pRg st="6" end="6"/>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1" grpId="0" uiExpand="1"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698" name="Picture 2"/>
          <p:cNvPicPr>
            <a:picLocks noChangeAspect="1" noChangeArrowheads="1"/>
          </p:cNvPicPr>
          <p:nvPr/>
        </p:nvPicPr>
        <p:blipFill>
          <a:blip r:embed="rId2"/>
          <a:srcRect/>
          <a:stretch>
            <a:fillRect/>
          </a:stretch>
        </p:blipFill>
        <p:spPr bwMode="auto">
          <a:xfrm>
            <a:off x="481012" y="645793"/>
            <a:ext cx="5743575" cy="876300"/>
          </a:xfrm>
          <a:prstGeom prst="rect">
            <a:avLst/>
          </a:prstGeom>
          <a:noFill/>
          <a:ln w="9525">
            <a:noFill/>
            <a:miter lim="800000"/>
            <a:headEnd/>
            <a:tailEnd/>
          </a:ln>
          <a:effectLst/>
        </p:spPr>
      </p:pic>
      <p:pic>
        <p:nvPicPr>
          <p:cNvPr id="157699" name="Picture 3"/>
          <p:cNvPicPr>
            <a:picLocks noChangeAspect="1" noChangeArrowheads="1"/>
          </p:cNvPicPr>
          <p:nvPr/>
        </p:nvPicPr>
        <p:blipFill>
          <a:blip r:embed="rId3"/>
          <a:srcRect/>
          <a:stretch>
            <a:fillRect/>
          </a:stretch>
        </p:blipFill>
        <p:spPr bwMode="auto">
          <a:xfrm>
            <a:off x="511491" y="1362074"/>
            <a:ext cx="5257800" cy="4048125"/>
          </a:xfrm>
          <a:prstGeom prst="rect">
            <a:avLst/>
          </a:prstGeom>
          <a:noFill/>
          <a:ln w="9525">
            <a:noFill/>
            <a:miter lim="800000"/>
            <a:headEnd/>
            <a:tailEnd/>
          </a:ln>
          <a:effectLst/>
        </p:spPr>
      </p:pic>
      <p:sp>
        <p:nvSpPr>
          <p:cNvPr id="7" name="Rectangle 6"/>
          <p:cNvSpPr/>
          <p:nvPr/>
        </p:nvSpPr>
        <p:spPr bwMode="auto">
          <a:xfrm>
            <a:off x="633411" y="3312793"/>
            <a:ext cx="1752600" cy="1371600"/>
          </a:xfrm>
          <a:prstGeom prst="rect">
            <a:avLst/>
          </a:prstGeom>
          <a:solidFill>
            <a:srgbClr val="99CC00">
              <a:alpha val="16078"/>
            </a:srgbClr>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a:latin typeface="Times New Roman" pitchFamily="18" charset="0"/>
            </a:endParaRPr>
          </a:p>
        </p:txBody>
      </p:sp>
      <p:sp>
        <p:nvSpPr>
          <p:cNvPr id="2" name="Slide Number Placeholder 1"/>
          <p:cNvSpPr>
            <a:spLocks noGrp="1"/>
          </p:cNvSpPr>
          <p:nvPr>
            <p:ph type="sldNum" sz="quarter" idx="12"/>
          </p:nvPr>
        </p:nvSpPr>
        <p:spPr/>
        <p:txBody>
          <a:bodyPr/>
          <a:lstStyle/>
          <a:p>
            <a:fld id="{A2EF37A0-74FC-AB4F-AE4C-D9BFC6719E9F}" type="slidenum">
              <a:rPr lang="en-US" smtClean="0"/>
              <a:t>23</a:t>
            </a:fld>
            <a:endParaRPr lang="en-US" dirty="0"/>
          </a:p>
        </p:txBody>
      </p:sp>
      <p:grpSp>
        <p:nvGrpSpPr>
          <p:cNvPr id="4" name="Group 3">
            <a:extLst>
              <a:ext uri="{FF2B5EF4-FFF2-40B4-BE49-F238E27FC236}">
                <a16:creationId xmlns:a16="http://schemas.microsoft.com/office/drawing/2014/main" id="{0C702940-0B3D-484A-BB74-BABEC7C445E7}"/>
              </a:ext>
            </a:extLst>
          </p:cNvPr>
          <p:cNvGrpSpPr/>
          <p:nvPr/>
        </p:nvGrpSpPr>
        <p:grpSpPr>
          <a:xfrm>
            <a:off x="3140391" y="4997575"/>
            <a:ext cx="9103883" cy="1860425"/>
            <a:chOff x="3332608" y="5382768"/>
            <a:chExt cx="5686425" cy="1162050"/>
          </a:xfrm>
        </p:grpSpPr>
        <p:pic>
          <p:nvPicPr>
            <p:cNvPr id="157700" name="Picture 4"/>
            <p:cNvPicPr>
              <a:picLocks noChangeAspect="1" noChangeArrowheads="1"/>
            </p:cNvPicPr>
            <p:nvPr/>
          </p:nvPicPr>
          <p:blipFill>
            <a:blip r:embed="rId4"/>
            <a:srcRect/>
            <a:stretch>
              <a:fillRect/>
            </a:stretch>
          </p:blipFill>
          <p:spPr bwMode="auto">
            <a:xfrm>
              <a:off x="3332608" y="5382768"/>
              <a:ext cx="5686425" cy="1162050"/>
            </a:xfrm>
            <a:prstGeom prst="rect">
              <a:avLst/>
            </a:prstGeom>
            <a:noFill/>
            <a:ln w="9525">
              <a:noFill/>
              <a:miter lim="800000"/>
              <a:headEnd/>
              <a:tailEnd/>
            </a:ln>
            <a:effectLst/>
          </p:spPr>
        </p:pic>
        <p:sp>
          <p:nvSpPr>
            <p:cNvPr id="8" name="Rectangle 7"/>
            <p:cNvSpPr/>
            <p:nvPr/>
          </p:nvSpPr>
          <p:spPr bwMode="auto">
            <a:xfrm>
              <a:off x="3352800" y="5410200"/>
              <a:ext cx="5562600" cy="990600"/>
            </a:xfrm>
            <a:prstGeom prst="rect">
              <a:avLst/>
            </a:prstGeom>
            <a:solidFill>
              <a:srgbClr val="99CC00">
                <a:alpha val="16078"/>
              </a:srgbClr>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a:latin typeface="Times New Roman" pitchFamily="18" charset="0"/>
              </a:endParaRPr>
            </a:p>
          </p:txBody>
        </p:sp>
      </p:grpSp>
    </p:spTree>
    <p:extLst>
      <p:ext uri="{BB962C8B-B14F-4D97-AF65-F5344CB8AC3E}">
        <p14:creationId xmlns:p14="http://schemas.microsoft.com/office/powerpoint/2010/main" val="372488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More Information Needed!</a:t>
            </a:r>
            <a:endParaRPr lang="en-US" dirty="0"/>
          </a:p>
        </p:txBody>
      </p:sp>
      <p:sp>
        <p:nvSpPr>
          <p:cNvPr id="2" name="Slide Number Placeholder 1"/>
          <p:cNvSpPr>
            <a:spLocks noGrp="1"/>
          </p:cNvSpPr>
          <p:nvPr>
            <p:ph type="sldNum" sz="quarter" idx="12"/>
          </p:nvPr>
        </p:nvSpPr>
        <p:spPr/>
        <p:txBody>
          <a:bodyPr/>
          <a:lstStyle/>
          <a:p>
            <a:fld id="{A2EF37A0-74FC-AB4F-AE4C-D9BFC6719E9F}" type="slidenum">
              <a:rPr lang="en-US" smtClean="0"/>
              <a:pPr/>
              <a:t>24</a:t>
            </a:fld>
            <a:endParaRPr lang="en-US"/>
          </a:p>
        </p:txBody>
      </p:sp>
      <p:pic>
        <p:nvPicPr>
          <p:cNvPr id="124930"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200400" y="1969812"/>
            <a:ext cx="5853112" cy="3973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3962400" y="6031468"/>
            <a:ext cx="4495800" cy="369332"/>
          </a:xfrm>
          <a:prstGeom prst="rect">
            <a:avLst/>
          </a:prstGeom>
          <a:noFill/>
        </p:spPr>
        <p:txBody>
          <a:bodyPr wrap="square" rtlCol="0">
            <a:spAutoFit/>
          </a:bodyPr>
          <a:lstStyle/>
          <a:p>
            <a:r>
              <a:rPr lang="en-US"/>
              <a:t>Both data sets have a mean of about 100.</a:t>
            </a:r>
          </a:p>
        </p:txBody>
      </p:sp>
      <p:sp>
        <p:nvSpPr>
          <p:cNvPr id="6" name="Oval 5"/>
          <p:cNvSpPr/>
          <p:nvPr/>
        </p:nvSpPr>
        <p:spPr bwMode="auto">
          <a:xfrm>
            <a:off x="3733800" y="3581400"/>
            <a:ext cx="304800" cy="228600"/>
          </a:xfrm>
          <a:prstGeom prst="ellipse">
            <a:avLst/>
          </a:prstGeom>
          <a:solidFill>
            <a:srgbClr val="99CC00">
              <a:alpha val="18824"/>
            </a:srgbClr>
          </a:solidFill>
          <a:ln w="317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a:latin typeface="Times New Roman" pitchFamily="18" charset="0"/>
            </a:endParaRPr>
          </a:p>
        </p:txBody>
      </p:sp>
    </p:spTree>
    <p:extLst>
      <p:ext uri="{BB962C8B-B14F-4D97-AF65-F5344CB8AC3E}">
        <p14:creationId xmlns:p14="http://schemas.microsoft.com/office/powerpoint/2010/main" val="23775819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4"/>
          <p:cNvSpPr>
            <a:spLocks noGrp="1" noChangeArrowheads="1"/>
          </p:cNvSpPr>
          <p:nvPr>
            <p:ph type="title"/>
          </p:nvPr>
        </p:nvSpPr>
        <p:spPr/>
        <p:txBody>
          <a:bodyPr/>
          <a:lstStyle/>
          <a:p>
            <a:r>
              <a:rPr lang="en-US" dirty="0">
                <a:solidFill>
                  <a:schemeClr val="tx1"/>
                </a:solidFill>
              </a:rPr>
              <a:t>Dispersion</a:t>
            </a:r>
            <a:r>
              <a:rPr lang="en-US" dirty="0"/>
              <a:t> of the Observations</a:t>
            </a:r>
          </a:p>
        </p:txBody>
      </p:sp>
      <p:graphicFrame>
        <p:nvGraphicFramePr>
          <p:cNvPr id="10242" name="Object 5"/>
          <p:cNvGraphicFramePr>
            <a:graphicFrameLocks noGrp="1" noChangeAspect="1"/>
          </p:cNvGraphicFramePr>
          <p:nvPr>
            <p:ph idx="1"/>
            <p:extLst>
              <p:ext uri="{D42A27DB-BD31-4B8C-83A1-F6EECF244321}">
                <p14:modId xmlns:p14="http://schemas.microsoft.com/office/powerpoint/2010/main" val="1268530903"/>
              </p:ext>
            </p:extLst>
          </p:nvPr>
        </p:nvGraphicFramePr>
        <p:xfrm>
          <a:off x="1011464" y="3068321"/>
          <a:ext cx="5486400" cy="3657600"/>
        </p:xfrm>
        <a:graphic>
          <a:graphicData uri="http://schemas.openxmlformats.org/presentationml/2006/ole">
            <mc:AlternateContent xmlns:mc="http://schemas.openxmlformats.org/markup-compatibility/2006">
              <mc:Choice xmlns:v="urn:schemas-microsoft-com:vml" Requires="v">
                <p:oleObj spid="_x0000_s2083" name="Graph" r:id="rId4" imgW="5486400" imgH="3657600" progId="MtbGraph.Document">
                  <p:embed/>
                </p:oleObj>
              </mc:Choice>
              <mc:Fallback>
                <p:oleObj name="Graph" r:id="rId4" imgW="5486400" imgH="3657600" progId="MtbGraph.Document">
                  <p:embed/>
                  <p:pic>
                    <p:nvPicPr>
                      <p:cNvPr id="10242" name="Object 5"/>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1464" y="3068321"/>
                        <a:ext cx="5486400" cy="3657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Slide Number Placeholder 1"/>
          <p:cNvSpPr>
            <a:spLocks noGrp="1"/>
          </p:cNvSpPr>
          <p:nvPr>
            <p:ph type="sldNum" sz="quarter" idx="12"/>
          </p:nvPr>
        </p:nvSpPr>
        <p:spPr/>
        <p:txBody>
          <a:bodyPr/>
          <a:lstStyle/>
          <a:p>
            <a:fld id="{A2EF37A0-74FC-AB4F-AE4C-D9BFC6719E9F}" type="slidenum">
              <a:rPr lang="en-US" smtClean="0"/>
              <a:pPr/>
              <a:t>25</a:t>
            </a:fld>
            <a:endParaRPr lang="en-US"/>
          </a:p>
        </p:txBody>
      </p:sp>
      <p:sp>
        <p:nvSpPr>
          <p:cNvPr id="10245" name="Text Box 8"/>
          <p:cNvSpPr txBox="1">
            <a:spLocks noChangeArrowheads="1"/>
          </p:cNvSpPr>
          <p:nvPr/>
        </p:nvSpPr>
        <p:spPr bwMode="auto">
          <a:xfrm>
            <a:off x="7829862" y="3698944"/>
            <a:ext cx="3600137" cy="2308324"/>
          </a:xfrm>
          <a:prstGeom prst="rect">
            <a:avLst/>
          </a:prstGeom>
          <a:noFill/>
          <a:ln w="28575">
            <a:noFill/>
            <a:miter lim="800000"/>
            <a:headEnd/>
            <a:tailEnd/>
          </a:ln>
        </p:spPr>
        <p:txBody>
          <a:bodyPr wrap="square">
            <a:spAutoFit/>
          </a:bodyPr>
          <a:lstStyle/>
          <a:p>
            <a:pPr>
              <a:spcBef>
                <a:spcPct val="50000"/>
              </a:spcBef>
            </a:pPr>
            <a:r>
              <a:rPr lang="en-US" b="1" dirty="0"/>
              <a:t>We quantify the variation of the values around the mean.</a:t>
            </a:r>
          </a:p>
          <a:p>
            <a:pPr>
              <a:spcBef>
                <a:spcPct val="50000"/>
              </a:spcBef>
            </a:pPr>
            <a:r>
              <a:rPr lang="en-US" b="1" dirty="0"/>
              <a:t>Note the </a:t>
            </a:r>
            <a:r>
              <a:rPr lang="en-US" b="1" dirty="0">
                <a:solidFill>
                  <a:schemeClr val="tx2"/>
                </a:solidFill>
              </a:rPr>
              <a:t>range</a:t>
            </a:r>
            <a:r>
              <a:rPr lang="en-US" b="1" dirty="0"/>
              <a:t> is from 1.05 to 2.70.  This gives an idea where the data lie.</a:t>
            </a:r>
          </a:p>
          <a:p>
            <a:pPr>
              <a:spcBef>
                <a:spcPct val="50000"/>
              </a:spcBef>
            </a:pPr>
            <a:r>
              <a:rPr lang="en-US" b="1" dirty="0"/>
              <a:t>The mean plus a measure of the variation do the same job.</a:t>
            </a:r>
          </a:p>
        </p:txBody>
      </p:sp>
      <p:sp>
        <p:nvSpPr>
          <p:cNvPr id="10246" name="Line 9"/>
          <p:cNvSpPr>
            <a:spLocks noChangeShapeType="1"/>
          </p:cNvSpPr>
          <p:nvPr/>
        </p:nvSpPr>
        <p:spPr bwMode="auto">
          <a:xfrm>
            <a:off x="4071435" y="5855684"/>
            <a:ext cx="0" cy="304800"/>
          </a:xfrm>
          <a:prstGeom prst="line">
            <a:avLst/>
          </a:prstGeom>
          <a:noFill/>
          <a:ln w="38100">
            <a:solidFill>
              <a:srgbClr val="FF3300"/>
            </a:solidFill>
            <a:round/>
            <a:headEnd/>
            <a:tailEnd type="triangle" w="med" len="med"/>
          </a:ln>
        </p:spPr>
        <p:txBody>
          <a:bodyPr/>
          <a:lstStyle/>
          <a:p>
            <a:endParaRPr lang="en-US"/>
          </a:p>
        </p:txBody>
      </p:sp>
      <p:sp>
        <p:nvSpPr>
          <p:cNvPr id="10" name="Text Box 8"/>
          <p:cNvSpPr txBox="1">
            <a:spLocks noChangeArrowheads="1"/>
          </p:cNvSpPr>
          <p:nvPr/>
        </p:nvSpPr>
        <p:spPr bwMode="auto">
          <a:xfrm>
            <a:off x="1828800" y="1524318"/>
            <a:ext cx="8534400" cy="1338828"/>
          </a:xfrm>
          <a:prstGeom prst="rect">
            <a:avLst/>
          </a:prstGeom>
          <a:noFill/>
          <a:ln w="28575">
            <a:solidFill>
              <a:schemeClr val="tx1"/>
            </a:solidFill>
            <a:miter lim="800000"/>
            <a:headEnd/>
            <a:tailEnd/>
          </a:ln>
        </p:spPr>
        <p:txBody>
          <a:bodyPr>
            <a:spAutoFit/>
          </a:bodyPr>
          <a:lstStyle/>
          <a:p>
            <a:pPr>
              <a:spcBef>
                <a:spcPct val="50000"/>
              </a:spcBef>
            </a:pPr>
            <a:r>
              <a:rPr lang="en-US" b="1" dirty="0">
                <a:latin typeface="Courier New" pitchFamily="49" charset="0"/>
              </a:rPr>
              <a:t>30 hours of average defect data on sets of circuit boards.</a:t>
            </a:r>
          </a:p>
          <a:p>
            <a:pPr>
              <a:spcBef>
                <a:spcPct val="50000"/>
              </a:spcBef>
            </a:pPr>
            <a:r>
              <a:rPr lang="en-US" b="1" dirty="0">
                <a:latin typeface="Courier New" pitchFamily="49" charset="0"/>
              </a:rPr>
              <a:t>1.45  1.65  1.50  2.25  1.65  1.60  2.30  2.20  2.70  1.70</a:t>
            </a:r>
            <a:br>
              <a:rPr lang="en-US" b="1" dirty="0">
                <a:latin typeface="Courier New" pitchFamily="49" charset="0"/>
              </a:rPr>
            </a:br>
            <a:r>
              <a:rPr lang="en-US" b="1" dirty="0">
                <a:latin typeface="Courier New" pitchFamily="49" charset="0"/>
              </a:rPr>
              <a:t>2.35  1.70  1.90  1.45  1.40  2.60  2.05  1.70  1.05  2.35</a:t>
            </a:r>
            <a:br>
              <a:rPr lang="en-US" b="1" dirty="0">
                <a:latin typeface="Courier New" pitchFamily="49" charset="0"/>
              </a:rPr>
            </a:br>
            <a:r>
              <a:rPr lang="en-US" b="1" dirty="0">
                <a:latin typeface="Courier New" pitchFamily="49" charset="0"/>
              </a:rPr>
              <a:t>1.90  1.55  1.95  1.60  2.05  2.05  1.70  2.30  1.30  2.35</a:t>
            </a:r>
          </a:p>
        </p:txBody>
      </p:sp>
    </p:spTree>
    <p:extLst>
      <p:ext uri="{BB962C8B-B14F-4D97-AF65-F5344CB8AC3E}">
        <p14:creationId xmlns:p14="http://schemas.microsoft.com/office/powerpoint/2010/main" val="677458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4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24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245">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245">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24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5" grpId="0" build="p"/>
      <p:bldP spid="1024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t>Range as a Measure of Dispersion</a:t>
            </a:r>
          </a:p>
        </p:txBody>
      </p:sp>
      <p:sp>
        <p:nvSpPr>
          <p:cNvPr id="11" name="Content Placeholder 10"/>
          <p:cNvSpPr>
            <a:spLocks noGrp="1"/>
          </p:cNvSpPr>
          <p:nvPr>
            <p:ph idx="1"/>
          </p:nvPr>
        </p:nvSpPr>
        <p:spPr/>
        <p:txBody>
          <a:bodyPr/>
          <a:lstStyle/>
          <a:p>
            <a:r>
              <a:rPr lang="en-US" dirty="0"/>
              <a:t>Problems</a:t>
            </a:r>
            <a:br>
              <a:rPr lang="en-US" dirty="0"/>
            </a:br>
            <a:r>
              <a:rPr lang="en-US" dirty="0"/>
              <a:t>????????</a:t>
            </a:r>
          </a:p>
        </p:txBody>
      </p:sp>
      <p:sp>
        <p:nvSpPr>
          <p:cNvPr id="2" name="Slide Number Placeholder 1"/>
          <p:cNvSpPr>
            <a:spLocks noGrp="1"/>
          </p:cNvSpPr>
          <p:nvPr>
            <p:ph type="sldNum" sz="quarter" idx="12"/>
          </p:nvPr>
        </p:nvSpPr>
        <p:spPr/>
        <p:txBody>
          <a:bodyPr/>
          <a:lstStyle/>
          <a:p>
            <a:fld id="{A2EF37A0-74FC-AB4F-AE4C-D9BFC6719E9F}" type="slidenum">
              <a:rPr lang="en-US" smtClean="0"/>
              <a:pPr/>
              <a:t>26</a:t>
            </a:fld>
            <a:endParaRPr lang="en-US"/>
          </a:p>
        </p:txBody>
      </p:sp>
      <p:pic>
        <p:nvPicPr>
          <p:cNvPr id="124930"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962400" y="1752600"/>
            <a:ext cx="5853112" cy="3973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4244182" y="5708442"/>
            <a:ext cx="5562600" cy="646331"/>
          </a:xfrm>
          <a:prstGeom prst="rect">
            <a:avLst/>
          </a:prstGeom>
          <a:noFill/>
        </p:spPr>
        <p:txBody>
          <a:bodyPr wrap="square" rtlCol="0">
            <a:spAutoFit/>
          </a:bodyPr>
          <a:lstStyle/>
          <a:p>
            <a:r>
              <a:rPr lang="en-US" dirty="0"/>
              <a:t>These two data sets both have 1,000 observations </a:t>
            </a:r>
            <a:br>
              <a:rPr lang="en-US" dirty="0"/>
            </a:br>
            <a:r>
              <a:rPr lang="en-US" dirty="0"/>
              <a:t>that range from about 10 to about 180.</a:t>
            </a:r>
          </a:p>
        </p:txBody>
      </p:sp>
      <p:sp>
        <p:nvSpPr>
          <p:cNvPr id="6" name="Oval 5"/>
          <p:cNvSpPr/>
          <p:nvPr/>
        </p:nvSpPr>
        <p:spPr bwMode="auto">
          <a:xfrm>
            <a:off x="4525780" y="3357641"/>
            <a:ext cx="304800" cy="228600"/>
          </a:xfrm>
          <a:prstGeom prst="ellipse">
            <a:avLst/>
          </a:prstGeom>
          <a:solidFill>
            <a:srgbClr val="99CC00">
              <a:alpha val="18824"/>
            </a:srgbClr>
          </a:solidFill>
          <a:ln w="317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a:latin typeface="Times New Roman" pitchFamily="18" charset="0"/>
            </a:endParaRPr>
          </a:p>
        </p:txBody>
      </p:sp>
      <p:sp>
        <p:nvSpPr>
          <p:cNvPr id="7" name="Oval 6"/>
          <p:cNvSpPr/>
          <p:nvPr/>
        </p:nvSpPr>
        <p:spPr bwMode="auto">
          <a:xfrm>
            <a:off x="9021580" y="3357641"/>
            <a:ext cx="304800" cy="228600"/>
          </a:xfrm>
          <a:prstGeom prst="ellipse">
            <a:avLst/>
          </a:prstGeom>
          <a:solidFill>
            <a:srgbClr val="99CC00">
              <a:alpha val="18824"/>
            </a:srgbClr>
          </a:solidFill>
          <a:ln w="317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a:latin typeface="Times New Roman" pitchFamily="18" charset="0"/>
            </a:endParaRPr>
          </a:p>
        </p:txBody>
      </p:sp>
      <p:sp>
        <p:nvSpPr>
          <p:cNvPr id="8" name="Oval 7"/>
          <p:cNvSpPr/>
          <p:nvPr/>
        </p:nvSpPr>
        <p:spPr bwMode="auto">
          <a:xfrm>
            <a:off x="9326380" y="3357641"/>
            <a:ext cx="304800" cy="228600"/>
          </a:xfrm>
          <a:prstGeom prst="ellipse">
            <a:avLst/>
          </a:prstGeom>
          <a:solidFill>
            <a:srgbClr val="99CC00">
              <a:alpha val="18824"/>
            </a:srgbClr>
          </a:solidFill>
          <a:ln w="317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a:latin typeface="Times New Roman" pitchFamily="18" charset="0"/>
            </a:endParaRPr>
          </a:p>
        </p:txBody>
      </p:sp>
    </p:spTree>
    <p:extLst>
      <p:ext uri="{BB962C8B-B14F-4D97-AF65-F5344CB8AC3E}">
        <p14:creationId xmlns:p14="http://schemas.microsoft.com/office/powerpoint/2010/main" val="3717806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493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P spid="5" grpId="0"/>
      <p:bldP spid="6" grpId="0" animBg="1"/>
      <p:bldP spid="7" grpId="0" animBg="1"/>
      <p:bldP spid="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9" name="Rectangle 2"/>
          <p:cNvSpPr>
            <a:spLocks noGrp="1" noChangeArrowheads="1"/>
          </p:cNvSpPr>
          <p:nvPr>
            <p:ph type="title"/>
          </p:nvPr>
        </p:nvSpPr>
        <p:spPr/>
        <p:txBody>
          <a:bodyPr>
            <a:normAutofit fontScale="90000"/>
          </a:bodyPr>
          <a:lstStyle/>
          <a:p>
            <a:r>
              <a:rPr lang="en-US" dirty="0"/>
              <a:t>Variance &amp; STDEV:  Univariate Measures of dispersion</a:t>
            </a:r>
          </a:p>
        </p:txBody>
      </p:sp>
      <p:sp>
        <p:nvSpPr>
          <p:cNvPr id="11270" name="Rectangle 3"/>
          <p:cNvSpPr>
            <a:spLocks noGrp="1" noChangeArrowheads="1"/>
          </p:cNvSpPr>
          <p:nvPr>
            <p:ph idx="1"/>
          </p:nvPr>
        </p:nvSpPr>
        <p:spPr/>
        <p:txBody>
          <a:bodyPr/>
          <a:lstStyle/>
          <a:p>
            <a:r>
              <a:rPr lang="en-US" dirty="0"/>
              <a:t>Variance = s</a:t>
            </a:r>
            <a:r>
              <a:rPr lang="en-US" baseline="-25000" dirty="0"/>
              <a:t>X</a:t>
            </a:r>
            <a:r>
              <a:rPr lang="en-US" baseline="30000" dirty="0"/>
              <a:t>2</a:t>
            </a:r>
            <a:r>
              <a:rPr lang="en-US" dirty="0"/>
              <a:t> =  </a:t>
            </a:r>
          </a:p>
          <a:p>
            <a:endParaRPr lang="en-US" dirty="0"/>
          </a:p>
          <a:p>
            <a:r>
              <a:rPr lang="en-US" dirty="0"/>
              <a:t>Standard deviation = </a:t>
            </a:r>
            <a:r>
              <a:rPr lang="en-US" dirty="0" err="1"/>
              <a:t>s</a:t>
            </a:r>
            <a:r>
              <a:rPr lang="en-US" baseline="-25000" dirty="0" err="1"/>
              <a:t>X</a:t>
            </a:r>
            <a:r>
              <a:rPr lang="en-US" dirty="0"/>
              <a:t> = </a:t>
            </a:r>
          </a:p>
          <a:p>
            <a:endParaRPr lang="en-US" dirty="0"/>
          </a:p>
          <a:p>
            <a:r>
              <a:rPr lang="en-US" dirty="0"/>
              <a:t>The variance is commonly used statistic for spread </a:t>
            </a:r>
          </a:p>
          <a:p>
            <a:pPr marL="342900" indent="-342900">
              <a:buFont typeface="Arial" charset="0"/>
              <a:buChar char="•"/>
            </a:pPr>
            <a:r>
              <a:rPr lang="en-US" b="0" dirty="0"/>
              <a:t>What are the units of the variance ??????????</a:t>
            </a:r>
          </a:p>
          <a:p>
            <a:r>
              <a:rPr lang="en-US" dirty="0"/>
              <a:t>Standard deviation “fixes this,” can be used as an </a:t>
            </a:r>
            <a:r>
              <a:rPr lang="en-US" dirty="0">
                <a:solidFill>
                  <a:schemeClr val="tx2"/>
                </a:solidFill>
              </a:rPr>
              <a:t>interpretable unit of measurement</a:t>
            </a:r>
          </a:p>
        </p:txBody>
      </p:sp>
      <p:sp>
        <p:nvSpPr>
          <p:cNvPr id="4" name="Slide Number Placeholder 3"/>
          <p:cNvSpPr>
            <a:spLocks noGrp="1"/>
          </p:cNvSpPr>
          <p:nvPr>
            <p:ph type="sldNum" sz="quarter" idx="12"/>
          </p:nvPr>
        </p:nvSpPr>
        <p:spPr/>
        <p:txBody>
          <a:bodyPr/>
          <a:lstStyle/>
          <a:p>
            <a:fld id="{A2EF37A0-74FC-AB4F-AE4C-D9BFC6719E9F}" type="slidenum">
              <a:rPr lang="en-US" smtClean="0"/>
              <a:pPr/>
              <a:t>27</a:t>
            </a:fld>
            <a:endParaRPr lang="en-US"/>
          </a:p>
        </p:txBody>
      </p:sp>
      <p:pic>
        <p:nvPicPr>
          <p:cNvPr id="14" name="Picture 13"/>
          <p:cNvPicPr>
            <a:picLocks noChangeAspect="1"/>
          </p:cNvPicPr>
          <p:nvPr/>
        </p:nvPicPr>
        <p:blipFill>
          <a:blip r:embed="rId3"/>
          <a:stretch>
            <a:fillRect/>
          </a:stretch>
        </p:blipFill>
        <p:spPr>
          <a:xfrm>
            <a:off x="6832604" y="1524318"/>
            <a:ext cx="2057400" cy="914400"/>
          </a:xfrm>
          <a:prstGeom prst="rect">
            <a:avLst/>
          </a:prstGeom>
        </p:spPr>
      </p:pic>
      <p:sp>
        <p:nvSpPr>
          <p:cNvPr id="24" name="TextBox 23"/>
          <p:cNvSpPr txBox="1"/>
          <p:nvPr/>
        </p:nvSpPr>
        <p:spPr>
          <a:xfrm>
            <a:off x="4228407" y="6475751"/>
            <a:ext cx="7375161" cy="338554"/>
          </a:xfrm>
          <a:prstGeom prst="rect">
            <a:avLst/>
          </a:prstGeom>
          <a:noFill/>
        </p:spPr>
        <p:txBody>
          <a:bodyPr wrap="square" rtlCol="0">
            <a:spAutoFit/>
          </a:bodyPr>
          <a:lstStyle/>
          <a:p>
            <a:r>
              <a:rPr lang="en-US" sz="1600" dirty="0">
                <a:solidFill>
                  <a:schemeClr val="bg1">
                    <a:lumMod val="50000"/>
                  </a:schemeClr>
                </a:solidFill>
              </a:rPr>
              <a:t>Why n-1? http://</a:t>
            </a:r>
            <a:r>
              <a:rPr lang="en-US" sz="1600" dirty="0" err="1">
                <a:solidFill>
                  <a:schemeClr val="bg1">
                    <a:lumMod val="50000"/>
                  </a:schemeClr>
                </a:solidFill>
              </a:rPr>
              <a:t>nebula.deanza.edu</a:t>
            </a:r>
            <a:r>
              <a:rPr lang="en-US" sz="1600" dirty="0">
                <a:solidFill>
                  <a:schemeClr val="bg1">
                    <a:lumMod val="50000"/>
                  </a:schemeClr>
                </a:solidFill>
              </a:rPr>
              <a:t>/~bloom/math10/m10divideby_nminus1.pdf</a:t>
            </a:r>
          </a:p>
        </p:txBody>
      </p:sp>
      <p:pic>
        <p:nvPicPr>
          <p:cNvPr id="19" name="Picture 18"/>
          <p:cNvPicPr>
            <a:picLocks noChangeAspect="1"/>
          </p:cNvPicPr>
          <p:nvPr/>
        </p:nvPicPr>
        <p:blipFill>
          <a:blip r:embed="rId4"/>
          <a:stretch>
            <a:fillRect/>
          </a:stretch>
        </p:blipFill>
        <p:spPr>
          <a:xfrm>
            <a:off x="4054006" y="1543368"/>
            <a:ext cx="1676400" cy="876300"/>
          </a:xfrm>
          <a:prstGeom prst="rect">
            <a:avLst/>
          </a:prstGeom>
        </p:spPr>
      </p:pic>
      <p:pic>
        <p:nvPicPr>
          <p:cNvPr id="18" name="Picture 17"/>
          <p:cNvPicPr>
            <a:picLocks noChangeAspect="1"/>
          </p:cNvPicPr>
          <p:nvPr/>
        </p:nvPicPr>
        <p:blipFill>
          <a:blip r:embed="rId5"/>
          <a:stretch>
            <a:fillRect/>
          </a:stretch>
        </p:blipFill>
        <p:spPr>
          <a:xfrm>
            <a:off x="5236564" y="2279968"/>
            <a:ext cx="1955800" cy="1231900"/>
          </a:xfrm>
          <a:prstGeom prst="rect">
            <a:avLst/>
          </a:prstGeom>
        </p:spPr>
      </p:pic>
      <p:sp>
        <p:nvSpPr>
          <p:cNvPr id="20" name="TextBox 19"/>
          <p:cNvSpPr txBox="1"/>
          <p:nvPr/>
        </p:nvSpPr>
        <p:spPr>
          <a:xfrm>
            <a:off x="5949845" y="1752601"/>
            <a:ext cx="655818" cy="376003"/>
          </a:xfrm>
          <a:prstGeom prst="rect">
            <a:avLst/>
          </a:prstGeom>
          <a:noFill/>
        </p:spPr>
        <p:txBody>
          <a:bodyPr wrap="square" rtlCol="0">
            <a:spAutoFit/>
          </a:bodyPr>
          <a:lstStyle/>
          <a:p>
            <a:pPr algn="ctr"/>
            <a:r>
              <a:rPr lang="en-US"/>
              <a:t>or</a:t>
            </a:r>
          </a:p>
        </p:txBody>
      </p:sp>
    </p:spTree>
    <p:extLst>
      <p:ext uri="{BB962C8B-B14F-4D97-AF65-F5344CB8AC3E}">
        <p14:creationId xmlns:p14="http://schemas.microsoft.com/office/powerpoint/2010/main" val="3742963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270">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270">
                                            <p:txEl>
                                              <p:pRg st="2" end="2"/>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270">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270">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270">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70" grpId="0" uiExpand="1" build="p"/>
      <p:bldP spid="24" grpId="0"/>
      <p:bldP spid="2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D40968-DDD2-D740-9CB2-37507A923E40}"/>
              </a:ext>
            </a:extLst>
          </p:cNvPr>
          <p:cNvSpPr>
            <a:spLocks noGrp="1"/>
          </p:cNvSpPr>
          <p:nvPr>
            <p:ph type="title"/>
          </p:nvPr>
        </p:nvSpPr>
        <p:spPr/>
        <p:txBody>
          <a:bodyPr>
            <a:normAutofit/>
          </a:bodyPr>
          <a:lstStyle/>
          <a:p>
            <a:r>
              <a:rPr lang="en-US" dirty="0"/>
              <a:t>Variance, aside: </a:t>
            </a:r>
            <a:br>
              <a:rPr lang="en-US" dirty="0"/>
            </a:br>
            <a:r>
              <a:rPr lang="en-US" dirty="0"/>
              <a:t>Why divide by n-1?</a:t>
            </a:r>
          </a:p>
        </p:txBody>
      </p:sp>
      <p:sp>
        <p:nvSpPr>
          <p:cNvPr id="3" name="Content Placeholder 2">
            <a:extLst>
              <a:ext uri="{FF2B5EF4-FFF2-40B4-BE49-F238E27FC236}">
                <a16:creationId xmlns:a16="http://schemas.microsoft.com/office/drawing/2014/main" id="{B98A13A5-9B37-3841-AD71-0D9404EAF62D}"/>
              </a:ext>
            </a:extLst>
          </p:cNvPr>
          <p:cNvSpPr>
            <a:spLocks noGrp="1"/>
          </p:cNvSpPr>
          <p:nvPr>
            <p:ph idx="1"/>
          </p:nvPr>
        </p:nvSpPr>
        <p:spPr/>
        <p:txBody>
          <a:bodyPr>
            <a:normAutofit/>
          </a:bodyPr>
          <a:lstStyle/>
          <a:p>
            <a:r>
              <a:rPr lang="en-US" dirty="0"/>
              <a:t>Remember: we are typically calculating the mean / median / variance / </a:t>
            </a:r>
            <a:r>
              <a:rPr lang="en-US" dirty="0" err="1"/>
              <a:t>etc</a:t>
            </a:r>
            <a:r>
              <a:rPr lang="en-US" dirty="0"/>
              <a:t> of a </a:t>
            </a:r>
            <a:r>
              <a:rPr lang="en-US" dirty="0">
                <a:solidFill>
                  <a:schemeClr val="tx2"/>
                </a:solidFill>
              </a:rPr>
              <a:t>sample</a:t>
            </a:r>
            <a:r>
              <a:rPr lang="en-US" dirty="0"/>
              <a:t> of a population</a:t>
            </a:r>
          </a:p>
          <a:p>
            <a:pPr marL="342900" indent="-342900">
              <a:buFont typeface="Arial" panose="020B0604020202020204" pitchFamily="34" charset="0"/>
              <a:buChar char="•"/>
            </a:pPr>
            <a:r>
              <a:rPr lang="en-US" b="0" dirty="0"/>
              <a:t>Want that {mean, median, variance, …} to be an “unbiased” estimate of the true population’s {mean, median, variance, …}</a:t>
            </a:r>
          </a:p>
          <a:p>
            <a:r>
              <a:rPr lang="en-US" dirty="0">
                <a:solidFill>
                  <a:schemeClr val="tx2"/>
                </a:solidFill>
              </a:rPr>
              <a:t>Unbiased?  Consider variance …</a:t>
            </a:r>
            <a:endParaRPr lang="en-US" b="0" dirty="0">
              <a:solidFill>
                <a:schemeClr val="tx2"/>
              </a:solidFill>
            </a:endParaRPr>
          </a:p>
          <a:p>
            <a:pPr marL="457200" indent="-457200">
              <a:buFont typeface="+mj-lt"/>
              <a:buAutoNum type="arabicPeriod"/>
            </a:pPr>
            <a:r>
              <a:rPr lang="en-US" b="0" dirty="0"/>
              <a:t>Look at every possible sample of the population</a:t>
            </a:r>
          </a:p>
          <a:p>
            <a:pPr marL="457200" indent="-457200">
              <a:buFont typeface="+mj-lt"/>
              <a:buAutoNum type="arabicPeriod"/>
            </a:pPr>
            <a:r>
              <a:rPr lang="en-US" b="0" dirty="0"/>
              <a:t>Compute sample variance of each population </a:t>
            </a:r>
          </a:p>
          <a:p>
            <a:pPr marL="457200" indent="-457200">
              <a:buFont typeface="+mj-lt"/>
              <a:buAutoNum type="arabicPeriod"/>
            </a:pPr>
            <a:r>
              <a:rPr lang="en-US" b="0" dirty="0"/>
              <a:t>Is the average of those variances equal to the population variance?  If so, then this is an “unbiased” estimator.</a:t>
            </a:r>
          </a:p>
          <a:p>
            <a:endParaRPr lang="en-US" dirty="0"/>
          </a:p>
          <a:p>
            <a:endParaRPr lang="en-US" dirty="0"/>
          </a:p>
          <a:p>
            <a:endParaRPr lang="en-US" b="0" dirty="0"/>
          </a:p>
        </p:txBody>
      </p:sp>
      <p:sp>
        <p:nvSpPr>
          <p:cNvPr id="4" name="Slide Number Placeholder 3">
            <a:extLst>
              <a:ext uri="{FF2B5EF4-FFF2-40B4-BE49-F238E27FC236}">
                <a16:creationId xmlns:a16="http://schemas.microsoft.com/office/drawing/2014/main" id="{19FE353F-0C74-9749-ACB6-C3C444336602}"/>
              </a:ext>
            </a:extLst>
          </p:cNvPr>
          <p:cNvSpPr>
            <a:spLocks noGrp="1"/>
          </p:cNvSpPr>
          <p:nvPr>
            <p:ph type="sldNum" sz="quarter" idx="12"/>
          </p:nvPr>
        </p:nvSpPr>
        <p:spPr/>
        <p:txBody>
          <a:bodyPr/>
          <a:lstStyle/>
          <a:p>
            <a:fld id="{A2EF37A0-74FC-AB4F-AE4C-D9BFC6719E9F}" type="slidenum">
              <a:rPr lang="en-US" smtClean="0"/>
              <a:t>28</a:t>
            </a:fld>
            <a:endParaRPr lang="en-US"/>
          </a:p>
        </p:txBody>
      </p:sp>
    </p:spTree>
    <p:extLst>
      <p:ext uri="{BB962C8B-B14F-4D97-AF65-F5344CB8AC3E}">
        <p14:creationId xmlns:p14="http://schemas.microsoft.com/office/powerpoint/2010/main" val="3061416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243AEE-B648-724A-9886-E571F082EA4A}"/>
              </a:ext>
            </a:extLst>
          </p:cNvPr>
          <p:cNvSpPr>
            <a:spLocks noGrp="1"/>
          </p:cNvSpPr>
          <p:nvPr>
            <p:ph type="title"/>
          </p:nvPr>
        </p:nvSpPr>
        <p:spPr/>
        <p:txBody>
          <a:bodyPr/>
          <a:lstStyle/>
          <a:p>
            <a:r>
              <a:rPr lang="en-US" dirty="0"/>
              <a:t>Variance, aside: </a:t>
            </a:r>
            <a:br>
              <a:rPr lang="en-US" dirty="0"/>
            </a:br>
            <a:r>
              <a:rPr lang="en-US" dirty="0"/>
              <a:t>Why divide by n-1?</a:t>
            </a:r>
          </a:p>
        </p:txBody>
      </p:sp>
      <p:sp>
        <p:nvSpPr>
          <p:cNvPr id="3" name="Content Placeholder 2">
            <a:extLst>
              <a:ext uri="{FF2B5EF4-FFF2-40B4-BE49-F238E27FC236}">
                <a16:creationId xmlns:a16="http://schemas.microsoft.com/office/drawing/2014/main" id="{059B3639-5183-CD4F-B9AD-270CF5C24696}"/>
              </a:ext>
            </a:extLst>
          </p:cNvPr>
          <p:cNvSpPr>
            <a:spLocks noGrp="1"/>
          </p:cNvSpPr>
          <p:nvPr>
            <p:ph idx="1"/>
          </p:nvPr>
        </p:nvSpPr>
        <p:spPr/>
        <p:txBody>
          <a:bodyPr>
            <a:normAutofit lnSpcReduction="10000"/>
          </a:bodyPr>
          <a:lstStyle/>
          <a:p>
            <a:r>
              <a:rPr lang="en-US" dirty="0"/>
              <a:t>Dividing by n-1 in the sample variance computation leads to an unbiased estimate of the population variance</a:t>
            </a:r>
          </a:p>
          <a:p>
            <a:r>
              <a:rPr lang="en-US" dirty="0"/>
              <a:t>Intuition.  Fix a sample …</a:t>
            </a:r>
          </a:p>
          <a:p>
            <a:pPr marL="342900" indent="-342900">
              <a:buFont typeface="Arial" panose="020B0604020202020204" pitchFamily="34" charset="0"/>
              <a:buChar char="•"/>
            </a:pPr>
            <a:r>
              <a:rPr lang="en-US" b="0" dirty="0"/>
              <a:t>Variance measures distribution around a mean</a:t>
            </a:r>
          </a:p>
          <a:p>
            <a:pPr marL="342900" indent="-342900">
              <a:buFont typeface="Arial" panose="020B0604020202020204" pitchFamily="34" charset="0"/>
              <a:buChar char="•"/>
            </a:pPr>
            <a:r>
              <a:rPr lang="en-US" b="0" dirty="0"/>
              <a:t>Sampled values are, on average, closer to sample mean than to true population mean</a:t>
            </a:r>
          </a:p>
          <a:p>
            <a:pPr marL="342900" indent="-342900">
              <a:buFont typeface="Arial" panose="020B0604020202020204" pitchFamily="34" charset="0"/>
              <a:buChar char="•"/>
            </a:pPr>
            <a:r>
              <a:rPr lang="en-US" b="0" dirty="0"/>
              <a:t>So, we will underestimate the true variance slightly</a:t>
            </a:r>
          </a:p>
          <a:p>
            <a:pPr marL="342900" indent="-342900">
              <a:buFont typeface="Arial" panose="020B0604020202020204" pitchFamily="34" charset="0"/>
              <a:buChar char="•"/>
            </a:pPr>
            <a:r>
              <a:rPr lang="en-US" b="0" dirty="0"/>
              <a:t>Using n-1 instead of n makes our variance calculation bigger</a:t>
            </a:r>
          </a:p>
          <a:p>
            <a:r>
              <a:rPr lang="en-US" dirty="0"/>
              <a:t>This “embiggening” impacts smaller </a:t>
            </a:r>
            <a:r>
              <a:rPr lang="en-US" i="1" dirty="0"/>
              <a:t>n</a:t>
            </a:r>
            <a:r>
              <a:rPr lang="en-US" dirty="0"/>
              <a:t> more than larger </a:t>
            </a:r>
            <a:r>
              <a:rPr lang="en-US" i="1" dirty="0"/>
              <a:t>n</a:t>
            </a:r>
          </a:p>
          <a:p>
            <a:pPr marL="342900" indent="-342900">
              <a:buFont typeface="Arial" panose="020B0604020202020204" pitchFamily="34" charset="0"/>
              <a:buChar char="•"/>
            </a:pPr>
            <a:r>
              <a:rPr lang="en-US" b="0" dirty="0"/>
              <a:t>Larger samples are better estimates of population</a:t>
            </a:r>
          </a:p>
          <a:p>
            <a:pPr marL="342900" indent="-342900">
              <a:buFont typeface="Arial" panose="020B0604020202020204" pitchFamily="34" charset="0"/>
              <a:buChar char="•"/>
            </a:pPr>
            <a:r>
              <a:rPr lang="en-US" b="0" dirty="0"/>
              <a:t>If sample </a:t>
            </a:r>
            <a:r>
              <a:rPr lang="en-US" b="0" dirty="0">
                <a:solidFill>
                  <a:schemeClr val="tx2"/>
                </a:solidFill>
              </a:rPr>
              <a:t>is</a:t>
            </a:r>
            <a:r>
              <a:rPr lang="en-US" b="0" dirty="0"/>
              <a:t> the population, just divide by </a:t>
            </a:r>
            <a:r>
              <a:rPr lang="en-US" b="0" i="1" dirty="0"/>
              <a:t>n</a:t>
            </a:r>
            <a:r>
              <a:rPr lang="en-US" b="0" dirty="0"/>
              <a:t> …</a:t>
            </a:r>
          </a:p>
        </p:txBody>
      </p:sp>
      <p:sp>
        <p:nvSpPr>
          <p:cNvPr id="4" name="Slide Number Placeholder 3">
            <a:extLst>
              <a:ext uri="{FF2B5EF4-FFF2-40B4-BE49-F238E27FC236}">
                <a16:creationId xmlns:a16="http://schemas.microsoft.com/office/drawing/2014/main" id="{F61B0201-290C-3449-AB8D-0B1BE430EE3F}"/>
              </a:ext>
            </a:extLst>
          </p:cNvPr>
          <p:cNvSpPr>
            <a:spLocks noGrp="1"/>
          </p:cNvSpPr>
          <p:nvPr>
            <p:ph type="sldNum" sz="quarter" idx="12"/>
          </p:nvPr>
        </p:nvSpPr>
        <p:spPr/>
        <p:txBody>
          <a:bodyPr/>
          <a:lstStyle/>
          <a:p>
            <a:fld id="{A2EF37A0-74FC-AB4F-AE4C-D9BFC6719E9F}" type="slidenum">
              <a:rPr lang="en-US" smtClean="0"/>
              <a:t>29</a:t>
            </a:fld>
            <a:endParaRPr lang="en-US"/>
          </a:p>
        </p:txBody>
      </p:sp>
      <p:pic>
        <p:nvPicPr>
          <p:cNvPr id="5" name="Picture 4">
            <a:extLst>
              <a:ext uri="{FF2B5EF4-FFF2-40B4-BE49-F238E27FC236}">
                <a16:creationId xmlns:a16="http://schemas.microsoft.com/office/drawing/2014/main" id="{40C4727B-13AD-BA4F-8C85-94BF2C88925C}"/>
              </a:ext>
            </a:extLst>
          </p:cNvPr>
          <p:cNvPicPr>
            <a:picLocks noChangeAspect="1"/>
          </p:cNvPicPr>
          <p:nvPr/>
        </p:nvPicPr>
        <p:blipFill>
          <a:blip r:embed="rId2"/>
          <a:stretch>
            <a:fillRect/>
          </a:stretch>
        </p:blipFill>
        <p:spPr>
          <a:xfrm>
            <a:off x="7270157" y="2247347"/>
            <a:ext cx="2057400" cy="914400"/>
          </a:xfrm>
          <a:prstGeom prst="rect">
            <a:avLst/>
          </a:prstGeom>
        </p:spPr>
      </p:pic>
      <p:pic>
        <p:nvPicPr>
          <p:cNvPr id="6" name="Picture 5">
            <a:extLst>
              <a:ext uri="{FF2B5EF4-FFF2-40B4-BE49-F238E27FC236}">
                <a16:creationId xmlns:a16="http://schemas.microsoft.com/office/drawing/2014/main" id="{E7CFC724-EC08-9347-A056-235453916AE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flipH="1">
            <a:off x="10683281" y="5107261"/>
            <a:ext cx="899119" cy="1737360"/>
          </a:xfrm>
          <a:prstGeom prst="rect">
            <a:avLst/>
          </a:prstGeom>
        </p:spPr>
      </p:pic>
    </p:spTree>
    <p:extLst>
      <p:ext uri="{BB962C8B-B14F-4D97-AF65-F5344CB8AC3E}">
        <p14:creationId xmlns:p14="http://schemas.microsoft.com/office/powerpoint/2010/main" val="3840431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Exploratory Data Analysis</a:t>
            </a:r>
          </a:p>
        </p:txBody>
      </p:sp>
      <p:sp>
        <p:nvSpPr>
          <p:cNvPr id="3" name="Content Placeholder 2"/>
          <p:cNvSpPr>
            <a:spLocks noGrp="1"/>
          </p:cNvSpPr>
          <p:nvPr>
            <p:ph idx="1"/>
          </p:nvPr>
        </p:nvSpPr>
        <p:spPr/>
        <p:txBody>
          <a:bodyPr>
            <a:normAutofit/>
          </a:bodyPr>
          <a:lstStyle/>
          <a:p>
            <a:r>
              <a:rPr lang="en-US" dirty="0"/>
              <a:t>Seen so far:</a:t>
            </a:r>
          </a:p>
          <a:p>
            <a:pPr marL="342900" indent="-342900">
              <a:buFont typeface="Arial" charset="0"/>
              <a:buChar char="•"/>
            </a:pPr>
            <a:r>
              <a:rPr lang="en-US" b="0" dirty="0"/>
              <a:t>Manipulations that prepare datasets into tidy form</a:t>
            </a:r>
          </a:p>
          <a:p>
            <a:pPr marL="342900" indent="-342900">
              <a:buFont typeface="Arial" charset="0"/>
              <a:buChar char="•"/>
            </a:pPr>
            <a:r>
              <a:rPr lang="en-US" b="0" dirty="0"/>
              <a:t>Join tables and compute summaries</a:t>
            </a:r>
          </a:p>
          <a:p>
            <a:pPr marL="342900" indent="-342900">
              <a:buFont typeface="Arial" charset="0"/>
              <a:buChar char="•"/>
            </a:pPr>
            <a:r>
              <a:rPr lang="en-US" b="0" dirty="0"/>
              <a:t>Form relationships between different entities</a:t>
            </a:r>
          </a:p>
          <a:p>
            <a:r>
              <a:rPr lang="en-US" dirty="0">
                <a:solidFill>
                  <a:schemeClr val="tx2"/>
                </a:solidFill>
              </a:rPr>
              <a:t>EDA</a:t>
            </a:r>
            <a:r>
              <a:rPr lang="en-US" dirty="0"/>
              <a:t> is the last step before Big Time Statistics and ML™:</a:t>
            </a:r>
          </a:p>
          <a:p>
            <a:pPr marL="342900" indent="-342900">
              <a:buFont typeface="Arial" charset="0"/>
              <a:buChar char="•"/>
            </a:pPr>
            <a:r>
              <a:rPr lang="en-US" b="0" dirty="0"/>
              <a:t>Want to quickly “get a feel” for the data through summary statistics, visualization, et cetera</a:t>
            </a:r>
          </a:p>
          <a:p>
            <a:pPr marL="342900" indent="-342900">
              <a:buFont typeface="Arial" charset="0"/>
              <a:buChar char="•"/>
            </a:pPr>
            <a:r>
              <a:rPr lang="en-US" b="0" dirty="0"/>
              <a:t>Spot nuances like skew, how distributed the data is, trends, how pairs of variables interact, problems</a:t>
            </a:r>
          </a:p>
          <a:p>
            <a:pPr marL="342900" indent="-342900">
              <a:buFont typeface="Arial" charset="0"/>
              <a:buChar char="•"/>
            </a:pPr>
            <a:r>
              <a:rPr lang="en-US" b="0" dirty="0"/>
              <a:t>Suggests which Stats/ML assumptions to make and approaches to take </a:t>
            </a:r>
          </a:p>
        </p:txBody>
      </p:sp>
      <p:pic>
        <p:nvPicPr>
          <p:cNvPr id="5" name="Picture 4"/>
          <p:cNvPicPr>
            <a:picLocks noChangeAspect="1"/>
          </p:cNvPicPr>
          <p:nvPr/>
        </p:nvPicPr>
        <p:blipFill>
          <a:blip r:embed="rId2"/>
          <a:stretch>
            <a:fillRect/>
          </a:stretch>
        </p:blipFill>
        <p:spPr>
          <a:xfrm>
            <a:off x="8491984" y="381648"/>
            <a:ext cx="1287979" cy="2480872"/>
          </a:xfrm>
          <a:prstGeom prst="rect">
            <a:avLst/>
          </a:prstGeom>
        </p:spPr>
      </p:pic>
      <p:sp>
        <p:nvSpPr>
          <p:cNvPr id="6" name="Slide Number Placeholder 5"/>
          <p:cNvSpPr>
            <a:spLocks noGrp="1"/>
          </p:cNvSpPr>
          <p:nvPr>
            <p:ph type="sldNum" sz="quarter" idx="12"/>
          </p:nvPr>
        </p:nvSpPr>
        <p:spPr/>
        <p:txBody>
          <a:bodyPr/>
          <a:lstStyle/>
          <a:p>
            <a:fld id="{A2EF37A0-74FC-AB4F-AE4C-D9BFC6719E9F}" type="slidenum">
              <a:rPr lang="en-US" smtClean="0"/>
              <a:t>3</a:t>
            </a:fld>
            <a:endParaRPr lang="en-US"/>
          </a:p>
        </p:txBody>
      </p:sp>
    </p:spTree>
    <p:extLst>
      <p:ext uri="{BB962C8B-B14F-4D97-AF65-F5344CB8AC3E}">
        <p14:creationId xmlns:p14="http://schemas.microsoft.com/office/powerpoint/2010/main" val="1408389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2EF37A0-74FC-AB4F-AE4C-D9BFC6719E9F}" type="slidenum">
              <a:rPr lang="en-US" smtClean="0"/>
              <a:t>30</a:t>
            </a:fld>
            <a:endParaRPr lang="en-US"/>
          </a:p>
        </p:txBody>
      </p:sp>
      <p:pic>
        <p:nvPicPr>
          <p:cNvPr id="5" name="Picture 4"/>
          <p:cNvPicPr>
            <a:picLocks noChangeAspect="1"/>
          </p:cNvPicPr>
          <p:nvPr/>
        </p:nvPicPr>
        <p:blipFill>
          <a:blip r:embed="rId3"/>
          <a:stretch>
            <a:fillRect/>
          </a:stretch>
        </p:blipFill>
        <p:spPr>
          <a:xfrm>
            <a:off x="1151165" y="-18601"/>
            <a:ext cx="9889670" cy="6876601"/>
          </a:xfrm>
          <a:prstGeom prst="rect">
            <a:avLst/>
          </a:prstGeom>
        </p:spPr>
      </p:pic>
    </p:spTree>
    <p:extLst>
      <p:ext uri="{BB962C8B-B14F-4D97-AF65-F5344CB8AC3E}">
        <p14:creationId xmlns:p14="http://schemas.microsoft.com/office/powerpoint/2010/main" val="5627501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Using “standard deviations from the mean” as a unit</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290482521"/>
              </p:ext>
            </p:extLst>
          </p:nvPr>
        </p:nvGraphicFramePr>
        <p:xfrm>
          <a:off x="609600" y="1752600"/>
          <a:ext cx="10159998" cy="4504442"/>
        </p:xfrm>
        <a:graphic>
          <a:graphicData uri="http://schemas.openxmlformats.org/drawingml/2006/table">
            <a:tbl>
              <a:tblPr firstRow="1">
                <a:tableStyleId>{7E9639D4-E3E2-4D34-9284-5A2195B3D0D7}</a:tableStyleId>
              </a:tblPr>
              <a:tblGrid>
                <a:gridCol w="1720565">
                  <a:extLst>
                    <a:ext uri="{9D8B030D-6E8A-4147-A177-3AD203B41FA5}">
                      <a16:colId xmlns:a16="http://schemas.microsoft.com/office/drawing/2014/main" val="20000"/>
                    </a:ext>
                  </a:extLst>
                </a:gridCol>
                <a:gridCol w="2287681">
                  <a:extLst>
                    <a:ext uri="{9D8B030D-6E8A-4147-A177-3AD203B41FA5}">
                      <a16:colId xmlns:a16="http://schemas.microsoft.com/office/drawing/2014/main" val="20001"/>
                    </a:ext>
                  </a:extLst>
                </a:gridCol>
                <a:gridCol w="6151752">
                  <a:extLst>
                    <a:ext uri="{9D8B030D-6E8A-4147-A177-3AD203B41FA5}">
                      <a16:colId xmlns:a16="http://schemas.microsoft.com/office/drawing/2014/main" val="20002"/>
                    </a:ext>
                  </a:extLst>
                </a:gridCol>
              </a:tblGrid>
              <a:tr h="289251">
                <a:tc>
                  <a:txBody>
                    <a:bodyPr/>
                    <a:lstStyle/>
                    <a:p>
                      <a:pPr algn="l" fontAlgn="b"/>
                      <a:r>
                        <a:rPr lang="en-US" sz="2400">
                          <a:effectLst/>
                        </a:rPr>
                        <a:t>SDs</a:t>
                      </a:r>
                    </a:p>
                  </a:txBody>
                  <a:tcPr marL="27185" marR="27185" marT="27185" marB="27185" anchor="b"/>
                </a:tc>
                <a:tc>
                  <a:txBody>
                    <a:bodyPr/>
                    <a:lstStyle/>
                    <a:p>
                      <a:pPr algn="l" fontAlgn="b"/>
                      <a:r>
                        <a:rPr lang="en-US" sz="2400" dirty="0">
                          <a:effectLst/>
                        </a:rPr>
                        <a:t>Proportion</a:t>
                      </a:r>
                    </a:p>
                  </a:txBody>
                  <a:tcPr marL="27185" marR="27185" marT="27185" marB="27185" anchor="b"/>
                </a:tc>
                <a:tc>
                  <a:txBody>
                    <a:bodyPr/>
                    <a:lstStyle/>
                    <a:p>
                      <a:pPr algn="l" fontAlgn="b"/>
                      <a:r>
                        <a:rPr lang="en-US" sz="2400">
                          <a:effectLst/>
                        </a:rPr>
                        <a:t>Interpretation</a:t>
                      </a:r>
                    </a:p>
                  </a:txBody>
                  <a:tcPr marL="27185" marR="27185" marT="27185" marB="27185" anchor="b"/>
                </a:tc>
                <a:extLst>
                  <a:ext uri="{0D108BD9-81ED-4DB2-BD59-A6C34878D82A}">
                    <a16:rowId xmlns:a16="http://schemas.microsoft.com/office/drawing/2014/main" val="10000"/>
                  </a:ext>
                </a:extLst>
              </a:tr>
              <a:tr h="524132">
                <a:tc>
                  <a:txBody>
                    <a:bodyPr/>
                    <a:lstStyle/>
                    <a:p>
                      <a:pPr algn="l" fontAlgn="t"/>
                      <a:r>
                        <a:rPr lang="en-US" sz="2400">
                          <a:effectLst/>
                        </a:rPr>
                        <a:t>1</a:t>
                      </a:r>
                    </a:p>
                  </a:txBody>
                  <a:tcPr marL="27185" marR="27185" marT="27185" marB="27185"/>
                </a:tc>
                <a:tc>
                  <a:txBody>
                    <a:bodyPr/>
                    <a:lstStyle/>
                    <a:p>
                      <a:pPr algn="l" fontAlgn="t"/>
                      <a:r>
                        <a:rPr lang="it-IT" sz="2400">
                          <a:effectLst/>
                        </a:rPr>
                        <a:t>0.68</a:t>
                      </a:r>
                    </a:p>
                  </a:txBody>
                  <a:tcPr marL="27185" marR="27185" marT="27185" marB="27185"/>
                </a:tc>
                <a:tc>
                  <a:txBody>
                    <a:bodyPr/>
                    <a:lstStyle/>
                    <a:p>
                      <a:pPr algn="l" fontAlgn="t"/>
                      <a:r>
                        <a:rPr lang="en-US" sz="2400" dirty="0">
                          <a:effectLst/>
                        </a:rPr>
                        <a:t>68% of the data is within </a:t>
                      </a:r>
                      <a:r>
                        <a:rPr lang="en-US" sz="2400" u="none" strike="noStrike" dirty="0">
                          <a:effectLst/>
                        </a:rPr>
                        <a:t>±</a:t>
                      </a:r>
                      <a:r>
                        <a:rPr lang="en-US" sz="2400" dirty="0">
                          <a:effectLst/>
                        </a:rPr>
                        <a:t> 1 </a:t>
                      </a:r>
                      <a:r>
                        <a:rPr lang="en-US" sz="2400" dirty="0" err="1">
                          <a:effectLst/>
                        </a:rPr>
                        <a:t>sds</a:t>
                      </a:r>
                      <a:endParaRPr lang="en-US" sz="2400" dirty="0">
                        <a:effectLst/>
                      </a:endParaRPr>
                    </a:p>
                  </a:txBody>
                  <a:tcPr marL="27185" marR="27185" marT="27185" marB="27185"/>
                </a:tc>
                <a:extLst>
                  <a:ext uri="{0D108BD9-81ED-4DB2-BD59-A6C34878D82A}">
                    <a16:rowId xmlns:a16="http://schemas.microsoft.com/office/drawing/2014/main" val="10001"/>
                  </a:ext>
                </a:extLst>
              </a:tr>
              <a:tr h="524132">
                <a:tc>
                  <a:txBody>
                    <a:bodyPr/>
                    <a:lstStyle/>
                    <a:p>
                      <a:pPr algn="l" fontAlgn="t"/>
                      <a:r>
                        <a:rPr lang="is-IS" sz="2400">
                          <a:effectLst/>
                        </a:rPr>
                        <a:t>2</a:t>
                      </a:r>
                    </a:p>
                  </a:txBody>
                  <a:tcPr marL="27185" marR="27185" marT="27185" marB="27185"/>
                </a:tc>
                <a:tc>
                  <a:txBody>
                    <a:bodyPr/>
                    <a:lstStyle/>
                    <a:p>
                      <a:pPr algn="l" fontAlgn="t"/>
                      <a:r>
                        <a:rPr lang="nb-NO" sz="2400" dirty="0">
                          <a:effectLst/>
                        </a:rPr>
                        <a:t>0.95</a:t>
                      </a:r>
                    </a:p>
                  </a:txBody>
                  <a:tcPr marL="27185" marR="27185" marT="27185" marB="27185"/>
                </a:tc>
                <a:tc>
                  <a:txBody>
                    <a:bodyPr/>
                    <a:lstStyle/>
                    <a:p>
                      <a:pPr algn="l" fontAlgn="t"/>
                      <a:r>
                        <a:rPr lang="en-US" sz="2400" dirty="0">
                          <a:effectLst/>
                        </a:rPr>
                        <a:t>95% of the data is within </a:t>
                      </a:r>
                      <a:r>
                        <a:rPr lang="en-US" sz="2400" u="none" strike="noStrike" dirty="0">
                          <a:effectLst/>
                        </a:rPr>
                        <a:t>±</a:t>
                      </a:r>
                      <a:r>
                        <a:rPr lang="en-US" sz="2400" dirty="0">
                          <a:effectLst/>
                        </a:rPr>
                        <a:t> 2 </a:t>
                      </a:r>
                      <a:r>
                        <a:rPr lang="en-US" sz="2400" dirty="0" err="1">
                          <a:effectLst/>
                        </a:rPr>
                        <a:t>sds</a:t>
                      </a:r>
                      <a:endParaRPr lang="en-US" sz="2400" dirty="0">
                        <a:effectLst/>
                      </a:endParaRPr>
                    </a:p>
                  </a:txBody>
                  <a:tcPr marL="27185" marR="27185" marT="27185" marB="27185"/>
                </a:tc>
                <a:extLst>
                  <a:ext uri="{0D108BD9-81ED-4DB2-BD59-A6C34878D82A}">
                    <a16:rowId xmlns:a16="http://schemas.microsoft.com/office/drawing/2014/main" val="10002"/>
                  </a:ext>
                </a:extLst>
              </a:tr>
              <a:tr h="759012">
                <a:tc>
                  <a:txBody>
                    <a:bodyPr/>
                    <a:lstStyle/>
                    <a:p>
                      <a:pPr algn="l" fontAlgn="t"/>
                      <a:r>
                        <a:rPr lang="en-US" sz="2400">
                          <a:effectLst/>
                        </a:rPr>
                        <a:t>3</a:t>
                      </a:r>
                    </a:p>
                  </a:txBody>
                  <a:tcPr marL="27185" marR="27185" marT="27185" marB="27185"/>
                </a:tc>
                <a:tc>
                  <a:txBody>
                    <a:bodyPr/>
                    <a:lstStyle/>
                    <a:p>
                      <a:pPr algn="l" fontAlgn="t"/>
                      <a:r>
                        <a:rPr lang="nb-NO" sz="2400">
                          <a:effectLst/>
                        </a:rPr>
                        <a:t>0.9973</a:t>
                      </a:r>
                    </a:p>
                  </a:txBody>
                  <a:tcPr marL="27185" marR="27185" marT="27185" marB="27185"/>
                </a:tc>
                <a:tc>
                  <a:txBody>
                    <a:bodyPr/>
                    <a:lstStyle/>
                    <a:p>
                      <a:pPr algn="l" fontAlgn="t"/>
                      <a:r>
                        <a:rPr lang="en-US" sz="2400" dirty="0">
                          <a:effectLst/>
                        </a:rPr>
                        <a:t>99.73% of the data is within </a:t>
                      </a:r>
                      <a:r>
                        <a:rPr lang="en-US" sz="2400" u="none" strike="noStrike" dirty="0">
                          <a:effectLst/>
                        </a:rPr>
                        <a:t>±</a:t>
                      </a:r>
                      <a:r>
                        <a:rPr lang="en-US" sz="2400" dirty="0">
                          <a:effectLst/>
                        </a:rPr>
                        <a:t> 3 </a:t>
                      </a:r>
                      <a:r>
                        <a:rPr lang="en-US" sz="2400" dirty="0" err="1">
                          <a:effectLst/>
                        </a:rPr>
                        <a:t>sds</a:t>
                      </a:r>
                      <a:endParaRPr lang="en-US" sz="2400" dirty="0">
                        <a:effectLst/>
                      </a:endParaRPr>
                    </a:p>
                  </a:txBody>
                  <a:tcPr marL="27185" marR="27185" marT="27185" marB="27185"/>
                </a:tc>
                <a:extLst>
                  <a:ext uri="{0D108BD9-81ED-4DB2-BD59-A6C34878D82A}">
                    <a16:rowId xmlns:a16="http://schemas.microsoft.com/office/drawing/2014/main" val="10003"/>
                  </a:ext>
                </a:extLst>
              </a:tr>
              <a:tr h="759012">
                <a:tc>
                  <a:txBody>
                    <a:bodyPr/>
                    <a:lstStyle/>
                    <a:p>
                      <a:pPr algn="l" fontAlgn="t"/>
                      <a:r>
                        <a:rPr lang="en-US" sz="2400" dirty="0">
                          <a:effectLst/>
                        </a:rPr>
                        <a:t>4</a:t>
                      </a:r>
                    </a:p>
                  </a:txBody>
                  <a:tcPr marL="27185" marR="27185" marT="27185" marB="27185"/>
                </a:tc>
                <a:tc>
                  <a:txBody>
                    <a:bodyPr/>
                    <a:lstStyle/>
                    <a:p>
                      <a:pPr algn="l" fontAlgn="t"/>
                      <a:r>
                        <a:rPr lang="nb-NO" sz="2400">
                          <a:effectLst/>
                        </a:rPr>
                        <a:t>0.999937</a:t>
                      </a:r>
                    </a:p>
                  </a:txBody>
                  <a:tcPr marL="27185" marR="27185" marT="27185" marB="27185"/>
                </a:tc>
                <a:tc>
                  <a:txBody>
                    <a:bodyPr/>
                    <a:lstStyle/>
                    <a:p>
                      <a:pPr algn="l" fontAlgn="t"/>
                      <a:r>
                        <a:rPr lang="en-US" sz="2400" dirty="0">
                          <a:effectLst/>
                        </a:rPr>
                        <a:t>99.9937% of the data is within </a:t>
                      </a:r>
                      <a:r>
                        <a:rPr lang="en-US" sz="2400" u="none" strike="noStrike" dirty="0">
                          <a:effectLst/>
                        </a:rPr>
                        <a:t>±</a:t>
                      </a:r>
                      <a:r>
                        <a:rPr lang="en-US" sz="2400" dirty="0">
                          <a:effectLst/>
                        </a:rPr>
                        <a:t> 4 </a:t>
                      </a:r>
                      <a:r>
                        <a:rPr lang="en-US" sz="2400" dirty="0" err="1">
                          <a:effectLst/>
                        </a:rPr>
                        <a:t>sds</a:t>
                      </a:r>
                      <a:endParaRPr lang="en-US" sz="2400" dirty="0">
                        <a:effectLst/>
                      </a:endParaRPr>
                    </a:p>
                  </a:txBody>
                  <a:tcPr marL="27185" marR="27185" marT="27185" marB="27185"/>
                </a:tc>
                <a:extLst>
                  <a:ext uri="{0D108BD9-81ED-4DB2-BD59-A6C34878D82A}">
                    <a16:rowId xmlns:a16="http://schemas.microsoft.com/office/drawing/2014/main" val="10004"/>
                  </a:ext>
                </a:extLst>
              </a:tr>
              <a:tr h="759012">
                <a:tc>
                  <a:txBody>
                    <a:bodyPr/>
                    <a:lstStyle/>
                    <a:p>
                      <a:pPr algn="l" fontAlgn="t"/>
                      <a:r>
                        <a:rPr lang="en-US" sz="2400">
                          <a:effectLst/>
                        </a:rPr>
                        <a:t>5</a:t>
                      </a:r>
                    </a:p>
                  </a:txBody>
                  <a:tcPr marL="27185" marR="27185" marT="27185" marB="27185"/>
                </a:tc>
                <a:tc>
                  <a:txBody>
                    <a:bodyPr/>
                    <a:lstStyle/>
                    <a:p>
                      <a:pPr algn="l" fontAlgn="t"/>
                      <a:r>
                        <a:rPr lang="it-IT" sz="2400">
                          <a:effectLst/>
                        </a:rPr>
                        <a:t>0.9999994</a:t>
                      </a:r>
                    </a:p>
                  </a:txBody>
                  <a:tcPr marL="27185" marR="27185" marT="27185" marB="27185"/>
                </a:tc>
                <a:tc>
                  <a:txBody>
                    <a:bodyPr/>
                    <a:lstStyle/>
                    <a:p>
                      <a:pPr algn="l" fontAlgn="t"/>
                      <a:r>
                        <a:rPr lang="en-US" sz="2400" dirty="0">
                          <a:effectLst/>
                        </a:rPr>
                        <a:t>99.999943% of the data is within </a:t>
                      </a:r>
                      <a:r>
                        <a:rPr lang="en-US" sz="2400" u="none" strike="noStrike" dirty="0">
                          <a:effectLst/>
                        </a:rPr>
                        <a:t>±</a:t>
                      </a:r>
                      <a:r>
                        <a:rPr lang="en-US" sz="2400" dirty="0">
                          <a:effectLst/>
                        </a:rPr>
                        <a:t> 5 </a:t>
                      </a:r>
                      <a:r>
                        <a:rPr lang="en-US" sz="2400" dirty="0" err="1">
                          <a:effectLst/>
                        </a:rPr>
                        <a:t>sds</a:t>
                      </a:r>
                      <a:endParaRPr lang="en-US" sz="2400" dirty="0">
                        <a:effectLst/>
                      </a:endParaRPr>
                    </a:p>
                  </a:txBody>
                  <a:tcPr marL="27185" marR="27185" marT="27185" marB="27185"/>
                </a:tc>
                <a:extLst>
                  <a:ext uri="{0D108BD9-81ED-4DB2-BD59-A6C34878D82A}">
                    <a16:rowId xmlns:a16="http://schemas.microsoft.com/office/drawing/2014/main" val="10005"/>
                  </a:ext>
                </a:extLst>
              </a:tr>
              <a:tr h="759012">
                <a:tc>
                  <a:txBody>
                    <a:bodyPr/>
                    <a:lstStyle/>
                    <a:p>
                      <a:pPr algn="l" fontAlgn="t"/>
                      <a:r>
                        <a:rPr lang="en-US" sz="2400">
                          <a:effectLst/>
                        </a:rPr>
                        <a:t>6</a:t>
                      </a:r>
                    </a:p>
                  </a:txBody>
                  <a:tcPr marL="27185" marR="27185" marT="27185" marB="27185"/>
                </a:tc>
                <a:tc>
                  <a:txBody>
                    <a:bodyPr/>
                    <a:lstStyle/>
                    <a:p>
                      <a:pPr algn="l" fontAlgn="t"/>
                      <a:r>
                        <a:rPr lang="en-US" sz="2400">
                          <a:effectLst/>
                        </a:rPr>
                        <a:t>1</a:t>
                      </a:r>
                    </a:p>
                  </a:txBody>
                  <a:tcPr marL="27185" marR="27185" marT="27185" marB="27185"/>
                </a:tc>
                <a:tc>
                  <a:txBody>
                    <a:bodyPr/>
                    <a:lstStyle/>
                    <a:p>
                      <a:pPr algn="l" fontAlgn="t"/>
                      <a:r>
                        <a:rPr lang="en-US" sz="2400" dirty="0">
                          <a:effectLst/>
                        </a:rPr>
                        <a:t>99.9999998% of the data is within </a:t>
                      </a:r>
                      <a:r>
                        <a:rPr lang="en-US" sz="2400" u="none" strike="noStrike" dirty="0">
                          <a:effectLst/>
                        </a:rPr>
                        <a:t>±</a:t>
                      </a:r>
                      <a:r>
                        <a:rPr lang="en-US" sz="2400" dirty="0">
                          <a:effectLst/>
                        </a:rPr>
                        <a:t> 6 </a:t>
                      </a:r>
                      <a:r>
                        <a:rPr lang="en-US" sz="2400" dirty="0" err="1">
                          <a:effectLst/>
                        </a:rPr>
                        <a:t>sds</a:t>
                      </a:r>
                      <a:endParaRPr lang="en-US" sz="2400" dirty="0">
                        <a:effectLst/>
                      </a:endParaRPr>
                    </a:p>
                  </a:txBody>
                  <a:tcPr marL="27185" marR="27185" marT="27185" marB="27185"/>
                </a:tc>
                <a:extLst>
                  <a:ext uri="{0D108BD9-81ED-4DB2-BD59-A6C34878D82A}">
                    <a16:rowId xmlns:a16="http://schemas.microsoft.com/office/drawing/2014/main" val="10006"/>
                  </a:ext>
                </a:extLst>
              </a:tr>
            </a:tbl>
          </a:graphicData>
        </a:graphic>
      </p:graphicFrame>
      <p:sp>
        <p:nvSpPr>
          <p:cNvPr id="4" name="Slide Number Placeholder 3"/>
          <p:cNvSpPr>
            <a:spLocks noGrp="1"/>
          </p:cNvSpPr>
          <p:nvPr>
            <p:ph type="sldNum" sz="quarter" idx="12"/>
          </p:nvPr>
        </p:nvSpPr>
        <p:spPr/>
        <p:txBody>
          <a:bodyPr/>
          <a:lstStyle/>
          <a:p>
            <a:fld id="{A2EF37A0-74FC-AB4F-AE4C-D9BFC6719E9F}" type="slidenum">
              <a:rPr lang="en-US" smtClean="0"/>
              <a:t>31</a:t>
            </a:fld>
            <a:endParaRPr lang="en-US"/>
          </a:p>
        </p:txBody>
      </p:sp>
    </p:spTree>
    <p:extLst>
      <p:ext uri="{BB962C8B-B14F-4D97-AF65-F5344CB8AC3E}">
        <p14:creationId xmlns:p14="http://schemas.microsoft.com/office/powerpoint/2010/main" val="733269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270827" y="-339302"/>
            <a:ext cx="7721600" cy="7536604"/>
          </a:xfrm>
          <a:prstGeom prst="rect">
            <a:avLst/>
          </a:prstGeom>
        </p:spPr>
      </p:pic>
      <p:sp>
        <p:nvSpPr>
          <p:cNvPr id="2" name="Title 1"/>
          <p:cNvSpPr>
            <a:spLocks noGrp="1"/>
          </p:cNvSpPr>
          <p:nvPr>
            <p:ph type="title"/>
          </p:nvPr>
        </p:nvSpPr>
        <p:spPr/>
        <p:txBody>
          <a:bodyPr/>
          <a:lstStyle/>
          <a:p>
            <a:r>
              <a:rPr lang="en-US"/>
              <a:t>Pairs of data Points?</a:t>
            </a:r>
          </a:p>
        </p:txBody>
      </p:sp>
      <p:sp>
        <p:nvSpPr>
          <p:cNvPr id="4" name="Slide Number Placeholder 3"/>
          <p:cNvSpPr>
            <a:spLocks noGrp="1"/>
          </p:cNvSpPr>
          <p:nvPr>
            <p:ph type="sldNum" sz="quarter" idx="12"/>
          </p:nvPr>
        </p:nvSpPr>
        <p:spPr/>
        <p:txBody>
          <a:bodyPr/>
          <a:lstStyle/>
          <a:p>
            <a:fld id="{A2EF37A0-74FC-AB4F-AE4C-D9BFC6719E9F}" type="slidenum">
              <a:rPr lang="en-US" smtClean="0"/>
              <a:t>32</a:t>
            </a:fld>
            <a:endParaRPr lang="en-US" dirty="0"/>
          </a:p>
        </p:txBody>
      </p:sp>
    </p:spTree>
    <p:extLst>
      <p:ext uri="{BB962C8B-B14F-4D97-AF65-F5344CB8AC3E}">
        <p14:creationId xmlns:p14="http://schemas.microsoft.com/office/powerpoint/2010/main" val="8265797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p:txBody>
          <a:bodyPr/>
          <a:lstStyle/>
          <a:p>
            <a:r>
              <a:rPr lang="en-US"/>
              <a:t>Correlation</a:t>
            </a:r>
            <a:endParaRPr lang="en-US" dirty="0"/>
          </a:p>
        </p:txBody>
      </p:sp>
      <p:sp>
        <p:nvSpPr>
          <p:cNvPr id="54275" name="Rectangle 3"/>
          <p:cNvSpPr>
            <a:spLocks noGrp="1" noChangeArrowheads="1"/>
          </p:cNvSpPr>
          <p:nvPr>
            <p:ph idx="1"/>
          </p:nvPr>
        </p:nvSpPr>
        <p:spPr/>
        <p:txBody>
          <a:bodyPr/>
          <a:lstStyle/>
          <a:p>
            <a:r>
              <a:rPr lang="en-US" dirty="0"/>
              <a:t>Variables Y and X vary together</a:t>
            </a:r>
          </a:p>
          <a:p>
            <a:r>
              <a:rPr lang="en-US" dirty="0"/>
              <a:t>Causality vs. correlation:  Does movement in X “cause” movement in Y in some metaphysical sense?</a:t>
            </a:r>
          </a:p>
          <a:p>
            <a:r>
              <a:rPr lang="en-US" dirty="0"/>
              <a:t>Correlation</a:t>
            </a:r>
          </a:p>
          <a:p>
            <a:pPr marL="160020" indent="-342900">
              <a:buFont typeface="Arial" charset="0"/>
              <a:buChar char="•"/>
            </a:pPr>
            <a:r>
              <a:rPr lang="en-US" b="0" dirty="0"/>
              <a:t>Simultaneous movement through a statistical relationship</a:t>
            </a:r>
          </a:p>
          <a:p>
            <a:pPr marL="160020" indent="-342900">
              <a:buFont typeface="Arial" charset="0"/>
              <a:buChar char="•"/>
            </a:pPr>
            <a:r>
              <a:rPr lang="en-US" b="0" dirty="0"/>
              <a:t>Simultaneous variation “induced” by the variation of a common third effect</a:t>
            </a:r>
          </a:p>
        </p:txBody>
      </p:sp>
      <p:sp>
        <p:nvSpPr>
          <p:cNvPr id="4" name="Slide Number Placeholder 3"/>
          <p:cNvSpPr>
            <a:spLocks noGrp="1"/>
          </p:cNvSpPr>
          <p:nvPr>
            <p:ph type="sldNum" sz="quarter" idx="12"/>
          </p:nvPr>
        </p:nvSpPr>
        <p:spPr/>
        <p:txBody>
          <a:bodyPr/>
          <a:lstStyle/>
          <a:p>
            <a:fld id="{A2EF37A0-74FC-AB4F-AE4C-D9BFC6719E9F}" type="slidenum">
              <a:rPr lang="en-US" smtClean="0"/>
              <a:t>33</a:t>
            </a:fld>
            <a:endParaRPr lang="en-US"/>
          </a:p>
        </p:txBody>
      </p:sp>
    </p:spTree>
    <p:extLst>
      <p:ext uri="{BB962C8B-B14F-4D97-AF65-F5344CB8AC3E}">
        <p14:creationId xmlns:p14="http://schemas.microsoft.com/office/powerpoint/2010/main" val="2022533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27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427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427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427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427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5"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Rectangle 2"/>
          <p:cNvSpPr>
            <a:spLocks noGrp="1" noChangeArrowheads="1"/>
          </p:cNvSpPr>
          <p:nvPr>
            <p:ph type="title"/>
          </p:nvPr>
        </p:nvSpPr>
        <p:spPr/>
        <p:txBody>
          <a:bodyPr>
            <a:normAutofit/>
          </a:bodyPr>
          <a:lstStyle/>
          <a:p>
            <a:r>
              <a:rPr lang="en-US" dirty="0"/>
              <a:t>House Prices &amp; Per Capita Income</a:t>
            </a:r>
          </a:p>
        </p:txBody>
      </p:sp>
      <p:sp>
        <p:nvSpPr>
          <p:cNvPr id="3" name="Slide Number Placeholder 2"/>
          <p:cNvSpPr>
            <a:spLocks noGrp="1"/>
          </p:cNvSpPr>
          <p:nvPr>
            <p:ph type="sldNum" sz="quarter" idx="12"/>
          </p:nvPr>
        </p:nvSpPr>
        <p:spPr/>
        <p:txBody>
          <a:bodyPr/>
          <a:lstStyle/>
          <a:p>
            <a:fld id="{A2EF37A0-74FC-AB4F-AE4C-D9BFC6719E9F}" type="slidenum">
              <a:rPr lang="en-US" smtClean="0"/>
              <a:t>34</a:t>
            </a:fld>
            <a:endParaRPr lang="en-US"/>
          </a:p>
        </p:txBody>
      </p:sp>
      <p:grpSp>
        <p:nvGrpSpPr>
          <p:cNvPr id="2" name="Group 1">
            <a:extLst>
              <a:ext uri="{FF2B5EF4-FFF2-40B4-BE49-F238E27FC236}">
                <a16:creationId xmlns:a16="http://schemas.microsoft.com/office/drawing/2014/main" id="{235F08DD-66F5-AD40-9BE1-EB7B805BF753}"/>
              </a:ext>
            </a:extLst>
          </p:cNvPr>
          <p:cNvGrpSpPr/>
          <p:nvPr/>
        </p:nvGrpSpPr>
        <p:grpSpPr>
          <a:xfrm>
            <a:off x="2292350" y="1828800"/>
            <a:ext cx="7389814" cy="3962400"/>
            <a:chOff x="2292350" y="1828800"/>
            <a:chExt cx="7389814" cy="3962400"/>
          </a:xfrm>
        </p:grpSpPr>
        <p:graphicFrame>
          <p:nvGraphicFramePr>
            <p:cNvPr id="2050" name="Object 3"/>
            <p:cNvGraphicFramePr>
              <a:graphicFrameLocks noChangeAspect="1"/>
            </p:cNvGraphicFramePr>
            <p:nvPr>
              <p:extLst>
                <p:ext uri="{D42A27DB-BD31-4B8C-83A1-F6EECF244321}">
                  <p14:modId xmlns:p14="http://schemas.microsoft.com/office/powerpoint/2010/main" val="3709514164"/>
                </p:ext>
              </p:extLst>
            </p:nvPr>
          </p:nvGraphicFramePr>
          <p:xfrm>
            <a:off x="2292350" y="1828800"/>
            <a:ext cx="2355850" cy="3962400"/>
          </p:xfrm>
          <a:graphic>
            <a:graphicData uri="http://schemas.openxmlformats.org/presentationml/2006/ole">
              <mc:AlternateContent xmlns:mc="http://schemas.openxmlformats.org/markup-compatibility/2006">
                <mc:Choice xmlns:v="urn:schemas-microsoft-com:vml" Requires="v">
                  <p:oleObj spid="_x0000_s3175" name="Bitmap Image" r:id="rId4" imgW="2152951" imgH="3619048" progId="PBrush">
                    <p:embed/>
                  </p:oleObj>
                </mc:Choice>
                <mc:Fallback>
                  <p:oleObj name="Bitmap Image" r:id="rId4" imgW="2152951" imgH="3619048" progId="PBrush">
                    <p:embed/>
                    <p:pic>
                      <p:nvPicPr>
                        <p:cNvPr id="205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92350" y="1828800"/>
                          <a:ext cx="2355850" cy="3962400"/>
                        </a:xfrm>
                        <a:prstGeom prst="rect">
                          <a:avLst/>
                        </a:prstGeom>
                        <a:noFill/>
                        <a:ln>
                          <a:noFill/>
                        </a:ln>
                        <a:effectLst/>
                      </p:spPr>
                    </p:pic>
                  </p:oleObj>
                </mc:Fallback>
              </mc:AlternateContent>
            </a:graphicData>
          </a:graphic>
        </p:graphicFrame>
        <p:graphicFrame>
          <p:nvGraphicFramePr>
            <p:cNvPr id="2051" name="Object 4"/>
            <p:cNvGraphicFramePr>
              <a:graphicFrameLocks noChangeAspect="1"/>
            </p:cNvGraphicFramePr>
            <p:nvPr>
              <p:extLst>
                <p:ext uri="{D42A27DB-BD31-4B8C-83A1-F6EECF244321}">
                  <p14:modId xmlns:p14="http://schemas.microsoft.com/office/powerpoint/2010/main" val="1491413107"/>
                </p:ext>
              </p:extLst>
            </p:nvPr>
          </p:nvGraphicFramePr>
          <p:xfrm>
            <a:off x="7315201" y="1828800"/>
            <a:ext cx="2366963" cy="3962400"/>
          </p:xfrm>
          <a:graphic>
            <a:graphicData uri="http://schemas.openxmlformats.org/presentationml/2006/ole">
              <mc:AlternateContent xmlns:mc="http://schemas.openxmlformats.org/markup-compatibility/2006">
                <mc:Choice xmlns:v="urn:schemas-microsoft-com:vml" Requires="v">
                  <p:oleObj spid="_x0000_s3176" name="Bitmap Image" r:id="rId6" imgW="2161905" imgH="3619048" progId="PBrush">
                    <p:embed/>
                  </p:oleObj>
                </mc:Choice>
                <mc:Fallback>
                  <p:oleObj name="Bitmap Image" r:id="rId6" imgW="2161905" imgH="3619048" progId="PBrush">
                    <p:embed/>
                    <p:pic>
                      <p:nvPicPr>
                        <p:cNvPr id="2051"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15201" y="1828800"/>
                          <a:ext cx="2366963" cy="3962400"/>
                        </a:xfrm>
                        <a:prstGeom prst="rect">
                          <a:avLst/>
                        </a:prstGeom>
                        <a:noFill/>
                        <a:ln>
                          <a:noFill/>
                        </a:ln>
                        <a:effectLst/>
                      </p:spPr>
                    </p:pic>
                  </p:oleObj>
                </mc:Fallback>
              </mc:AlternateContent>
            </a:graphicData>
          </a:graphic>
        </p:graphicFrame>
        <p:graphicFrame>
          <p:nvGraphicFramePr>
            <p:cNvPr id="2052" name="Object 5"/>
            <p:cNvGraphicFramePr>
              <a:graphicFrameLocks noChangeAspect="1"/>
            </p:cNvGraphicFramePr>
            <p:nvPr>
              <p:extLst>
                <p:ext uri="{D42A27DB-BD31-4B8C-83A1-F6EECF244321}">
                  <p14:modId xmlns:p14="http://schemas.microsoft.com/office/powerpoint/2010/main" val="1778901823"/>
                </p:ext>
              </p:extLst>
            </p:nvPr>
          </p:nvGraphicFramePr>
          <p:xfrm>
            <a:off x="4802188" y="1828800"/>
            <a:ext cx="2360612" cy="3962400"/>
          </p:xfrm>
          <a:graphic>
            <a:graphicData uri="http://schemas.openxmlformats.org/presentationml/2006/ole">
              <mc:AlternateContent xmlns:mc="http://schemas.openxmlformats.org/markup-compatibility/2006">
                <mc:Choice xmlns:v="urn:schemas-microsoft-com:vml" Requires="v">
                  <p:oleObj spid="_x0000_s3177" name="Bitmap Image" r:id="rId8" imgW="2161905" imgH="3629532" progId="PBrush">
                    <p:embed/>
                  </p:oleObj>
                </mc:Choice>
                <mc:Fallback>
                  <p:oleObj name="Bitmap Image" r:id="rId8" imgW="2161905" imgH="3629532" progId="PBrush">
                    <p:embed/>
                    <p:pic>
                      <p:nvPicPr>
                        <p:cNvPr id="2052" name="Object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802188" y="1828800"/>
                          <a:ext cx="2360612" cy="3962400"/>
                        </a:xfrm>
                        <a:prstGeom prst="rect">
                          <a:avLst/>
                        </a:prstGeom>
                        <a:noFill/>
                        <a:ln>
                          <a:noFill/>
                        </a:ln>
                        <a:effectLst/>
                      </p:spPr>
                    </p:pic>
                  </p:oleObj>
                </mc:Fallback>
              </mc:AlternateContent>
            </a:graphicData>
          </a:graphic>
        </p:graphicFrame>
      </p:grpSp>
      <p:sp>
        <p:nvSpPr>
          <p:cNvPr id="2054" name="Line 6"/>
          <p:cNvSpPr>
            <a:spLocks noChangeShapeType="1"/>
          </p:cNvSpPr>
          <p:nvPr/>
        </p:nvSpPr>
        <p:spPr bwMode="auto">
          <a:xfrm>
            <a:off x="4724400" y="1809750"/>
            <a:ext cx="0" cy="3962400"/>
          </a:xfrm>
          <a:prstGeom prst="line">
            <a:avLst/>
          </a:prstGeom>
          <a:noFill/>
          <a:ln w="28575">
            <a:solidFill>
              <a:schemeClr val="tx1"/>
            </a:solidFill>
            <a:round/>
            <a:headEnd/>
            <a:tailEnd/>
          </a:ln>
        </p:spPr>
        <p:txBody>
          <a:bodyPr/>
          <a:lstStyle/>
          <a:p>
            <a:endParaRPr lang="en-US"/>
          </a:p>
        </p:txBody>
      </p:sp>
      <p:sp>
        <p:nvSpPr>
          <p:cNvPr id="2055" name="Line 7"/>
          <p:cNvSpPr>
            <a:spLocks noChangeShapeType="1"/>
          </p:cNvSpPr>
          <p:nvPr/>
        </p:nvSpPr>
        <p:spPr bwMode="auto">
          <a:xfrm>
            <a:off x="7229475" y="1828800"/>
            <a:ext cx="0" cy="3962400"/>
          </a:xfrm>
          <a:prstGeom prst="line">
            <a:avLst/>
          </a:prstGeom>
          <a:noFill/>
          <a:ln w="28575">
            <a:solidFill>
              <a:schemeClr val="tx1"/>
            </a:solidFill>
            <a:round/>
            <a:headEnd/>
            <a:tailEnd/>
          </a:ln>
        </p:spPr>
        <p:txBody>
          <a:bodyPr/>
          <a:lstStyle/>
          <a:p>
            <a:endParaRPr lang="en-US"/>
          </a:p>
        </p:txBody>
      </p:sp>
      <p:sp>
        <p:nvSpPr>
          <p:cNvPr id="2056" name="Line 8"/>
          <p:cNvSpPr>
            <a:spLocks noChangeShapeType="1"/>
          </p:cNvSpPr>
          <p:nvPr/>
        </p:nvSpPr>
        <p:spPr bwMode="auto">
          <a:xfrm>
            <a:off x="9677400" y="1828800"/>
            <a:ext cx="0" cy="3962400"/>
          </a:xfrm>
          <a:prstGeom prst="line">
            <a:avLst/>
          </a:prstGeom>
          <a:noFill/>
          <a:ln w="3175">
            <a:solidFill>
              <a:schemeClr val="folHlink"/>
            </a:solidFill>
            <a:round/>
            <a:headEnd/>
            <a:tailEnd/>
          </a:ln>
        </p:spPr>
        <p:txBody>
          <a:bodyPr/>
          <a:lstStyle/>
          <a:p>
            <a:endParaRPr lang="en-US"/>
          </a:p>
        </p:txBody>
      </p:sp>
      <p:sp>
        <p:nvSpPr>
          <p:cNvPr id="2057" name="Line 9"/>
          <p:cNvSpPr>
            <a:spLocks noChangeShapeType="1"/>
          </p:cNvSpPr>
          <p:nvPr/>
        </p:nvSpPr>
        <p:spPr bwMode="auto">
          <a:xfrm>
            <a:off x="7162800" y="1828800"/>
            <a:ext cx="0" cy="3962400"/>
          </a:xfrm>
          <a:prstGeom prst="line">
            <a:avLst/>
          </a:prstGeom>
          <a:noFill/>
          <a:ln w="3175">
            <a:solidFill>
              <a:schemeClr val="folHlink"/>
            </a:solidFill>
            <a:round/>
            <a:headEnd/>
            <a:tailEnd/>
          </a:ln>
        </p:spPr>
        <p:txBody>
          <a:bodyPr/>
          <a:lstStyle/>
          <a:p>
            <a:endParaRPr lang="en-US"/>
          </a:p>
        </p:txBody>
      </p:sp>
      <p:sp>
        <p:nvSpPr>
          <p:cNvPr id="2058" name="Line 10"/>
          <p:cNvSpPr>
            <a:spLocks noChangeShapeType="1"/>
          </p:cNvSpPr>
          <p:nvPr/>
        </p:nvSpPr>
        <p:spPr bwMode="auto">
          <a:xfrm>
            <a:off x="4657725" y="1828800"/>
            <a:ext cx="0" cy="3962400"/>
          </a:xfrm>
          <a:prstGeom prst="line">
            <a:avLst/>
          </a:prstGeom>
          <a:noFill/>
          <a:ln w="3175">
            <a:solidFill>
              <a:schemeClr val="folHlink"/>
            </a:solidFill>
            <a:round/>
            <a:headEnd/>
            <a:tailEnd/>
          </a:ln>
        </p:spPr>
        <p:txBody>
          <a:bodyPr/>
          <a:lstStyle/>
          <a:p>
            <a:endParaRPr lang="en-US"/>
          </a:p>
        </p:txBody>
      </p:sp>
    </p:spTree>
    <p:extLst>
      <p:ext uri="{BB962C8B-B14F-4D97-AF65-F5344CB8AC3E}">
        <p14:creationId xmlns:p14="http://schemas.microsoft.com/office/powerpoint/2010/main" val="179932523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2"/>
          <p:cNvSpPr>
            <a:spLocks noGrp="1" noChangeArrowheads="1"/>
          </p:cNvSpPr>
          <p:nvPr>
            <p:ph type="title"/>
          </p:nvPr>
        </p:nvSpPr>
        <p:spPr/>
        <p:txBody>
          <a:bodyPr>
            <a:normAutofit/>
          </a:bodyPr>
          <a:lstStyle/>
          <a:p>
            <a:r>
              <a:rPr lang="en-US" dirty="0"/>
              <a:t>Scatter Plot Suggests Positive Correlation</a:t>
            </a:r>
          </a:p>
        </p:txBody>
      </p:sp>
      <p:sp>
        <p:nvSpPr>
          <p:cNvPr id="3" name="Slide Number Placeholder 2"/>
          <p:cNvSpPr>
            <a:spLocks noGrp="1"/>
          </p:cNvSpPr>
          <p:nvPr>
            <p:ph type="sldNum" sz="quarter" idx="12"/>
          </p:nvPr>
        </p:nvSpPr>
        <p:spPr/>
        <p:txBody>
          <a:bodyPr/>
          <a:lstStyle/>
          <a:p>
            <a:fld id="{A2EF37A0-74FC-AB4F-AE4C-D9BFC6719E9F}" type="slidenum">
              <a:rPr lang="en-US" smtClean="0"/>
              <a:t>35</a:t>
            </a:fld>
            <a:endParaRPr lang="en-US"/>
          </a:p>
        </p:txBody>
      </p:sp>
      <p:graphicFrame>
        <p:nvGraphicFramePr>
          <p:cNvPr id="18434" name="Object 4"/>
          <p:cNvGraphicFramePr>
            <a:graphicFrameLocks noChangeAspect="1"/>
          </p:cNvGraphicFramePr>
          <p:nvPr>
            <p:extLst>
              <p:ext uri="{D42A27DB-BD31-4B8C-83A1-F6EECF244321}">
                <p14:modId xmlns:p14="http://schemas.microsoft.com/office/powerpoint/2010/main" val="714079675"/>
              </p:ext>
            </p:extLst>
          </p:nvPr>
        </p:nvGraphicFramePr>
        <p:xfrm>
          <a:off x="2337707" y="1524318"/>
          <a:ext cx="7516585" cy="5011057"/>
        </p:xfrm>
        <a:graphic>
          <a:graphicData uri="http://schemas.openxmlformats.org/presentationml/2006/ole">
            <mc:AlternateContent xmlns:mc="http://schemas.openxmlformats.org/markup-compatibility/2006">
              <mc:Choice xmlns:v="urn:schemas-microsoft-com:vml" Requires="v">
                <p:oleObj spid="_x0000_s4131" name="Graph" r:id="rId4" imgW="5486400" imgH="3657600" progId="MtbGraph.Document">
                  <p:embed/>
                </p:oleObj>
              </mc:Choice>
              <mc:Fallback>
                <p:oleObj name="Graph" r:id="rId4" imgW="5486400" imgH="3657600" progId="MtbGraph.Document">
                  <p:embed/>
                  <p:pic>
                    <p:nvPicPr>
                      <p:cNvPr id="18434"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37707" y="1524318"/>
                        <a:ext cx="7516585" cy="5011057"/>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2498800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4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4"/>
          <p:cNvSpPr>
            <a:spLocks noGrp="1" noChangeArrowheads="1"/>
          </p:cNvSpPr>
          <p:nvPr>
            <p:ph type="title"/>
          </p:nvPr>
        </p:nvSpPr>
        <p:spPr/>
        <p:txBody>
          <a:bodyPr>
            <a:normAutofit/>
          </a:bodyPr>
          <a:lstStyle/>
          <a:p>
            <a:r>
              <a:rPr lang="en-US"/>
              <a:t>Linear Regression Measures Correlation</a:t>
            </a:r>
            <a:endParaRPr lang="en-US" dirty="0"/>
          </a:p>
        </p:txBody>
      </p:sp>
      <p:sp>
        <p:nvSpPr>
          <p:cNvPr id="3" name="Slide Number Placeholder 2"/>
          <p:cNvSpPr>
            <a:spLocks noGrp="1"/>
          </p:cNvSpPr>
          <p:nvPr>
            <p:ph type="sldNum" sz="quarter" idx="12"/>
          </p:nvPr>
        </p:nvSpPr>
        <p:spPr/>
        <p:txBody>
          <a:bodyPr/>
          <a:lstStyle/>
          <a:p>
            <a:fld id="{A2EF37A0-74FC-AB4F-AE4C-D9BFC6719E9F}" type="slidenum">
              <a:rPr lang="en-US" smtClean="0"/>
              <a:t>36</a:t>
            </a:fld>
            <a:endParaRPr lang="en-US"/>
          </a:p>
        </p:txBody>
      </p:sp>
      <p:graphicFrame>
        <p:nvGraphicFramePr>
          <p:cNvPr id="19458" name="Object 5"/>
          <p:cNvGraphicFramePr>
            <a:graphicFrameLocks noChangeAspect="1"/>
          </p:cNvGraphicFramePr>
          <p:nvPr/>
        </p:nvGraphicFramePr>
        <p:xfrm>
          <a:off x="3276600" y="1803400"/>
          <a:ext cx="6324600" cy="4216400"/>
        </p:xfrm>
        <a:graphic>
          <a:graphicData uri="http://schemas.openxmlformats.org/presentationml/2006/ole">
            <mc:AlternateContent xmlns:mc="http://schemas.openxmlformats.org/markup-compatibility/2006">
              <mc:Choice xmlns:v="urn:schemas-microsoft-com:vml" Requires="v">
                <p:oleObj spid="_x0000_s5155" name="Graph" r:id="rId4" imgW="5486400" imgH="3657600" progId="MtbGraph.Document">
                  <p:embed/>
                </p:oleObj>
              </mc:Choice>
              <mc:Fallback>
                <p:oleObj name="Graph" r:id="rId4" imgW="5486400" imgH="3657600" progId="MtbGraph.Document">
                  <p:embed/>
                  <p:pic>
                    <p:nvPicPr>
                      <p:cNvPr id="19458"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76600" y="1803400"/>
                        <a:ext cx="6324600" cy="4216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9460" name="Text Box 6"/>
          <p:cNvSpPr txBox="1">
            <a:spLocks noChangeArrowheads="1"/>
          </p:cNvSpPr>
          <p:nvPr/>
        </p:nvSpPr>
        <p:spPr bwMode="auto">
          <a:xfrm>
            <a:off x="4724400" y="2566142"/>
            <a:ext cx="3886200" cy="311150"/>
          </a:xfrm>
          <a:prstGeom prst="rect">
            <a:avLst/>
          </a:prstGeom>
          <a:noFill/>
          <a:ln w="6350">
            <a:solidFill>
              <a:schemeClr val="tx1"/>
            </a:solidFill>
            <a:miter lim="800000"/>
            <a:headEnd/>
            <a:tailEnd/>
          </a:ln>
        </p:spPr>
        <p:txBody>
          <a:bodyPr>
            <a:spAutoFit/>
          </a:bodyPr>
          <a:lstStyle/>
          <a:p>
            <a:pPr>
              <a:spcBef>
                <a:spcPct val="50000"/>
              </a:spcBef>
            </a:pPr>
            <a:r>
              <a:rPr lang="en-US" sz="1400" b="1"/>
              <a:t>Regression Line: Listing = a + b </a:t>
            </a:r>
            <a:r>
              <a:rPr lang="en-US" sz="1400" b="1" dirty="0" err="1"/>
              <a:t>IncomePC</a:t>
            </a:r>
            <a:endParaRPr lang="en-US" sz="1400" b="1" dirty="0"/>
          </a:p>
        </p:txBody>
      </p:sp>
    </p:spTree>
    <p:extLst>
      <p:ext uri="{BB962C8B-B14F-4D97-AF65-F5344CB8AC3E}">
        <p14:creationId xmlns:p14="http://schemas.microsoft.com/office/powerpoint/2010/main" val="1074961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45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4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0"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6"/>
          <p:cNvSpPr>
            <a:spLocks noGrp="1" noChangeArrowheads="1"/>
          </p:cNvSpPr>
          <p:nvPr>
            <p:ph type="title"/>
          </p:nvPr>
        </p:nvSpPr>
        <p:spPr/>
        <p:txBody>
          <a:bodyPr/>
          <a:lstStyle/>
          <a:p>
            <a:r>
              <a:rPr lang="en-US"/>
              <a:t>Correlation Is Not Causation</a:t>
            </a:r>
          </a:p>
        </p:txBody>
      </p:sp>
      <p:sp>
        <p:nvSpPr>
          <p:cNvPr id="2" name="Slide Number Placeholder 1"/>
          <p:cNvSpPr>
            <a:spLocks noGrp="1"/>
          </p:cNvSpPr>
          <p:nvPr>
            <p:ph type="sldNum" sz="quarter" idx="12"/>
          </p:nvPr>
        </p:nvSpPr>
        <p:spPr/>
        <p:txBody>
          <a:bodyPr/>
          <a:lstStyle/>
          <a:p>
            <a:fld id="{A2EF37A0-74FC-AB4F-AE4C-D9BFC6719E9F}" type="slidenum">
              <a:rPr lang="en-US" smtClean="0"/>
              <a:pPr/>
              <a:t>37</a:t>
            </a:fld>
            <a:endParaRPr lang="en-US"/>
          </a:p>
        </p:txBody>
      </p:sp>
      <p:sp>
        <p:nvSpPr>
          <p:cNvPr id="6" name="Content Placeholder 5"/>
          <p:cNvSpPr>
            <a:spLocks noGrp="1"/>
          </p:cNvSpPr>
          <p:nvPr>
            <p:ph idx="1"/>
          </p:nvPr>
        </p:nvSpPr>
        <p:spPr/>
        <p:txBody>
          <a:bodyPr/>
          <a:lstStyle/>
          <a:p>
            <a:r>
              <a:rPr lang="en-US" dirty="0"/>
              <a:t>Price and income seem to be </a:t>
            </a:r>
            <a:r>
              <a:rPr lang="en-US" dirty="0">
                <a:solidFill>
                  <a:schemeClr val="tx2"/>
                </a:solidFill>
              </a:rPr>
              <a:t>positively</a:t>
            </a:r>
            <a:r>
              <a:rPr lang="en-US" dirty="0"/>
              <a:t> correlated.</a:t>
            </a:r>
          </a:p>
          <a:p>
            <a:endParaRPr lang="en-US" dirty="0"/>
          </a:p>
        </p:txBody>
      </p:sp>
      <p:graphicFrame>
        <p:nvGraphicFramePr>
          <p:cNvPr id="11" name="Object 5"/>
          <p:cNvGraphicFramePr>
            <a:graphicFrameLocks noChangeAspect="1"/>
          </p:cNvGraphicFramePr>
          <p:nvPr/>
        </p:nvGraphicFramePr>
        <p:xfrm>
          <a:off x="2355959" y="2305529"/>
          <a:ext cx="5486400" cy="3657600"/>
        </p:xfrm>
        <a:graphic>
          <a:graphicData uri="http://schemas.openxmlformats.org/presentationml/2006/ole">
            <mc:AlternateContent xmlns:mc="http://schemas.openxmlformats.org/markup-compatibility/2006">
              <mc:Choice xmlns:v="urn:schemas-microsoft-com:vml" Requires="v">
                <p:oleObj spid="_x0000_s6179" name="Graph" r:id="rId4" imgW="5486400" imgH="3657600" progId="MtbGraph.Document">
                  <p:embed/>
                </p:oleObj>
              </mc:Choice>
              <mc:Fallback>
                <p:oleObj name="Graph" r:id="rId4" imgW="5486400" imgH="3657600" progId="MtbGraph.Document">
                  <p:embed/>
                  <p:pic>
                    <p:nvPicPr>
                      <p:cNvPr id="11" name="Object 5"/>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55959" y="2305529"/>
                        <a:ext cx="5486400" cy="365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2" name="TextBox 11"/>
          <p:cNvSpPr txBox="1"/>
          <p:nvPr/>
        </p:nvSpPr>
        <p:spPr>
          <a:xfrm>
            <a:off x="5374912" y="6519446"/>
            <a:ext cx="6715489" cy="338554"/>
          </a:xfrm>
          <a:prstGeom prst="rect">
            <a:avLst/>
          </a:prstGeom>
          <a:noFill/>
        </p:spPr>
        <p:txBody>
          <a:bodyPr wrap="square" rtlCol="0">
            <a:spAutoFit/>
          </a:bodyPr>
          <a:lstStyle/>
          <a:p>
            <a:r>
              <a:rPr lang="en-US" sz="1600" dirty="0">
                <a:solidFill>
                  <a:schemeClr val="bg1">
                    <a:lumMod val="50000"/>
                  </a:schemeClr>
                </a:solidFill>
              </a:rPr>
              <a:t>US gasoline prices, 1953-2004, plotted against per-capita US income</a:t>
            </a:r>
          </a:p>
        </p:txBody>
      </p:sp>
      <p:sp>
        <p:nvSpPr>
          <p:cNvPr id="7" name="TextBox 6"/>
          <p:cNvSpPr txBox="1"/>
          <p:nvPr/>
        </p:nvSpPr>
        <p:spPr>
          <a:xfrm>
            <a:off x="8181585" y="3434913"/>
            <a:ext cx="2045091" cy="1200329"/>
          </a:xfrm>
          <a:prstGeom prst="rect">
            <a:avLst/>
          </a:prstGeom>
          <a:noFill/>
        </p:spPr>
        <p:txBody>
          <a:bodyPr wrap="square" rtlCol="0">
            <a:spAutoFit/>
          </a:bodyPr>
          <a:lstStyle/>
          <a:p>
            <a:r>
              <a:rPr lang="en-US" dirty="0"/>
              <a:t>Does a rise in income </a:t>
            </a:r>
            <a:r>
              <a:rPr lang="en-US" dirty="0">
                <a:solidFill>
                  <a:schemeClr val="tx2"/>
                </a:solidFill>
              </a:rPr>
              <a:t>cause</a:t>
            </a:r>
            <a:r>
              <a:rPr lang="en-US" dirty="0"/>
              <a:t> a rise in gas prices ??????????????</a:t>
            </a:r>
          </a:p>
        </p:txBody>
      </p:sp>
    </p:spTree>
    <p:extLst>
      <p:ext uri="{BB962C8B-B14F-4D97-AF65-F5344CB8AC3E}">
        <p14:creationId xmlns:p14="http://schemas.microsoft.com/office/powerpoint/2010/main" val="2276126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12" grpId="0"/>
      <p:bldP spid="7"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Rectangle 4"/>
          <p:cNvSpPr>
            <a:spLocks noGrp="1" noChangeArrowheads="1"/>
          </p:cNvSpPr>
          <p:nvPr>
            <p:ph type="title"/>
          </p:nvPr>
        </p:nvSpPr>
        <p:spPr/>
        <p:txBody>
          <a:bodyPr>
            <a:normAutofit/>
          </a:bodyPr>
          <a:lstStyle/>
          <a:p>
            <a:r>
              <a:rPr lang="en-US" dirty="0"/>
              <a:t>A Hidden Relationship</a:t>
            </a:r>
          </a:p>
        </p:txBody>
      </p:sp>
      <p:graphicFrame>
        <p:nvGraphicFramePr>
          <p:cNvPr id="21506" name="Object 5"/>
          <p:cNvGraphicFramePr>
            <a:graphicFrameLocks noGrp="1" noChangeAspect="1"/>
          </p:cNvGraphicFramePr>
          <p:nvPr>
            <p:ph sz="half" idx="1"/>
            <p:extLst>
              <p:ext uri="{D42A27DB-BD31-4B8C-83A1-F6EECF244321}">
                <p14:modId xmlns:p14="http://schemas.microsoft.com/office/powerpoint/2010/main" val="504012189"/>
              </p:ext>
            </p:extLst>
          </p:nvPr>
        </p:nvGraphicFramePr>
        <p:xfrm>
          <a:off x="299358" y="2955470"/>
          <a:ext cx="5391150" cy="3593427"/>
        </p:xfrm>
        <a:graphic>
          <a:graphicData uri="http://schemas.openxmlformats.org/presentationml/2006/ole">
            <mc:AlternateContent xmlns:mc="http://schemas.openxmlformats.org/markup-compatibility/2006">
              <mc:Choice xmlns:v="urn:schemas-microsoft-com:vml" Requires="v">
                <p:oleObj spid="_x0000_s7237" name="Graph" r:id="rId4" imgW="5486400" imgH="3657600" progId="MtbGraph.Document">
                  <p:embed/>
                </p:oleObj>
              </mc:Choice>
              <mc:Fallback>
                <p:oleObj name="Graph" r:id="rId4" imgW="5486400" imgH="3657600" progId="MtbGraph.Document">
                  <p:embed/>
                  <p:pic>
                    <p:nvPicPr>
                      <p:cNvPr id="21506" name="Object 5"/>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9358" y="2955470"/>
                        <a:ext cx="5391150" cy="3593427"/>
                      </a:xfrm>
                      <a:prstGeom prst="rect">
                        <a:avLst/>
                      </a:prstGeom>
                      <a:noFill/>
                      <a:ln>
                        <a:noFill/>
                      </a:ln>
                      <a:effectLst/>
                    </p:spPr>
                  </p:pic>
                </p:oleObj>
              </mc:Fallback>
            </mc:AlternateContent>
          </a:graphicData>
        </a:graphic>
      </p:graphicFrame>
      <p:graphicFrame>
        <p:nvGraphicFramePr>
          <p:cNvPr id="21507" name="Object 7"/>
          <p:cNvGraphicFramePr>
            <a:graphicFrameLocks noGrp="1" noChangeAspect="1"/>
          </p:cNvGraphicFramePr>
          <p:nvPr>
            <p:ph sz="half" idx="2"/>
            <p:extLst>
              <p:ext uri="{D42A27DB-BD31-4B8C-83A1-F6EECF244321}">
                <p14:modId xmlns:p14="http://schemas.microsoft.com/office/powerpoint/2010/main" val="2665042062"/>
              </p:ext>
            </p:extLst>
          </p:nvPr>
        </p:nvGraphicFramePr>
        <p:xfrm>
          <a:off x="6096000" y="2955470"/>
          <a:ext cx="5391150" cy="3593427"/>
        </p:xfrm>
        <a:graphic>
          <a:graphicData uri="http://schemas.openxmlformats.org/presentationml/2006/ole">
            <mc:AlternateContent xmlns:mc="http://schemas.openxmlformats.org/markup-compatibility/2006">
              <mc:Choice xmlns:v="urn:schemas-microsoft-com:vml" Requires="v">
                <p:oleObj spid="_x0000_s7238" name="Graph" r:id="rId6" imgW="5486400" imgH="3657600" progId="MtbGraph.Document">
                  <p:embed/>
                </p:oleObj>
              </mc:Choice>
              <mc:Fallback>
                <p:oleObj name="Graph" r:id="rId6" imgW="5486400" imgH="3657600" progId="MtbGraph.Document">
                  <p:embed/>
                  <p:pic>
                    <p:nvPicPr>
                      <p:cNvPr id="21507" name="Object 7"/>
                      <p:cNvPicPr>
                        <a:picLocks noGrp="1"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96000" y="2955470"/>
                        <a:ext cx="5391150" cy="3593427"/>
                      </a:xfrm>
                      <a:prstGeom prst="rect">
                        <a:avLst/>
                      </a:prstGeom>
                      <a:noFill/>
                      <a:ln>
                        <a:noFill/>
                      </a:ln>
                      <a:effectLst/>
                    </p:spPr>
                  </p:pic>
                </p:oleObj>
              </mc:Fallback>
            </mc:AlternateContent>
          </a:graphicData>
        </a:graphic>
      </p:graphicFrame>
      <p:sp>
        <p:nvSpPr>
          <p:cNvPr id="2" name="Slide Number Placeholder 1"/>
          <p:cNvSpPr>
            <a:spLocks noGrp="1"/>
          </p:cNvSpPr>
          <p:nvPr>
            <p:ph type="sldNum" sz="quarter" idx="12"/>
          </p:nvPr>
        </p:nvSpPr>
        <p:spPr/>
        <p:txBody>
          <a:bodyPr/>
          <a:lstStyle/>
          <a:p>
            <a:fld id="{A2EF37A0-74FC-AB4F-AE4C-D9BFC6719E9F}" type="slidenum">
              <a:rPr lang="en-US" smtClean="0"/>
              <a:pPr/>
              <a:t>38</a:t>
            </a:fld>
            <a:endParaRPr lang="en-US"/>
          </a:p>
        </p:txBody>
      </p:sp>
      <p:sp>
        <p:nvSpPr>
          <p:cNvPr id="7" name="Rectangle 6"/>
          <p:cNvSpPr/>
          <p:nvPr/>
        </p:nvSpPr>
        <p:spPr>
          <a:xfrm>
            <a:off x="3888200" y="1810595"/>
            <a:ext cx="4572000" cy="923330"/>
          </a:xfrm>
          <a:prstGeom prst="rect">
            <a:avLst/>
          </a:prstGeom>
        </p:spPr>
        <p:txBody>
          <a:bodyPr>
            <a:spAutoFit/>
          </a:bodyPr>
          <a:lstStyle/>
          <a:p>
            <a:pPr algn="ctr">
              <a:spcBef>
                <a:spcPct val="50000"/>
              </a:spcBef>
            </a:pPr>
            <a:r>
              <a:rPr lang="en-US" b="1" dirty="0"/>
              <a:t>Not positively “related” to each other; both positively related to “time,” a confounding variable.</a:t>
            </a:r>
          </a:p>
        </p:txBody>
      </p:sp>
    </p:spTree>
    <p:extLst>
      <p:ext uri="{BB962C8B-B14F-4D97-AF65-F5344CB8AC3E}">
        <p14:creationId xmlns:p14="http://schemas.microsoft.com/office/powerpoint/2010/main" val="3309827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50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50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Rectangle 2"/>
          <p:cNvSpPr>
            <a:spLocks noGrp="1" noChangeArrowheads="1"/>
          </p:cNvSpPr>
          <p:nvPr>
            <p:ph type="title"/>
          </p:nvPr>
        </p:nvSpPr>
        <p:spPr/>
        <p:txBody>
          <a:bodyPr>
            <a:normAutofit/>
          </a:bodyPr>
          <a:lstStyle/>
          <a:p>
            <a:r>
              <a:rPr lang="en-US" dirty="0"/>
              <a:t>“Related” ...?</a:t>
            </a:r>
          </a:p>
        </p:txBody>
      </p:sp>
      <p:sp>
        <p:nvSpPr>
          <p:cNvPr id="3" name="Content Placeholder 2"/>
          <p:cNvSpPr>
            <a:spLocks noGrp="1"/>
          </p:cNvSpPr>
          <p:nvPr>
            <p:ph idx="1"/>
          </p:nvPr>
        </p:nvSpPr>
        <p:spPr/>
        <p:txBody>
          <a:bodyPr/>
          <a:lstStyle/>
          <a:p>
            <a:r>
              <a:rPr lang="en-US" dirty="0"/>
              <a:t>Want to capture: some variable X varies in the same direction and at the same scale as some other variable Y</a:t>
            </a:r>
          </a:p>
          <a:p>
            <a:endParaRPr lang="en-US" dirty="0"/>
          </a:p>
          <a:p>
            <a:endParaRPr lang="en-US" dirty="0"/>
          </a:p>
          <a:p>
            <a:r>
              <a:rPr lang="en-US" dirty="0"/>
              <a:t>What happens if:</a:t>
            </a:r>
          </a:p>
          <a:p>
            <a:pPr marL="342900" indent="-342900">
              <a:buFont typeface="Arial" charset="0"/>
              <a:buChar char="•"/>
            </a:pPr>
            <a:r>
              <a:rPr lang="en-US" b="0" dirty="0"/>
              <a:t>X varies in the opposite direction as Y  ????????</a:t>
            </a:r>
          </a:p>
          <a:p>
            <a:pPr marL="342900" indent="-342900">
              <a:buFont typeface="Arial" charset="0"/>
              <a:buChar char="•"/>
            </a:pPr>
            <a:r>
              <a:rPr lang="en-US" b="0" dirty="0"/>
              <a:t>X varies in the same direction as Y  ????????</a:t>
            </a:r>
          </a:p>
          <a:p>
            <a:r>
              <a:rPr lang="en-US" dirty="0"/>
              <a:t>What are the units of the covariance ????????</a:t>
            </a:r>
          </a:p>
          <a:p>
            <a:r>
              <a:rPr lang="en-US" dirty="0"/>
              <a:t>Pearson’s correlation coefficient is </a:t>
            </a:r>
            <a:r>
              <a:rPr lang="en-US" dirty="0" err="1">
                <a:solidFill>
                  <a:schemeClr val="tx2"/>
                </a:solidFill>
              </a:rPr>
              <a:t>unitless</a:t>
            </a:r>
            <a:r>
              <a:rPr lang="en-US" dirty="0"/>
              <a:t> in [-1,+1]:</a:t>
            </a:r>
          </a:p>
        </p:txBody>
      </p:sp>
      <p:sp>
        <p:nvSpPr>
          <p:cNvPr id="4" name="Slide Number Placeholder 3"/>
          <p:cNvSpPr>
            <a:spLocks noGrp="1"/>
          </p:cNvSpPr>
          <p:nvPr>
            <p:ph type="sldNum" sz="quarter" idx="12"/>
          </p:nvPr>
        </p:nvSpPr>
        <p:spPr/>
        <p:txBody>
          <a:bodyPr/>
          <a:lstStyle/>
          <a:p>
            <a:fld id="{A2EF37A0-74FC-AB4F-AE4C-D9BFC6719E9F}" type="slidenum">
              <a:rPr lang="en-US" smtClean="0"/>
              <a:t>39</a:t>
            </a:fld>
            <a:endParaRPr lang="en-US"/>
          </a:p>
        </p:txBody>
      </p:sp>
      <p:pic>
        <p:nvPicPr>
          <p:cNvPr id="5" name="Picture 4"/>
          <p:cNvPicPr>
            <a:picLocks noChangeAspect="1"/>
          </p:cNvPicPr>
          <p:nvPr/>
        </p:nvPicPr>
        <p:blipFill>
          <a:blip r:embed="rId3"/>
          <a:stretch>
            <a:fillRect/>
          </a:stretch>
        </p:blipFill>
        <p:spPr>
          <a:xfrm>
            <a:off x="4064000" y="2543956"/>
            <a:ext cx="3708400" cy="990600"/>
          </a:xfrm>
          <a:prstGeom prst="rect">
            <a:avLst/>
          </a:prstGeom>
        </p:spPr>
      </p:pic>
      <p:pic>
        <p:nvPicPr>
          <p:cNvPr id="6" name="Picture 5"/>
          <p:cNvPicPr>
            <a:picLocks noChangeAspect="1"/>
          </p:cNvPicPr>
          <p:nvPr/>
        </p:nvPicPr>
        <p:blipFill>
          <a:blip r:embed="rId4"/>
          <a:stretch>
            <a:fillRect/>
          </a:stretch>
        </p:blipFill>
        <p:spPr>
          <a:xfrm>
            <a:off x="4641850" y="5617123"/>
            <a:ext cx="2552700" cy="838200"/>
          </a:xfrm>
          <a:prstGeom prst="rect">
            <a:avLst/>
          </a:prstGeom>
        </p:spPr>
      </p:pic>
    </p:spTree>
    <p:extLst>
      <p:ext uri="{BB962C8B-B14F-4D97-AF65-F5344CB8AC3E}">
        <p14:creationId xmlns:p14="http://schemas.microsoft.com/office/powerpoint/2010/main" val="1898694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4"/>
          <p:cNvSpPr>
            <a:spLocks noGrp="1" noChangeArrowheads="1"/>
          </p:cNvSpPr>
          <p:nvPr>
            <p:ph type="title"/>
          </p:nvPr>
        </p:nvSpPr>
        <p:spPr/>
        <p:txBody>
          <a:bodyPr/>
          <a:lstStyle/>
          <a:p>
            <a:r>
              <a:rPr lang="en-US" dirty="0"/>
              <a:t>NEXT Week’s lesson</a:t>
            </a:r>
          </a:p>
        </p:txBody>
      </p:sp>
      <p:sp>
        <p:nvSpPr>
          <p:cNvPr id="8" name="Content Placeholder 7"/>
          <p:cNvSpPr>
            <a:spLocks noGrp="1"/>
          </p:cNvSpPr>
          <p:nvPr>
            <p:ph idx="1"/>
          </p:nvPr>
        </p:nvSpPr>
        <p:spPr/>
        <p:txBody>
          <a:bodyPr/>
          <a:lstStyle/>
          <a:p>
            <a:endParaRPr lang="en-US" dirty="0"/>
          </a:p>
          <a:p>
            <a:endParaRPr lang="en-US" dirty="0"/>
          </a:p>
          <a:p>
            <a:endParaRPr lang="en-US" dirty="0"/>
          </a:p>
          <a:p>
            <a:endParaRPr lang="en-US" dirty="0"/>
          </a:p>
          <a:p>
            <a:endParaRPr lang="en-US" dirty="0"/>
          </a:p>
          <a:p>
            <a:endParaRPr lang="en-US" dirty="0"/>
          </a:p>
          <a:p>
            <a:r>
              <a:rPr lang="en-US" dirty="0"/>
              <a:t>Not all randomness is create equal when it comes to random sampling of a population:</a:t>
            </a:r>
          </a:p>
          <a:p>
            <a:pPr marL="342900" indent="-342900">
              <a:buFont typeface="Arial" charset="0"/>
              <a:buChar char="•"/>
            </a:pPr>
            <a:r>
              <a:rPr lang="en-US" dirty="0"/>
              <a:t>Ask </a:t>
            </a:r>
            <a:r>
              <a:rPr lang="en-US" dirty="0">
                <a:solidFill>
                  <a:schemeClr val="tx2"/>
                </a:solidFill>
              </a:rPr>
              <a:t>why</a:t>
            </a:r>
            <a:r>
              <a:rPr lang="en-US" dirty="0"/>
              <a:t> data are missing!  MCAR, MAR, MNAR.</a:t>
            </a:r>
          </a:p>
          <a:p>
            <a:pPr marL="342900" indent="-342900">
              <a:buFont typeface="Arial" charset="0"/>
              <a:buChar char="•"/>
            </a:pPr>
            <a:r>
              <a:rPr lang="en-US" dirty="0"/>
              <a:t>Ask how the data were collected.</a:t>
            </a:r>
          </a:p>
        </p:txBody>
      </p:sp>
      <p:sp>
        <p:nvSpPr>
          <p:cNvPr id="2" name="Slide Number Placeholder 1"/>
          <p:cNvSpPr>
            <a:spLocks noGrp="1"/>
          </p:cNvSpPr>
          <p:nvPr>
            <p:ph type="sldNum" sz="quarter" idx="12"/>
          </p:nvPr>
        </p:nvSpPr>
        <p:spPr/>
        <p:txBody>
          <a:bodyPr/>
          <a:lstStyle/>
          <a:p>
            <a:fld id="{A2EF37A0-74FC-AB4F-AE4C-D9BFC6719E9F}" type="slidenum">
              <a:rPr lang="en-US" smtClean="0"/>
              <a:pPr/>
              <a:t>4</a:t>
            </a:fld>
            <a:endParaRPr lang="en-US"/>
          </a:p>
        </p:txBody>
      </p:sp>
      <p:sp>
        <p:nvSpPr>
          <p:cNvPr id="5" name="Rounded Rectangle 4"/>
          <p:cNvSpPr/>
          <p:nvPr/>
        </p:nvSpPr>
        <p:spPr>
          <a:xfrm>
            <a:off x="609600" y="1813813"/>
            <a:ext cx="10972800" cy="2383437"/>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spcBef>
                <a:spcPct val="50000"/>
              </a:spcBef>
            </a:pPr>
            <a:r>
              <a:rPr lang="en-US" sz="2800" b="1" dirty="0"/>
              <a:t>Having a really big sample doesn’t guarantee an accurate result.</a:t>
            </a:r>
          </a:p>
          <a:p>
            <a:pPr algn="ctr">
              <a:spcBef>
                <a:spcPct val="50000"/>
              </a:spcBef>
            </a:pPr>
            <a:r>
              <a:rPr lang="en-US" sz="2800" b="1" dirty="0"/>
              <a:t>It may assure you of a really solid, really bad (inaccurate) result.</a:t>
            </a:r>
          </a:p>
        </p:txBody>
      </p:sp>
    </p:spTree>
    <p:extLst>
      <p:ext uri="{BB962C8B-B14F-4D97-AF65-F5344CB8AC3E}">
        <p14:creationId xmlns:p14="http://schemas.microsoft.com/office/powerpoint/2010/main" val="1040348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5"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7" name="Rectangle 2"/>
          <p:cNvSpPr>
            <a:spLocks noGrp="1" noChangeArrowheads="1"/>
          </p:cNvSpPr>
          <p:nvPr>
            <p:ph type="title"/>
          </p:nvPr>
        </p:nvSpPr>
        <p:spPr/>
        <p:txBody>
          <a:bodyPr/>
          <a:lstStyle/>
          <a:p>
            <a:r>
              <a:rPr lang="en-US"/>
              <a:t>Correlation</a:t>
            </a:r>
          </a:p>
        </p:txBody>
      </p:sp>
      <p:graphicFrame>
        <p:nvGraphicFramePr>
          <p:cNvPr id="23554" name="Object 3"/>
          <p:cNvGraphicFramePr>
            <a:graphicFrameLocks noChangeAspect="1"/>
          </p:cNvGraphicFramePr>
          <p:nvPr/>
        </p:nvGraphicFramePr>
        <p:xfrm>
          <a:off x="3657600" y="1905000"/>
          <a:ext cx="5029200" cy="3352800"/>
        </p:xfrm>
        <a:graphic>
          <a:graphicData uri="http://schemas.openxmlformats.org/presentationml/2006/ole">
            <mc:AlternateContent xmlns:mc="http://schemas.openxmlformats.org/markup-compatibility/2006">
              <mc:Choice xmlns:v="urn:schemas-microsoft-com:vml" Requires="v">
                <p:oleObj spid="_x0000_s8295" name="Graph" r:id="rId4" imgW="5486400" imgH="3657600" progId="MtbGraph.Document">
                  <p:embed/>
                </p:oleObj>
              </mc:Choice>
              <mc:Fallback>
                <p:oleObj name="Graph" r:id="rId4" imgW="5486400" imgH="3657600" progId="MtbGraph.Document">
                  <p:embed/>
                  <p:pic>
                    <p:nvPicPr>
                      <p:cNvPr id="23554"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57600" y="1905000"/>
                        <a:ext cx="5029200" cy="335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23555" name="Object 7"/>
          <p:cNvGraphicFramePr>
            <a:graphicFrameLocks noChangeAspect="1"/>
          </p:cNvGraphicFramePr>
          <p:nvPr/>
        </p:nvGraphicFramePr>
        <p:xfrm>
          <a:off x="8953500" y="3886200"/>
          <a:ext cx="495300" cy="228600"/>
        </p:xfrm>
        <a:graphic>
          <a:graphicData uri="http://schemas.openxmlformats.org/presentationml/2006/ole">
            <mc:AlternateContent xmlns:mc="http://schemas.openxmlformats.org/markup-compatibility/2006">
              <mc:Choice xmlns:v="urn:schemas-microsoft-com:vml" Requires="v">
                <p:oleObj spid="_x0000_s8296" name="Equation" r:id="rId6" imgW="495085" imgH="228501" progId="Equation.DSMT4">
                  <p:embed/>
                </p:oleObj>
              </mc:Choice>
              <mc:Fallback>
                <p:oleObj name="Equation" r:id="rId6" imgW="495085" imgH="228501" progId="Equation.DSMT4">
                  <p:embed/>
                  <p:pic>
                    <p:nvPicPr>
                      <p:cNvPr id="23555" name="Object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53500" y="3886200"/>
                        <a:ext cx="495300" cy="228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3556" name="Object 8"/>
          <p:cNvGraphicFramePr>
            <a:graphicFrameLocks noChangeAspect="1"/>
          </p:cNvGraphicFramePr>
          <p:nvPr/>
        </p:nvGraphicFramePr>
        <p:xfrm>
          <a:off x="5638800" y="1524000"/>
          <a:ext cx="533400" cy="203200"/>
        </p:xfrm>
        <a:graphic>
          <a:graphicData uri="http://schemas.openxmlformats.org/presentationml/2006/ole">
            <mc:AlternateContent xmlns:mc="http://schemas.openxmlformats.org/markup-compatibility/2006">
              <mc:Choice xmlns:v="urn:schemas-microsoft-com:vml" Requires="v">
                <p:oleObj spid="_x0000_s8297" name="Equation" r:id="rId8" imgW="533169" imgH="203112" progId="Equation.DSMT4">
                  <p:embed/>
                </p:oleObj>
              </mc:Choice>
              <mc:Fallback>
                <p:oleObj name="Equation" r:id="rId8" imgW="533169" imgH="203112" progId="Equation.DSMT4">
                  <p:embed/>
                  <p:pic>
                    <p:nvPicPr>
                      <p:cNvPr id="23556" name="Object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638800" y="1524000"/>
                        <a:ext cx="533400" cy="203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3558" name="Line 10"/>
          <p:cNvSpPr>
            <a:spLocks noChangeShapeType="1"/>
          </p:cNvSpPr>
          <p:nvPr/>
        </p:nvSpPr>
        <p:spPr bwMode="auto">
          <a:xfrm flipV="1">
            <a:off x="5886450" y="1733550"/>
            <a:ext cx="0" cy="3048000"/>
          </a:xfrm>
          <a:prstGeom prst="line">
            <a:avLst/>
          </a:prstGeom>
          <a:noFill/>
          <a:ln w="9525">
            <a:solidFill>
              <a:schemeClr val="tx1"/>
            </a:solidFill>
            <a:round/>
            <a:headEnd/>
            <a:tailEnd/>
          </a:ln>
        </p:spPr>
        <p:txBody>
          <a:bodyPr/>
          <a:lstStyle/>
          <a:p>
            <a:endParaRPr lang="en-US"/>
          </a:p>
        </p:txBody>
      </p:sp>
      <p:sp>
        <p:nvSpPr>
          <p:cNvPr id="23559" name="Line 11"/>
          <p:cNvSpPr>
            <a:spLocks noChangeShapeType="1"/>
          </p:cNvSpPr>
          <p:nvPr/>
        </p:nvSpPr>
        <p:spPr bwMode="auto">
          <a:xfrm>
            <a:off x="4457700" y="4010025"/>
            <a:ext cx="4419600" cy="0"/>
          </a:xfrm>
          <a:prstGeom prst="line">
            <a:avLst/>
          </a:prstGeom>
          <a:noFill/>
          <a:ln w="9525">
            <a:solidFill>
              <a:schemeClr val="tx1"/>
            </a:solidFill>
            <a:round/>
            <a:headEnd/>
            <a:tailEnd/>
          </a:ln>
        </p:spPr>
        <p:txBody>
          <a:bodyPr/>
          <a:lstStyle/>
          <a:p>
            <a:endParaRPr lang="en-US"/>
          </a:p>
        </p:txBody>
      </p:sp>
      <p:sp>
        <p:nvSpPr>
          <p:cNvPr id="23560" name="Text Box 12"/>
          <p:cNvSpPr txBox="1">
            <a:spLocks noChangeArrowheads="1"/>
          </p:cNvSpPr>
          <p:nvPr/>
        </p:nvSpPr>
        <p:spPr bwMode="auto">
          <a:xfrm>
            <a:off x="3657600" y="5410201"/>
            <a:ext cx="5029200" cy="373063"/>
          </a:xfrm>
          <a:prstGeom prst="rect">
            <a:avLst/>
          </a:prstGeom>
          <a:noFill/>
          <a:ln w="6350">
            <a:solidFill>
              <a:schemeClr val="tx1"/>
            </a:solidFill>
            <a:miter lim="800000"/>
            <a:headEnd/>
            <a:tailEnd/>
          </a:ln>
        </p:spPr>
        <p:txBody>
          <a:bodyPr>
            <a:spAutoFit/>
          </a:bodyPr>
          <a:lstStyle/>
          <a:p>
            <a:pPr algn="ctr">
              <a:spcBef>
                <a:spcPct val="50000"/>
              </a:spcBef>
            </a:pPr>
            <a:r>
              <a:rPr lang="en-US" b="1"/>
              <a:t>r</a:t>
            </a:r>
            <a:r>
              <a:rPr lang="en-US" b="1" baseline="-25000"/>
              <a:t>Income,Listing</a:t>
            </a:r>
            <a:r>
              <a:rPr lang="en-US" b="1"/>
              <a:t> = +0.591</a:t>
            </a:r>
          </a:p>
        </p:txBody>
      </p:sp>
      <p:sp>
        <p:nvSpPr>
          <p:cNvPr id="23561" name="Oval 13"/>
          <p:cNvSpPr>
            <a:spLocks noChangeArrowheads="1"/>
          </p:cNvSpPr>
          <p:nvPr/>
        </p:nvSpPr>
        <p:spPr bwMode="auto">
          <a:xfrm rot="20262123">
            <a:off x="4724400" y="4038600"/>
            <a:ext cx="1295400" cy="685800"/>
          </a:xfrm>
          <a:prstGeom prst="ellipse">
            <a:avLst/>
          </a:prstGeom>
          <a:noFill/>
          <a:ln w="28575">
            <a:solidFill>
              <a:srgbClr val="0000FF"/>
            </a:solidFill>
            <a:prstDash val="sysDot"/>
            <a:round/>
            <a:headEnd/>
            <a:tailEnd/>
          </a:ln>
        </p:spPr>
        <p:txBody>
          <a:bodyPr wrap="none" anchor="ctr"/>
          <a:lstStyle/>
          <a:p>
            <a:endParaRPr lang="en-US"/>
          </a:p>
        </p:txBody>
      </p:sp>
      <p:sp>
        <p:nvSpPr>
          <p:cNvPr id="23562" name="Oval 14"/>
          <p:cNvSpPr>
            <a:spLocks noChangeArrowheads="1"/>
          </p:cNvSpPr>
          <p:nvPr/>
        </p:nvSpPr>
        <p:spPr bwMode="auto">
          <a:xfrm rot="20262123">
            <a:off x="5840413" y="3146425"/>
            <a:ext cx="1981200" cy="685800"/>
          </a:xfrm>
          <a:prstGeom prst="ellipse">
            <a:avLst/>
          </a:prstGeom>
          <a:noFill/>
          <a:ln w="28575">
            <a:solidFill>
              <a:srgbClr val="0000FF"/>
            </a:solidFill>
            <a:prstDash val="sysDot"/>
            <a:round/>
            <a:headEnd/>
            <a:tailEnd/>
          </a:ln>
        </p:spPr>
        <p:txBody>
          <a:bodyPr wrap="none" anchor="ctr"/>
          <a:lstStyle/>
          <a:p>
            <a:endParaRPr lang="en-US"/>
          </a:p>
        </p:txBody>
      </p:sp>
      <p:sp>
        <p:nvSpPr>
          <p:cNvPr id="3" name="Slide Number Placeholder 2"/>
          <p:cNvSpPr>
            <a:spLocks noGrp="1"/>
          </p:cNvSpPr>
          <p:nvPr>
            <p:ph type="sldNum" sz="quarter" idx="12"/>
          </p:nvPr>
        </p:nvSpPr>
        <p:spPr/>
        <p:txBody>
          <a:bodyPr/>
          <a:lstStyle/>
          <a:p>
            <a:fld id="{A2EF37A0-74FC-AB4F-AE4C-D9BFC6719E9F}" type="slidenum">
              <a:rPr lang="en-US" smtClean="0"/>
              <a:t>40</a:t>
            </a:fld>
            <a:endParaRPr lang="en-US"/>
          </a:p>
        </p:txBody>
      </p:sp>
    </p:spTree>
    <p:extLst>
      <p:ext uri="{BB962C8B-B14F-4D97-AF65-F5344CB8AC3E}">
        <p14:creationId xmlns:p14="http://schemas.microsoft.com/office/powerpoint/2010/main" val="157297161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1" name="Rectangle 4"/>
          <p:cNvSpPr>
            <a:spLocks noGrp="1" noChangeArrowheads="1"/>
          </p:cNvSpPr>
          <p:nvPr>
            <p:ph type="title"/>
          </p:nvPr>
        </p:nvSpPr>
        <p:spPr/>
        <p:txBody>
          <a:bodyPr/>
          <a:lstStyle/>
          <a:p>
            <a:r>
              <a:rPr lang="en-US"/>
              <a:t>Correlations</a:t>
            </a:r>
          </a:p>
        </p:txBody>
      </p:sp>
      <p:graphicFrame>
        <p:nvGraphicFramePr>
          <p:cNvPr id="24578" name="Object 5"/>
          <p:cNvGraphicFramePr>
            <a:graphicFrameLocks noGrp="1" noChangeAspect="1"/>
          </p:cNvGraphicFramePr>
          <p:nvPr>
            <p:ph idx="1"/>
          </p:nvPr>
        </p:nvGraphicFramePr>
        <p:xfrm>
          <a:off x="1651119" y="1734796"/>
          <a:ext cx="5486400" cy="3657600"/>
        </p:xfrm>
        <a:graphic>
          <a:graphicData uri="http://schemas.openxmlformats.org/presentationml/2006/ole">
            <mc:AlternateContent xmlns:mc="http://schemas.openxmlformats.org/markup-compatibility/2006">
              <mc:Choice xmlns:v="urn:schemas-microsoft-com:vml" Requires="v">
                <p:oleObj spid="_x0000_s9319" name="Graph" r:id="rId4" imgW="5486400" imgH="3657600" progId="MtbGraph.Document">
                  <p:embed/>
                </p:oleObj>
              </mc:Choice>
              <mc:Fallback>
                <p:oleObj name="Graph" r:id="rId4" imgW="5486400" imgH="3657600" progId="MtbGraph.Document">
                  <p:embed/>
                  <p:pic>
                    <p:nvPicPr>
                      <p:cNvPr id="24578" name="Object 5"/>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51119" y="1734796"/>
                        <a:ext cx="5486400" cy="3657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4579" name="Object 7"/>
          <p:cNvGraphicFramePr>
            <a:graphicFrameLocks noGrp="1" noChangeAspect="1"/>
          </p:cNvGraphicFramePr>
          <p:nvPr>
            <p:ph sz="quarter" idx="4294967295"/>
          </p:nvPr>
        </p:nvGraphicFramePr>
        <p:xfrm>
          <a:off x="7396397" y="1196578"/>
          <a:ext cx="2971800" cy="1981200"/>
        </p:xfrm>
        <a:graphic>
          <a:graphicData uri="http://schemas.openxmlformats.org/presentationml/2006/ole">
            <mc:AlternateContent xmlns:mc="http://schemas.openxmlformats.org/markup-compatibility/2006">
              <mc:Choice xmlns:v="urn:schemas-microsoft-com:vml" Requires="v">
                <p:oleObj spid="_x0000_s9320" name="Graph" r:id="rId6" imgW="5486400" imgH="3657600" progId="MtbGraph.Document">
                  <p:embed/>
                </p:oleObj>
              </mc:Choice>
              <mc:Fallback>
                <p:oleObj name="Graph" r:id="rId6" imgW="5486400" imgH="3657600" progId="MtbGraph.Document">
                  <p:embed/>
                  <p:pic>
                    <p:nvPicPr>
                      <p:cNvPr id="24579" name="Object 7"/>
                      <p:cNvPicPr>
                        <a:picLocks noGrp="1"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96397" y="1196578"/>
                        <a:ext cx="2971800" cy="1981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4580" name="Object 9"/>
          <p:cNvGraphicFramePr>
            <a:graphicFrameLocks noGrp="1" noChangeAspect="1"/>
          </p:cNvGraphicFramePr>
          <p:nvPr>
            <p:ph sz="quarter" idx="4294967295"/>
          </p:nvPr>
        </p:nvGraphicFramePr>
        <p:xfrm>
          <a:off x="7396397" y="3779044"/>
          <a:ext cx="2971800" cy="1981200"/>
        </p:xfrm>
        <a:graphic>
          <a:graphicData uri="http://schemas.openxmlformats.org/presentationml/2006/ole">
            <mc:AlternateContent xmlns:mc="http://schemas.openxmlformats.org/markup-compatibility/2006">
              <mc:Choice xmlns:v="urn:schemas-microsoft-com:vml" Requires="v">
                <p:oleObj spid="_x0000_s9321" name="Graph" r:id="rId8" imgW="5486400" imgH="3657600" progId="MtbGraph.Document">
                  <p:embed/>
                </p:oleObj>
              </mc:Choice>
              <mc:Fallback>
                <p:oleObj name="Graph" r:id="rId8" imgW="5486400" imgH="3657600" progId="MtbGraph.Document">
                  <p:embed/>
                  <p:pic>
                    <p:nvPicPr>
                      <p:cNvPr id="24580" name="Object 9"/>
                      <p:cNvPicPr>
                        <a:picLocks noGrp="1"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396397" y="3779044"/>
                        <a:ext cx="2971800" cy="1981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4582" name="Text Box 11"/>
          <p:cNvSpPr txBox="1">
            <a:spLocks noChangeArrowheads="1"/>
          </p:cNvSpPr>
          <p:nvPr/>
        </p:nvSpPr>
        <p:spPr bwMode="auto">
          <a:xfrm>
            <a:off x="3200400" y="5419518"/>
            <a:ext cx="1524000" cy="366713"/>
          </a:xfrm>
          <a:prstGeom prst="rect">
            <a:avLst/>
          </a:prstGeom>
          <a:noFill/>
          <a:ln w="9525">
            <a:noFill/>
            <a:miter lim="800000"/>
            <a:headEnd/>
            <a:tailEnd/>
          </a:ln>
        </p:spPr>
        <p:txBody>
          <a:bodyPr>
            <a:spAutoFit/>
          </a:bodyPr>
          <a:lstStyle/>
          <a:p>
            <a:pPr>
              <a:spcBef>
                <a:spcPct val="50000"/>
              </a:spcBef>
            </a:pPr>
            <a:r>
              <a:rPr lang="en-US" b="1"/>
              <a:t>r = +1.0</a:t>
            </a:r>
          </a:p>
        </p:txBody>
      </p:sp>
      <p:sp>
        <p:nvSpPr>
          <p:cNvPr id="24583" name="Text Box 12"/>
          <p:cNvSpPr txBox="1">
            <a:spLocks noChangeArrowheads="1"/>
          </p:cNvSpPr>
          <p:nvPr/>
        </p:nvSpPr>
        <p:spPr bwMode="auto">
          <a:xfrm>
            <a:off x="8331437" y="3196884"/>
            <a:ext cx="1524000" cy="366712"/>
          </a:xfrm>
          <a:prstGeom prst="rect">
            <a:avLst/>
          </a:prstGeom>
          <a:noFill/>
          <a:ln w="9525">
            <a:noFill/>
            <a:miter lim="800000"/>
            <a:headEnd/>
            <a:tailEnd/>
          </a:ln>
        </p:spPr>
        <p:txBody>
          <a:bodyPr>
            <a:spAutoFit/>
          </a:bodyPr>
          <a:lstStyle/>
          <a:p>
            <a:pPr>
              <a:spcBef>
                <a:spcPct val="50000"/>
              </a:spcBef>
            </a:pPr>
            <a:r>
              <a:rPr lang="en-US" b="1"/>
              <a:t>r = 0.0</a:t>
            </a:r>
          </a:p>
        </p:txBody>
      </p:sp>
      <p:sp>
        <p:nvSpPr>
          <p:cNvPr id="24584" name="Text Box 13"/>
          <p:cNvSpPr txBox="1">
            <a:spLocks noChangeArrowheads="1"/>
          </p:cNvSpPr>
          <p:nvPr/>
        </p:nvSpPr>
        <p:spPr bwMode="auto">
          <a:xfrm>
            <a:off x="8331437" y="5975692"/>
            <a:ext cx="1524000" cy="366712"/>
          </a:xfrm>
          <a:prstGeom prst="rect">
            <a:avLst/>
          </a:prstGeom>
          <a:noFill/>
          <a:ln w="9525">
            <a:noFill/>
            <a:miter lim="800000"/>
            <a:headEnd/>
            <a:tailEnd/>
          </a:ln>
        </p:spPr>
        <p:txBody>
          <a:bodyPr>
            <a:spAutoFit/>
          </a:bodyPr>
          <a:lstStyle/>
          <a:p>
            <a:pPr>
              <a:spcBef>
                <a:spcPct val="50000"/>
              </a:spcBef>
            </a:pPr>
            <a:r>
              <a:rPr lang="en-US" b="1"/>
              <a:t>r = +0.5</a:t>
            </a:r>
          </a:p>
        </p:txBody>
      </p:sp>
      <p:sp>
        <p:nvSpPr>
          <p:cNvPr id="6" name="Slide Number Placeholder 5"/>
          <p:cNvSpPr>
            <a:spLocks noGrp="1"/>
          </p:cNvSpPr>
          <p:nvPr>
            <p:ph type="sldNum" sz="quarter" idx="12"/>
          </p:nvPr>
        </p:nvSpPr>
        <p:spPr/>
        <p:txBody>
          <a:bodyPr/>
          <a:lstStyle/>
          <a:p>
            <a:fld id="{A2EF37A0-74FC-AB4F-AE4C-D9BFC6719E9F}" type="slidenum">
              <a:rPr lang="en-US" smtClean="0"/>
              <a:t>41</a:t>
            </a:fld>
            <a:endParaRPr lang="en-US"/>
          </a:p>
        </p:txBody>
      </p:sp>
    </p:spTree>
    <p:extLst>
      <p:ext uri="{BB962C8B-B14F-4D97-AF65-F5344CB8AC3E}">
        <p14:creationId xmlns:p14="http://schemas.microsoft.com/office/powerpoint/2010/main" val="428919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57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58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457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458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58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45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2" grpId="0"/>
      <p:bldP spid="24583" grpId="0"/>
      <p:bldP spid="2458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AA4349F3-405A-B44B-A996-94D5BF59A6EA}"/>
              </a:ext>
            </a:extLst>
          </p:cNvPr>
          <p:cNvSpPr>
            <a:spLocks noGrp="1"/>
          </p:cNvSpPr>
          <p:nvPr>
            <p:ph type="title"/>
          </p:nvPr>
        </p:nvSpPr>
        <p:spPr/>
        <p:txBody>
          <a:bodyPr/>
          <a:lstStyle/>
          <a:p>
            <a:r>
              <a:rPr lang="en-US" dirty="0"/>
              <a:t>Correlation vs Causation</a:t>
            </a:r>
          </a:p>
        </p:txBody>
      </p:sp>
      <p:sp>
        <p:nvSpPr>
          <p:cNvPr id="7" name="Content Placeholder 6">
            <a:extLst>
              <a:ext uri="{FF2B5EF4-FFF2-40B4-BE49-F238E27FC236}">
                <a16:creationId xmlns:a16="http://schemas.microsoft.com/office/drawing/2014/main" id="{43CDB45B-A88C-6348-84FA-C68519F854FB}"/>
              </a:ext>
            </a:extLst>
          </p:cNvPr>
          <p:cNvSpPr>
            <a:spLocks noGrp="1"/>
          </p:cNvSpPr>
          <p:nvPr>
            <p:ph idx="1"/>
          </p:nvPr>
        </p:nvSpPr>
        <p:spPr>
          <a:xfrm>
            <a:off x="609600" y="1752601"/>
            <a:ext cx="10160000" cy="4373563"/>
          </a:xfrm>
        </p:spPr>
        <p:txBody>
          <a:bodyPr/>
          <a:lstStyle/>
          <a:p>
            <a:r>
              <a:rPr lang="en-SG" dirty="0"/>
              <a:t>Correlation simply measures the strength and direction of a relationship</a:t>
            </a:r>
          </a:p>
          <a:p>
            <a:pPr marL="342900" indent="-342900">
              <a:buFont typeface="Arial" panose="020B0604020202020204" pitchFamily="34" charset="0"/>
              <a:buChar char="•"/>
            </a:pPr>
            <a:r>
              <a:rPr lang="en-SG" b="0" dirty="0"/>
              <a:t>Example: a study found that ice cream sales was strongly positively correlated with shark attacks. The more ice creams were sold, the more shark attacks occurred. Yet, selling ice cream does not and cannot cause shark attacks.</a:t>
            </a:r>
          </a:p>
          <a:p>
            <a:endParaRPr lang="en-SG" dirty="0"/>
          </a:p>
          <a:p>
            <a:r>
              <a:rPr lang="en-SG" dirty="0"/>
              <a:t>Causation implies a </a:t>
            </a:r>
            <a:r>
              <a:rPr lang="en-SG" dirty="0">
                <a:solidFill>
                  <a:schemeClr val="tx2"/>
                </a:solidFill>
              </a:rPr>
              <a:t>cause and effect relationship</a:t>
            </a:r>
            <a:r>
              <a:rPr lang="en-SG" dirty="0"/>
              <a:t>: a change in </a:t>
            </a:r>
            <a:r>
              <a:rPr lang="en-SG" i="1" dirty="0"/>
              <a:t>B</a:t>
            </a:r>
            <a:r>
              <a:rPr lang="en-SG" dirty="0"/>
              <a:t> is caused by a change in </a:t>
            </a:r>
            <a:r>
              <a:rPr lang="en-SG" i="1" dirty="0"/>
              <a:t>A</a:t>
            </a:r>
            <a:r>
              <a:rPr lang="en-SG" dirty="0"/>
              <a:t>, or vice versa</a:t>
            </a:r>
          </a:p>
          <a:p>
            <a:pPr marL="342900" indent="-342900">
              <a:buFont typeface="Arial" panose="020B0604020202020204" pitchFamily="34" charset="0"/>
              <a:buChar char="•"/>
            </a:pPr>
            <a:r>
              <a:rPr lang="en-SG" b="0" dirty="0"/>
              <a:t>Example: the more I exercise (</a:t>
            </a:r>
            <a:r>
              <a:rPr lang="en-SG" b="0" i="1" dirty="0"/>
              <a:t>A</a:t>
            </a:r>
            <a:r>
              <a:rPr lang="en-SG" b="0" dirty="0"/>
              <a:t>), the more I feel fatigue (</a:t>
            </a:r>
            <a:r>
              <a:rPr lang="en-SG" b="0" i="1" dirty="0"/>
              <a:t>B</a:t>
            </a:r>
            <a:r>
              <a:rPr lang="en-SG" b="0" dirty="0"/>
              <a:t>) after the exercise. How tired I feel (</a:t>
            </a:r>
            <a:r>
              <a:rPr lang="en-SG" b="0" i="1" dirty="0"/>
              <a:t>B</a:t>
            </a:r>
            <a:r>
              <a:rPr lang="en-SG" b="0" dirty="0"/>
              <a:t>) is directly affected by how much I have worked out (</a:t>
            </a:r>
            <a:r>
              <a:rPr lang="en-SG" b="0" i="1" dirty="0"/>
              <a:t>A</a:t>
            </a:r>
            <a:r>
              <a:rPr lang="en-SG" b="0" dirty="0"/>
              <a:t>).</a:t>
            </a:r>
            <a:endParaRPr lang="en-US" b="0" dirty="0"/>
          </a:p>
        </p:txBody>
      </p:sp>
      <p:sp>
        <p:nvSpPr>
          <p:cNvPr id="5" name="Slide Number Placeholder 4">
            <a:extLst>
              <a:ext uri="{FF2B5EF4-FFF2-40B4-BE49-F238E27FC236}">
                <a16:creationId xmlns:a16="http://schemas.microsoft.com/office/drawing/2014/main" id="{23A29898-2AF4-AD4E-814C-63D1E3DE4E63}"/>
              </a:ext>
            </a:extLst>
          </p:cNvPr>
          <p:cNvSpPr>
            <a:spLocks noGrp="1"/>
          </p:cNvSpPr>
          <p:nvPr>
            <p:ph type="sldNum" sz="quarter" idx="12"/>
          </p:nvPr>
        </p:nvSpPr>
        <p:spPr>
          <a:xfrm rot="16200000">
            <a:off x="11189124" y="5824644"/>
            <a:ext cx="1315721" cy="486833"/>
          </a:xfrm>
        </p:spPr>
        <p:txBody>
          <a:bodyPr/>
          <a:lstStyle/>
          <a:p>
            <a:fld id="{A2EF37A0-74FC-AB4F-AE4C-D9BFC6719E9F}" type="slidenum">
              <a:rPr lang="en-US" smtClean="0"/>
              <a:pPr/>
              <a:t>42</a:t>
            </a:fld>
            <a:endParaRPr lang="en-US"/>
          </a:p>
        </p:txBody>
      </p:sp>
      <p:sp>
        <p:nvSpPr>
          <p:cNvPr id="6" name="TextBox 5">
            <a:extLst>
              <a:ext uri="{FF2B5EF4-FFF2-40B4-BE49-F238E27FC236}">
                <a16:creationId xmlns:a16="http://schemas.microsoft.com/office/drawing/2014/main" id="{FFCEE973-3545-8643-AA59-7B0D289F8A36}"/>
              </a:ext>
            </a:extLst>
          </p:cNvPr>
          <p:cNvSpPr txBox="1"/>
          <p:nvPr/>
        </p:nvSpPr>
        <p:spPr>
          <a:xfrm>
            <a:off x="7559798" y="6556644"/>
            <a:ext cx="4287186" cy="338554"/>
          </a:xfrm>
          <a:prstGeom prst="rect">
            <a:avLst/>
          </a:prstGeom>
          <a:noFill/>
        </p:spPr>
        <p:txBody>
          <a:bodyPr wrap="square" rtlCol="0">
            <a:spAutoFit/>
          </a:bodyPr>
          <a:lstStyle/>
          <a:p>
            <a:pPr algn="r"/>
            <a:r>
              <a:rPr lang="en-US" sz="1600" dirty="0">
                <a:solidFill>
                  <a:schemeClr val="bg1">
                    <a:lumMod val="50000"/>
                  </a:schemeClr>
                </a:solidFill>
              </a:rPr>
              <a:t>[JCUS]</a:t>
            </a:r>
          </a:p>
        </p:txBody>
      </p:sp>
    </p:spTree>
    <p:extLst>
      <p:ext uri="{BB962C8B-B14F-4D97-AF65-F5344CB8AC3E}">
        <p14:creationId xmlns:p14="http://schemas.microsoft.com/office/powerpoint/2010/main" val="3063992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40013A-A61D-9E4D-9AC7-435F97127FC4}"/>
              </a:ext>
            </a:extLst>
          </p:cNvPr>
          <p:cNvSpPr>
            <a:spLocks noGrp="1"/>
          </p:cNvSpPr>
          <p:nvPr>
            <p:ph type="title"/>
          </p:nvPr>
        </p:nvSpPr>
        <p:spPr/>
        <p:txBody>
          <a:bodyPr/>
          <a:lstStyle/>
          <a:p>
            <a:r>
              <a:rPr lang="en-US" dirty="0"/>
              <a:t>Correlation vs Causation</a:t>
            </a:r>
          </a:p>
        </p:txBody>
      </p:sp>
      <p:sp>
        <p:nvSpPr>
          <p:cNvPr id="3" name="Content Placeholder 2">
            <a:extLst>
              <a:ext uri="{FF2B5EF4-FFF2-40B4-BE49-F238E27FC236}">
                <a16:creationId xmlns:a16="http://schemas.microsoft.com/office/drawing/2014/main" id="{ECFA084F-062F-4E44-80CF-356A5B236987}"/>
              </a:ext>
            </a:extLst>
          </p:cNvPr>
          <p:cNvSpPr>
            <a:spLocks noGrp="1"/>
          </p:cNvSpPr>
          <p:nvPr>
            <p:ph idx="1"/>
          </p:nvPr>
        </p:nvSpPr>
        <p:spPr/>
        <p:txBody>
          <a:bodyPr/>
          <a:lstStyle/>
          <a:p>
            <a:r>
              <a:rPr lang="en-US" dirty="0"/>
              <a:t>If we look at the ice cream example, do ice cream sales cause shark attacks? Or do shark attacks cause more ice cream sales?</a:t>
            </a:r>
          </a:p>
          <a:p>
            <a:endParaRPr lang="en-US" dirty="0"/>
          </a:p>
          <a:p>
            <a:r>
              <a:rPr lang="en-US" dirty="0">
                <a:solidFill>
                  <a:schemeClr val="tx2"/>
                </a:solidFill>
              </a:rPr>
              <a:t>Neither is true!</a:t>
            </a:r>
            <a:r>
              <a:rPr lang="en-US" dirty="0"/>
              <a:t> In fact, an increase in ice cream sales is actually caused by hot weather during summer, and during summer, more people go to the beach to enjoy water sports. This then leads to higher probability of shark attacks.</a:t>
            </a:r>
          </a:p>
          <a:p>
            <a:endParaRPr lang="en-US" dirty="0"/>
          </a:p>
          <a:p>
            <a:r>
              <a:rPr lang="en-US" dirty="0"/>
              <a:t>There is a third or hidden variable (i.e., hot summer weather), that affects our two variables, so we can only say that ice cream sales are positively correlated with shark attacks, but not that one causes the other.</a:t>
            </a:r>
          </a:p>
          <a:p>
            <a:endParaRPr lang="en-US" dirty="0"/>
          </a:p>
          <a:p>
            <a:endParaRPr lang="en-US" dirty="0"/>
          </a:p>
        </p:txBody>
      </p:sp>
      <p:sp>
        <p:nvSpPr>
          <p:cNvPr id="4" name="Slide Number Placeholder 3">
            <a:extLst>
              <a:ext uri="{FF2B5EF4-FFF2-40B4-BE49-F238E27FC236}">
                <a16:creationId xmlns:a16="http://schemas.microsoft.com/office/drawing/2014/main" id="{34DE39DC-86DE-FE4D-B68F-3498EDA28834}"/>
              </a:ext>
            </a:extLst>
          </p:cNvPr>
          <p:cNvSpPr>
            <a:spLocks noGrp="1"/>
          </p:cNvSpPr>
          <p:nvPr>
            <p:ph type="sldNum" sz="quarter" idx="12"/>
          </p:nvPr>
        </p:nvSpPr>
        <p:spPr/>
        <p:txBody>
          <a:bodyPr/>
          <a:lstStyle/>
          <a:p>
            <a:fld id="{A2EF37A0-74FC-AB4F-AE4C-D9BFC6719E9F}" type="slidenum">
              <a:rPr lang="en-US" smtClean="0"/>
              <a:t>43</a:t>
            </a:fld>
            <a:endParaRPr lang="en-US"/>
          </a:p>
        </p:txBody>
      </p:sp>
      <p:sp>
        <p:nvSpPr>
          <p:cNvPr id="6" name="TextBox 5">
            <a:extLst>
              <a:ext uri="{FF2B5EF4-FFF2-40B4-BE49-F238E27FC236}">
                <a16:creationId xmlns:a16="http://schemas.microsoft.com/office/drawing/2014/main" id="{4497D493-7859-6140-879E-098A608CB5AD}"/>
              </a:ext>
            </a:extLst>
          </p:cNvPr>
          <p:cNvSpPr txBox="1"/>
          <p:nvPr/>
        </p:nvSpPr>
        <p:spPr>
          <a:xfrm>
            <a:off x="7559798" y="6556644"/>
            <a:ext cx="4287186" cy="338554"/>
          </a:xfrm>
          <a:prstGeom prst="rect">
            <a:avLst/>
          </a:prstGeom>
          <a:noFill/>
        </p:spPr>
        <p:txBody>
          <a:bodyPr wrap="square" rtlCol="0">
            <a:spAutoFit/>
          </a:bodyPr>
          <a:lstStyle/>
          <a:p>
            <a:pPr algn="r"/>
            <a:r>
              <a:rPr lang="en-US" sz="1600" dirty="0">
                <a:solidFill>
                  <a:schemeClr val="bg1">
                    <a:lumMod val="50000"/>
                  </a:schemeClr>
                </a:solidFill>
              </a:rPr>
              <a:t>[JCUS]</a:t>
            </a:r>
          </a:p>
        </p:txBody>
      </p:sp>
      <p:pic>
        <p:nvPicPr>
          <p:cNvPr id="11268" name="Picture 4" descr="Shark Black shark isolated on white background black and white shark stock illustrations">
            <a:extLst>
              <a:ext uri="{FF2B5EF4-FFF2-40B4-BE49-F238E27FC236}">
                <a16:creationId xmlns:a16="http://schemas.microsoft.com/office/drawing/2014/main" id="{A15C40E4-52B8-5D4C-845C-85AEB286E972}"/>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6237901" y="5402263"/>
            <a:ext cx="1501758" cy="14478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368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26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Correlation is not causation!!!</a:t>
            </a:r>
          </a:p>
        </p:txBody>
      </p:sp>
      <p:sp>
        <p:nvSpPr>
          <p:cNvPr id="4" name="Slide Number Placeholder 3"/>
          <p:cNvSpPr>
            <a:spLocks noGrp="1"/>
          </p:cNvSpPr>
          <p:nvPr>
            <p:ph type="sldNum" sz="quarter" idx="12"/>
          </p:nvPr>
        </p:nvSpPr>
        <p:spPr/>
        <p:txBody>
          <a:bodyPr/>
          <a:lstStyle/>
          <a:p>
            <a:fld id="{A2EF37A0-74FC-AB4F-AE4C-D9BFC6719E9F}" type="slidenum">
              <a:rPr lang="en-US" smtClean="0"/>
              <a:t>44</a:t>
            </a:fld>
            <a:endParaRPr lang="en-US"/>
          </a:p>
        </p:txBody>
      </p:sp>
      <p:pic>
        <p:nvPicPr>
          <p:cNvPr id="6" name="Picture 5"/>
          <p:cNvPicPr>
            <a:picLocks noChangeAspect="1"/>
          </p:cNvPicPr>
          <p:nvPr/>
        </p:nvPicPr>
        <p:blipFill>
          <a:blip r:embed="rId2"/>
          <a:stretch>
            <a:fillRect/>
          </a:stretch>
        </p:blipFill>
        <p:spPr>
          <a:xfrm>
            <a:off x="1905000" y="1524318"/>
            <a:ext cx="8382000" cy="2921000"/>
          </a:xfrm>
          <a:prstGeom prst="rect">
            <a:avLst/>
          </a:prstGeom>
        </p:spPr>
      </p:pic>
      <p:graphicFrame>
        <p:nvGraphicFramePr>
          <p:cNvPr id="7" name="Table 6"/>
          <p:cNvGraphicFramePr>
            <a:graphicFrameLocks noGrp="1"/>
          </p:cNvGraphicFramePr>
          <p:nvPr/>
        </p:nvGraphicFramePr>
        <p:xfrm>
          <a:off x="1905001" y="4585762"/>
          <a:ext cx="6199729" cy="2000448"/>
        </p:xfrm>
        <a:graphic>
          <a:graphicData uri="http://schemas.openxmlformats.org/drawingml/2006/table">
            <a:tbl>
              <a:tblPr firstRow="1">
                <a:tableStyleId>{7E9639D4-E3E2-4D34-9284-5A2195B3D0D7}</a:tableStyleId>
              </a:tblPr>
              <a:tblGrid>
                <a:gridCol w="1360389">
                  <a:extLst>
                    <a:ext uri="{9D8B030D-6E8A-4147-A177-3AD203B41FA5}">
                      <a16:colId xmlns:a16="http://schemas.microsoft.com/office/drawing/2014/main" val="20000"/>
                    </a:ext>
                  </a:extLst>
                </a:gridCol>
                <a:gridCol w="483934">
                  <a:extLst>
                    <a:ext uri="{9D8B030D-6E8A-4147-A177-3AD203B41FA5}">
                      <a16:colId xmlns:a16="http://schemas.microsoft.com/office/drawing/2014/main" val="20001"/>
                    </a:ext>
                  </a:extLst>
                </a:gridCol>
                <a:gridCol w="483934">
                  <a:extLst>
                    <a:ext uri="{9D8B030D-6E8A-4147-A177-3AD203B41FA5}">
                      <a16:colId xmlns:a16="http://schemas.microsoft.com/office/drawing/2014/main" val="20002"/>
                    </a:ext>
                  </a:extLst>
                </a:gridCol>
                <a:gridCol w="483934">
                  <a:extLst>
                    <a:ext uri="{9D8B030D-6E8A-4147-A177-3AD203B41FA5}">
                      <a16:colId xmlns:a16="http://schemas.microsoft.com/office/drawing/2014/main" val="20003"/>
                    </a:ext>
                  </a:extLst>
                </a:gridCol>
                <a:gridCol w="483934">
                  <a:extLst>
                    <a:ext uri="{9D8B030D-6E8A-4147-A177-3AD203B41FA5}">
                      <a16:colId xmlns:a16="http://schemas.microsoft.com/office/drawing/2014/main" val="20004"/>
                    </a:ext>
                  </a:extLst>
                </a:gridCol>
                <a:gridCol w="483934">
                  <a:extLst>
                    <a:ext uri="{9D8B030D-6E8A-4147-A177-3AD203B41FA5}">
                      <a16:colId xmlns:a16="http://schemas.microsoft.com/office/drawing/2014/main" val="20005"/>
                    </a:ext>
                  </a:extLst>
                </a:gridCol>
                <a:gridCol w="483934">
                  <a:extLst>
                    <a:ext uri="{9D8B030D-6E8A-4147-A177-3AD203B41FA5}">
                      <a16:colId xmlns:a16="http://schemas.microsoft.com/office/drawing/2014/main" val="20006"/>
                    </a:ext>
                  </a:extLst>
                </a:gridCol>
                <a:gridCol w="483934">
                  <a:extLst>
                    <a:ext uri="{9D8B030D-6E8A-4147-A177-3AD203B41FA5}">
                      <a16:colId xmlns:a16="http://schemas.microsoft.com/office/drawing/2014/main" val="20007"/>
                    </a:ext>
                  </a:extLst>
                </a:gridCol>
                <a:gridCol w="483934">
                  <a:extLst>
                    <a:ext uri="{9D8B030D-6E8A-4147-A177-3AD203B41FA5}">
                      <a16:colId xmlns:a16="http://schemas.microsoft.com/office/drawing/2014/main" val="20008"/>
                    </a:ext>
                  </a:extLst>
                </a:gridCol>
                <a:gridCol w="483934">
                  <a:extLst>
                    <a:ext uri="{9D8B030D-6E8A-4147-A177-3AD203B41FA5}">
                      <a16:colId xmlns:a16="http://schemas.microsoft.com/office/drawing/2014/main" val="20009"/>
                    </a:ext>
                  </a:extLst>
                </a:gridCol>
                <a:gridCol w="483934">
                  <a:extLst>
                    <a:ext uri="{9D8B030D-6E8A-4147-A177-3AD203B41FA5}">
                      <a16:colId xmlns:a16="http://schemas.microsoft.com/office/drawing/2014/main" val="20010"/>
                    </a:ext>
                  </a:extLst>
                </a:gridCol>
              </a:tblGrid>
              <a:tr h="149148">
                <a:tc>
                  <a:txBody>
                    <a:bodyPr/>
                    <a:lstStyle/>
                    <a:p>
                      <a:endParaRPr lang="en-US" sz="3200" dirty="0"/>
                    </a:p>
                  </a:txBody>
                  <a:tcPr marL="28608" marR="28608" marT="28608" marB="28608" anchor="ctr"/>
                </a:tc>
                <a:tc>
                  <a:txBody>
                    <a:bodyPr/>
                    <a:lstStyle/>
                    <a:p>
                      <a:pPr algn="ctr"/>
                      <a:r>
                        <a:rPr lang="is-IS" sz="1100" u="sng" dirty="0">
                          <a:effectLst/>
                        </a:rPr>
                        <a:t>2000</a:t>
                      </a:r>
                      <a:endParaRPr lang="is-IS" sz="1100" dirty="0">
                        <a:effectLst/>
                      </a:endParaRPr>
                    </a:p>
                  </a:txBody>
                  <a:tcPr marL="28608" marR="28608" marT="28608" marB="28608" anchor="ctr"/>
                </a:tc>
                <a:tc>
                  <a:txBody>
                    <a:bodyPr/>
                    <a:lstStyle/>
                    <a:p>
                      <a:pPr algn="ctr"/>
                      <a:r>
                        <a:rPr lang="is-IS" sz="1100" u="sng">
                          <a:effectLst/>
                        </a:rPr>
                        <a:t>2001</a:t>
                      </a:r>
                      <a:endParaRPr lang="is-IS" sz="1100">
                        <a:effectLst/>
                      </a:endParaRPr>
                    </a:p>
                  </a:txBody>
                  <a:tcPr marL="28608" marR="28608" marT="28608" marB="28608" anchor="ctr"/>
                </a:tc>
                <a:tc>
                  <a:txBody>
                    <a:bodyPr/>
                    <a:lstStyle/>
                    <a:p>
                      <a:pPr algn="ctr"/>
                      <a:r>
                        <a:rPr lang="is-IS" sz="1100" u="sng">
                          <a:effectLst/>
                        </a:rPr>
                        <a:t>2002</a:t>
                      </a:r>
                      <a:endParaRPr lang="is-IS" sz="1100">
                        <a:effectLst/>
                      </a:endParaRPr>
                    </a:p>
                  </a:txBody>
                  <a:tcPr marL="28608" marR="28608" marT="28608" marB="28608" anchor="ctr"/>
                </a:tc>
                <a:tc>
                  <a:txBody>
                    <a:bodyPr/>
                    <a:lstStyle/>
                    <a:p>
                      <a:pPr algn="ctr"/>
                      <a:r>
                        <a:rPr lang="is-IS" sz="1100" u="sng">
                          <a:effectLst/>
                        </a:rPr>
                        <a:t>2003</a:t>
                      </a:r>
                      <a:endParaRPr lang="is-IS" sz="1100">
                        <a:effectLst/>
                      </a:endParaRPr>
                    </a:p>
                  </a:txBody>
                  <a:tcPr marL="28608" marR="28608" marT="28608" marB="28608" anchor="ctr"/>
                </a:tc>
                <a:tc>
                  <a:txBody>
                    <a:bodyPr/>
                    <a:lstStyle/>
                    <a:p>
                      <a:pPr algn="ctr"/>
                      <a:r>
                        <a:rPr lang="is-IS" sz="1100" u="sng">
                          <a:effectLst/>
                        </a:rPr>
                        <a:t>2004</a:t>
                      </a:r>
                      <a:endParaRPr lang="is-IS" sz="1100">
                        <a:effectLst/>
                      </a:endParaRPr>
                    </a:p>
                  </a:txBody>
                  <a:tcPr marL="28608" marR="28608" marT="28608" marB="28608" anchor="ctr"/>
                </a:tc>
                <a:tc>
                  <a:txBody>
                    <a:bodyPr/>
                    <a:lstStyle/>
                    <a:p>
                      <a:pPr algn="ctr"/>
                      <a:r>
                        <a:rPr lang="is-IS" sz="1100" u="sng">
                          <a:effectLst/>
                        </a:rPr>
                        <a:t>2005</a:t>
                      </a:r>
                      <a:endParaRPr lang="is-IS" sz="1100">
                        <a:effectLst/>
                      </a:endParaRPr>
                    </a:p>
                  </a:txBody>
                  <a:tcPr marL="28608" marR="28608" marT="28608" marB="28608" anchor="ctr"/>
                </a:tc>
                <a:tc>
                  <a:txBody>
                    <a:bodyPr/>
                    <a:lstStyle/>
                    <a:p>
                      <a:pPr algn="ctr"/>
                      <a:r>
                        <a:rPr lang="is-IS" sz="1100" u="sng">
                          <a:effectLst/>
                        </a:rPr>
                        <a:t>2006</a:t>
                      </a:r>
                      <a:endParaRPr lang="is-IS" sz="1100">
                        <a:effectLst/>
                      </a:endParaRPr>
                    </a:p>
                  </a:txBody>
                  <a:tcPr marL="28608" marR="28608" marT="28608" marB="28608" anchor="ctr"/>
                </a:tc>
                <a:tc>
                  <a:txBody>
                    <a:bodyPr/>
                    <a:lstStyle/>
                    <a:p>
                      <a:pPr algn="ctr"/>
                      <a:r>
                        <a:rPr lang="is-IS" sz="1100" u="sng">
                          <a:effectLst/>
                        </a:rPr>
                        <a:t>2007</a:t>
                      </a:r>
                      <a:endParaRPr lang="is-IS" sz="1100">
                        <a:effectLst/>
                      </a:endParaRPr>
                    </a:p>
                  </a:txBody>
                  <a:tcPr marL="28608" marR="28608" marT="28608" marB="28608" anchor="ctr"/>
                </a:tc>
                <a:tc>
                  <a:txBody>
                    <a:bodyPr/>
                    <a:lstStyle/>
                    <a:p>
                      <a:pPr algn="ctr"/>
                      <a:r>
                        <a:rPr lang="is-IS" sz="1100" u="sng">
                          <a:effectLst/>
                        </a:rPr>
                        <a:t>2008</a:t>
                      </a:r>
                      <a:endParaRPr lang="is-IS" sz="1100">
                        <a:effectLst/>
                      </a:endParaRPr>
                    </a:p>
                  </a:txBody>
                  <a:tcPr marL="28608" marR="28608" marT="28608" marB="28608" anchor="ctr"/>
                </a:tc>
                <a:tc>
                  <a:txBody>
                    <a:bodyPr/>
                    <a:lstStyle/>
                    <a:p>
                      <a:pPr algn="ctr"/>
                      <a:r>
                        <a:rPr lang="is-IS" sz="1100" u="sng" dirty="0">
                          <a:effectLst/>
                        </a:rPr>
                        <a:t>2009</a:t>
                      </a:r>
                      <a:endParaRPr lang="is-IS" sz="1100" dirty="0">
                        <a:effectLst/>
                      </a:endParaRPr>
                    </a:p>
                  </a:txBody>
                  <a:tcPr marL="28608" marR="28608" marT="28608" marB="28608" anchor="ctr"/>
                </a:tc>
                <a:extLst>
                  <a:ext uri="{0D108BD9-81ED-4DB2-BD59-A6C34878D82A}">
                    <a16:rowId xmlns:a16="http://schemas.microsoft.com/office/drawing/2014/main" val="10000"/>
                  </a:ext>
                </a:extLst>
              </a:tr>
              <a:tr h="709052">
                <a:tc>
                  <a:txBody>
                    <a:bodyPr/>
                    <a:lstStyle/>
                    <a:p>
                      <a:pPr algn="r"/>
                      <a:r>
                        <a:rPr lang="en-US" sz="1100" dirty="0">
                          <a:effectLst/>
                        </a:rPr>
                        <a:t>Divorce rate in Maine</a:t>
                      </a:r>
                      <a:br>
                        <a:rPr lang="en-US" sz="1100" dirty="0">
                          <a:effectLst/>
                        </a:rPr>
                      </a:br>
                      <a:r>
                        <a:rPr lang="en-US" sz="1100" dirty="0">
                          <a:effectLst/>
                        </a:rPr>
                        <a:t>Divorces per 1000 people (US Census)</a:t>
                      </a:r>
                    </a:p>
                  </a:txBody>
                  <a:tcPr marL="28608" marR="28608" marT="28608" marB="28608" anchor="ctr"/>
                </a:tc>
                <a:tc>
                  <a:txBody>
                    <a:bodyPr/>
                    <a:lstStyle/>
                    <a:p>
                      <a:pPr algn="ctr"/>
                      <a:r>
                        <a:rPr lang="en-US" sz="1100">
                          <a:effectLst/>
                        </a:rPr>
                        <a:t>5</a:t>
                      </a:r>
                    </a:p>
                  </a:txBody>
                  <a:tcPr marL="28608" marR="28608" marT="28608" marB="28608" anchor="ctr"/>
                </a:tc>
                <a:tc>
                  <a:txBody>
                    <a:bodyPr/>
                    <a:lstStyle/>
                    <a:p>
                      <a:pPr algn="ctr"/>
                      <a:r>
                        <a:rPr lang="hr-HR" sz="1100" dirty="0">
                          <a:effectLst/>
                        </a:rPr>
                        <a:t>4.7</a:t>
                      </a:r>
                    </a:p>
                  </a:txBody>
                  <a:tcPr marL="28608" marR="28608" marT="28608" marB="28608" anchor="ctr"/>
                </a:tc>
                <a:tc>
                  <a:txBody>
                    <a:bodyPr/>
                    <a:lstStyle/>
                    <a:p>
                      <a:pPr algn="ctr"/>
                      <a:r>
                        <a:rPr lang="hr-HR" sz="1100" dirty="0">
                          <a:effectLst/>
                        </a:rPr>
                        <a:t>4.6</a:t>
                      </a:r>
                    </a:p>
                  </a:txBody>
                  <a:tcPr marL="28608" marR="28608" marT="28608" marB="28608" anchor="ctr"/>
                </a:tc>
                <a:tc>
                  <a:txBody>
                    <a:bodyPr/>
                    <a:lstStyle/>
                    <a:p>
                      <a:pPr algn="ctr"/>
                      <a:r>
                        <a:rPr lang="hr-HR" sz="1100">
                          <a:effectLst/>
                        </a:rPr>
                        <a:t>4.4</a:t>
                      </a:r>
                    </a:p>
                  </a:txBody>
                  <a:tcPr marL="28608" marR="28608" marT="28608" marB="28608" anchor="ctr"/>
                </a:tc>
                <a:tc>
                  <a:txBody>
                    <a:bodyPr/>
                    <a:lstStyle/>
                    <a:p>
                      <a:pPr algn="ctr"/>
                      <a:r>
                        <a:rPr lang="hr-HR" sz="1100">
                          <a:effectLst/>
                        </a:rPr>
                        <a:t>4.3</a:t>
                      </a:r>
                    </a:p>
                  </a:txBody>
                  <a:tcPr marL="28608" marR="28608" marT="28608" marB="28608" anchor="ctr"/>
                </a:tc>
                <a:tc>
                  <a:txBody>
                    <a:bodyPr/>
                    <a:lstStyle/>
                    <a:p>
                      <a:pPr algn="ctr"/>
                      <a:r>
                        <a:rPr lang="hr-HR" sz="1100">
                          <a:effectLst/>
                        </a:rPr>
                        <a:t>4.1</a:t>
                      </a:r>
                    </a:p>
                  </a:txBody>
                  <a:tcPr marL="28608" marR="28608" marT="28608" marB="28608" anchor="ctr"/>
                </a:tc>
                <a:tc>
                  <a:txBody>
                    <a:bodyPr/>
                    <a:lstStyle/>
                    <a:p>
                      <a:pPr algn="ctr"/>
                      <a:r>
                        <a:rPr lang="hr-HR" sz="1100">
                          <a:effectLst/>
                        </a:rPr>
                        <a:t>4.2</a:t>
                      </a:r>
                    </a:p>
                  </a:txBody>
                  <a:tcPr marL="28608" marR="28608" marT="28608" marB="28608" anchor="ctr"/>
                </a:tc>
                <a:tc>
                  <a:txBody>
                    <a:bodyPr/>
                    <a:lstStyle/>
                    <a:p>
                      <a:pPr algn="ctr"/>
                      <a:r>
                        <a:rPr lang="hr-HR" sz="1100">
                          <a:effectLst/>
                        </a:rPr>
                        <a:t>4.2</a:t>
                      </a:r>
                    </a:p>
                  </a:txBody>
                  <a:tcPr marL="28608" marR="28608" marT="28608" marB="28608" anchor="ctr"/>
                </a:tc>
                <a:tc>
                  <a:txBody>
                    <a:bodyPr/>
                    <a:lstStyle/>
                    <a:p>
                      <a:pPr algn="ctr"/>
                      <a:r>
                        <a:rPr lang="hr-HR" sz="1100">
                          <a:effectLst/>
                        </a:rPr>
                        <a:t>4.2</a:t>
                      </a:r>
                    </a:p>
                  </a:txBody>
                  <a:tcPr marL="28608" marR="28608" marT="28608" marB="28608" anchor="ctr"/>
                </a:tc>
                <a:tc>
                  <a:txBody>
                    <a:bodyPr/>
                    <a:lstStyle/>
                    <a:p>
                      <a:pPr algn="ctr"/>
                      <a:r>
                        <a:rPr lang="hr-HR" sz="1100" dirty="0">
                          <a:effectLst/>
                        </a:rPr>
                        <a:t>4.1</a:t>
                      </a:r>
                    </a:p>
                  </a:txBody>
                  <a:tcPr marL="28608" marR="28608" marT="28608" marB="28608" anchor="ctr"/>
                </a:tc>
                <a:extLst>
                  <a:ext uri="{0D108BD9-81ED-4DB2-BD59-A6C34878D82A}">
                    <a16:rowId xmlns:a16="http://schemas.microsoft.com/office/drawing/2014/main" val="10001"/>
                  </a:ext>
                </a:extLst>
              </a:tr>
              <a:tr h="665983">
                <a:tc>
                  <a:txBody>
                    <a:bodyPr/>
                    <a:lstStyle/>
                    <a:p>
                      <a:pPr algn="r"/>
                      <a:r>
                        <a:rPr lang="en-US" sz="1100" dirty="0">
                          <a:effectLst/>
                        </a:rPr>
                        <a:t>Per capita consumption of margarine (US)</a:t>
                      </a:r>
                      <a:br>
                        <a:rPr lang="en-US" sz="1100" dirty="0">
                          <a:effectLst/>
                        </a:rPr>
                      </a:br>
                      <a:r>
                        <a:rPr lang="en-US" sz="1100" dirty="0">
                          <a:effectLst/>
                        </a:rPr>
                        <a:t>Pounds (USDA)</a:t>
                      </a:r>
                    </a:p>
                  </a:txBody>
                  <a:tcPr marL="28608" marR="28608" marT="28608" marB="28608" anchor="ctr"/>
                </a:tc>
                <a:tc>
                  <a:txBody>
                    <a:bodyPr/>
                    <a:lstStyle/>
                    <a:p>
                      <a:pPr algn="ctr"/>
                      <a:r>
                        <a:rPr lang="hr-HR" sz="1100">
                          <a:effectLst/>
                        </a:rPr>
                        <a:t>8.2</a:t>
                      </a:r>
                    </a:p>
                  </a:txBody>
                  <a:tcPr marL="28608" marR="28608" marT="28608" marB="28608" anchor="ctr"/>
                </a:tc>
                <a:tc>
                  <a:txBody>
                    <a:bodyPr/>
                    <a:lstStyle/>
                    <a:p>
                      <a:pPr algn="ctr"/>
                      <a:r>
                        <a:rPr lang="en-US" sz="1100" dirty="0">
                          <a:effectLst/>
                        </a:rPr>
                        <a:t>7</a:t>
                      </a:r>
                    </a:p>
                  </a:txBody>
                  <a:tcPr marL="28608" marR="28608" marT="28608" marB="28608" anchor="ctr"/>
                </a:tc>
                <a:tc>
                  <a:txBody>
                    <a:bodyPr/>
                    <a:lstStyle/>
                    <a:p>
                      <a:pPr algn="ctr"/>
                      <a:r>
                        <a:rPr lang="hr-HR" sz="1100">
                          <a:effectLst/>
                        </a:rPr>
                        <a:t>6.5</a:t>
                      </a:r>
                    </a:p>
                  </a:txBody>
                  <a:tcPr marL="28608" marR="28608" marT="28608" marB="28608" anchor="ctr"/>
                </a:tc>
                <a:tc>
                  <a:txBody>
                    <a:bodyPr/>
                    <a:lstStyle/>
                    <a:p>
                      <a:pPr algn="ctr"/>
                      <a:r>
                        <a:rPr lang="nb-NO" sz="1100">
                          <a:effectLst/>
                        </a:rPr>
                        <a:t>5.3</a:t>
                      </a:r>
                    </a:p>
                  </a:txBody>
                  <a:tcPr marL="28608" marR="28608" marT="28608" marB="28608" anchor="ctr"/>
                </a:tc>
                <a:tc>
                  <a:txBody>
                    <a:bodyPr/>
                    <a:lstStyle/>
                    <a:p>
                      <a:pPr algn="ctr"/>
                      <a:r>
                        <a:rPr lang="nb-NO" sz="1100" dirty="0">
                          <a:effectLst/>
                        </a:rPr>
                        <a:t>5.2</a:t>
                      </a:r>
                    </a:p>
                  </a:txBody>
                  <a:tcPr marL="28608" marR="28608" marT="28608" marB="28608" anchor="ctr"/>
                </a:tc>
                <a:tc>
                  <a:txBody>
                    <a:bodyPr/>
                    <a:lstStyle/>
                    <a:p>
                      <a:pPr algn="ctr"/>
                      <a:r>
                        <a:rPr lang="en-US" sz="1100" dirty="0">
                          <a:effectLst/>
                        </a:rPr>
                        <a:t>4</a:t>
                      </a:r>
                    </a:p>
                  </a:txBody>
                  <a:tcPr marL="28608" marR="28608" marT="28608" marB="28608" anchor="ctr"/>
                </a:tc>
                <a:tc>
                  <a:txBody>
                    <a:bodyPr/>
                    <a:lstStyle/>
                    <a:p>
                      <a:pPr algn="ctr"/>
                      <a:r>
                        <a:rPr lang="hr-HR" sz="1100">
                          <a:effectLst/>
                        </a:rPr>
                        <a:t>4.6</a:t>
                      </a:r>
                    </a:p>
                  </a:txBody>
                  <a:tcPr marL="28608" marR="28608" marT="28608" marB="28608" anchor="ctr"/>
                </a:tc>
                <a:tc>
                  <a:txBody>
                    <a:bodyPr/>
                    <a:lstStyle/>
                    <a:p>
                      <a:pPr algn="ctr"/>
                      <a:r>
                        <a:rPr lang="hr-HR" sz="1100">
                          <a:effectLst/>
                        </a:rPr>
                        <a:t>4.5</a:t>
                      </a:r>
                    </a:p>
                  </a:txBody>
                  <a:tcPr marL="28608" marR="28608" marT="28608" marB="28608" anchor="ctr"/>
                </a:tc>
                <a:tc>
                  <a:txBody>
                    <a:bodyPr/>
                    <a:lstStyle/>
                    <a:p>
                      <a:pPr algn="ctr"/>
                      <a:r>
                        <a:rPr lang="hr-HR" sz="1100">
                          <a:effectLst/>
                        </a:rPr>
                        <a:t>4.2</a:t>
                      </a:r>
                    </a:p>
                  </a:txBody>
                  <a:tcPr marL="28608" marR="28608" marT="28608" marB="28608" anchor="ctr"/>
                </a:tc>
                <a:tc>
                  <a:txBody>
                    <a:bodyPr/>
                    <a:lstStyle/>
                    <a:p>
                      <a:pPr algn="ctr"/>
                      <a:r>
                        <a:rPr lang="hr-HR" sz="1100" dirty="0">
                          <a:effectLst/>
                        </a:rPr>
                        <a:t>3.7</a:t>
                      </a:r>
                    </a:p>
                  </a:txBody>
                  <a:tcPr marL="28608" marR="28608" marT="28608" marB="28608" anchor="ctr"/>
                </a:tc>
                <a:extLst>
                  <a:ext uri="{0D108BD9-81ED-4DB2-BD59-A6C34878D82A}">
                    <a16:rowId xmlns:a16="http://schemas.microsoft.com/office/drawing/2014/main" val="10002"/>
                  </a:ext>
                </a:extLst>
              </a:tr>
            </a:tbl>
          </a:graphicData>
        </a:graphic>
      </p:graphicFrame>
      <p:sp>
        <p:nvSpPr>
          <p:cNvPr id="9" name="Rounded Rectangle 8"/>
          <p:cNvSpPr/>
          <p:nvPr/>
        </p:nvSpPr>
        <p:spPr>
          <a:xfrm>
            <a:off x="8599356" y="4717469"/>
            <a:ext cx="1349115" cy="420578"/>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400" dirty="0"/>
              <a:t>r=0.993</a:t>
            </a:r>
          </a:p>
        </p:txBody>
      </p:sp>
      <p:sp>
        <p:nvSpPr>
          <p:cNvPr id="10" name="Rounded Rectangle 9"/>
          <p:cNvSpPr/>
          <p:nvPr/>
        </p:nvSpPr>
        <p:spPr>
          <a:xfrm>
            <a:off x="8335779" y="5375697"/>
            <a:ext cx="1876267" cy="420578"/>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400"/>
              <a:t>?????????</a:t>
            </a:r>
          </a:p>
        </p:txBody>
      </p:sp>
      <p:sp>
        <p:nvSpPr>
          <p:cNvPr id="11" name="TextBox 10"/>
          <p:cNvSpPr txBox="1"/>
          <p:nvPr/>
        </p:nvSpPr>
        <p:spPr>
          <a:xfrm>
            <a:off x="7559798" y="6556644"/>
            <a:ext cx="4287186" cy="338554"/>
          </a:xfrm>
          <a:prstGeom prst="rect">
            <a:avLst/>
          </a:prstGeom>
          <a:noFill/>
        </p:spPr>
        <p:txBody>
          <a:bodyPr wrap="square" rtlCol="0">
            <a:spAutoFit/>
          </a:bodyPr>
          <a:lstStyle/>
          <a:p>
            <a:r>
              <a:rPr lang="en-US" sz="1600" dirty="0">
                <a:solidFill>
                  <a:schemeClr val="bg1">
                    <a:lumMod val="50000"/>
                  </a:schemeClr>
                </a:solidFill>
              </a:rPr>
              <a:t>http://</a:t>
            </a:r>
            <a:r>
              <a:rPr lang="en-US" sz="1600" dirty="0" err="1">
                <a:solidFill>
                  <a:schemeClr val="bg1">
                    <a:lumMod val="50000"/>
                  </a:schemeClr>
                </a:solidFill>
              </a:rPr>
              <a:t>tylervigen.com</a:t>
            </a:r>
            <a:r>
              <a:rPr lang="en-US" sz="1600" dirty="0">
                <a:solidFill>
                  <a:schemeClr val="bg1">
                    <a:lumMod val="50000"/>
                  </a:schemeClr>
                </a:solidFill>
              </a:rPr>
              <a:t>/spurious-correlations</a:t>
            </a:r>
          </a:p>
        </p:txBody>
      </p:sp>
    </p:spTree>
    <p:extLst>
      <p:ext uri="{BB962C8B-B14F-4D97-AF65-F5344CB8AC3E}">
        <p14:creationId xmlns:p14="http://schemas.microsoft.com/office/powerpoint/2010/main" val="3593887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Just to drive the point home </a:t>
            </a:r>
            <a:r>
              <a:rPr lang="mr-IN" dirty="0"/>
              <a:t>…</a:t>
            </a:r>
            <a:endParaRPr lang="en-US" dirty="0"/>
          </a:p>
        </p:txBody>
      </p:sp>
      <p:sp>
        <p:nvSpPr>
          <p:cNvPr id="4" name="Slide Number Placeholder 3"/>
          <p:cNvSpPr>
            <a:spLocks noGrp="1"/>
          </p:cNvSpPr>
          <p:nvPr>
            <p:ph type="sldNum" sz="quarter" idx="12"/>
          </p:nvPr>
        </p:nvSpPr>
        <p:spPr/>
        <p:txBody>
          <a:bodyPr/>
          <a:lstStyle/>
          <a:p>
            <a:fld id="{A2EF37A0-74FC-AB4F-AE4C-D9BFC6719E9F}" type="slidenum">
              <a:rPr lang="en-US" smtClean="0"/>
              <a:t>45</a:t>
            </a:fld>
            <a:endParaRPr lang="en-US"/>
          </a:p>
        </p:txBody>
      </p:sp>
      <p:pic>
        <p:nvPicPr>
          <p:cNvPr id="5" name="Picture 4"/>
          <p:cNvPicPr>
            <a:picLocks noChangeAspect="1"/>
          </p:cNvPicPr>
          <p:nvPr/>
        </p:nvPicPr>
        <p:blipFill>
          <a:blip r:embed="rId2"/>
          <a:stretch>
            <a:fillRect/>
          </a:stretch>
        </p:blipFill>
        <p:spPr>
          <a:xfrm>
            <a:off x="472280" y="1524318"/>
            <a:ext cx="10508948" cy="5060275"/>
          </a:xfrm>
          <a:prstGeom prst="rect">
            <a:avLst/>
          </a:prstGeom>
        </p:spPr>
      </p:pic>
    </p:spTree>
    <p:extLst>
      <p:ext uri="{BB962C8B-B14F-4D97-AF65-F5344CB8AC3E}">
        <p14:creationId xmlns:p14="http://schemas.microsoft.com/office/powerpoint/2010/main" val="244517879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524000" y="-209860"/>
            <a:ext cx="9144000" cy="6858000"/>
          </a:xfrm>
          <a:prstGeom prst="rect">
            <a:avLst/>
          </a:prstGeom>
        </p:spPr>
      </p:pic>
      <p:sp>
        <p:nvSpPr>
          <p:cNvPr id="2" name="Title 1"/>
          <p:cNvSpPr>
            <a:spLocks noGrp="1"/>
          </p:cNvSpPr>
          <p:nvPr>
            <p:ph type="title"/>
          </p:nvPr>
        </p:nvSpPr>
        <p:spPr>
          <a:xfrm>
            <a:off x="101599" y="5486400"/>
            <a:ext cx="5791200" cy="1371600"/>
          </a:xfrm>
        </p:spPr>
        <p:txBody>
          <a:bodyPr/>
          <a:lstStyle/>
          <a:p>
            <a:r>
              <a:rPr lang="en-US" dirty="0"/>
              <a:t>Transformations</a:t>
            </a:r>
          </a:p>
        </p:txBody>
      </p:sp>
      <p:sp>
        <p:nvSpPr>
          <p:cNvPr id="6" name="Slide Number Placeholder 5"/>
          <p:cNvSpPr>
            <a:spLocks noGrp="1"/>
          </p:cNvSpPr>
          <p:nvPr>
            <p:ph type="sldNum" sz="quarter" idx="12"/>
          </p:nvPr>
        </p:nvSpPr>
        <p:spPr/>
        <p:txBody>
          <a:bodyPr/>
          <a:lstStyle/>
          <a:p>
            <a:fld id="{A2EF37A0-74FC-AB4F-AE4C-D9BFC6719E9F}" type="slidenum">
              <a:rPr lang="en-US" smtClean="0"/>
              <a:t>46</a:t>
            </a:fld>
            <a:endParaRPr lang="en-US"/>
          </a:p>
        </p:txBody>
      </p:sp>
    </p:spTree>
    <p:extLst>
      <p:ext uri="{BB962C8B-B14F-4D97-AF65-F5344CB8AC3E}">
        <p14:creationId xmlns:p14="http://schemas.microsoft.com/office/powerpoint/2010/main" val="161276836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Transformations</a:t>
            </a:r>
          </a:p>
        </p:txBody>
      </p:sp>
      <p:sp>
        <p:nvSpPr>
          <p:cNvPr id="3" name="Content Placeholder 2"/>
          <p:cNvSpPr>
            <a:spLocks noGrp="1"/>
          </p:cNvSpPr>
          <p:nvPr>
            <p:ph idx="1"/>
          </p:nvPr>
        </p:nvSpPr>
        <p:spPr/>
        <p:txBody>
          <a:bodyPr/>
          <a:lstStyle/>
          <a:p>
            <a:r>
              <a:rPr lang="en-US" dirty="0"/>
              <a:t>So, you’ve figured out that your data are:</a:t>
            </a:r>
          </a:p>
          <a:p>
            <a:pPr marL="342900" indent="-342900">
              <a:buFont typeface="Arial" charset="0"/>
              <a:buChar char="•"/>
            </a:pPr>
            <a:r>
              <a:rPr lang="en-US" b="0" dirty="0"/>
              <a:t>Skewed</a:t>
            </a:r>
          </a:p>
          <a:p>
            <a:pPr marL="342900" indent="-342900">
              <a:buFont typeface="Arial" charset="0"/>
              <a:buChar char="•"/>
            </a:pPr>
            <a:r>
              <a:rPr lang="en-US" b="0" dirty="0"/>
              <a:t>Have vastly different ranges across datasets and/or different units</a:t>
            </a:r>
          </a:p>
          <a:p>
            <a:r>
              <a:rPr lang="en-US" dirty="0"/>
              <a:t>What do you do?</a:t>
            </a:r>
          </a:p>
        </p:txBody>
      </p:sp>
      <p:sp>
        <p:nvSpPr>
          <p:cNvPr id="5" name="Slide Number Placeholder 4"/>
          <p:cNvSpPr>
            <a:spLocks noGrp="1"/>
          </p:cNvSpPr>
          <p:nvPr>
            <p:ph type="sldNum" sz="quarter" idx="12"/>
          </p:nvPr>
        </p:nvSpPr>
        <p:spPr/>
        <p:txBody>
          <a:bodyPr/>
          <a:lstStyle/>
          <a:p>
            <a:fld id="{A2EF37A0-74FC-AB4F-AE4C-D9BFC6719E9F}" type="slidenum">
              <a:rPr lang="en-US" smtClean="0"/>
              <a:t>47</a:t>
            </a:fld>
            <a:endParaRPr lang="en-US"/>
          </a:p>
        </p:txBody>
      </p:sp>
      <p:sp>
        <p:nvSpPr>
          <p:cNvPr id="6" name="Rounded Rectangle 5"/>
          <p:cNvSpPr/>
          <p:nvPr/>
        </p:nvSpPr>
        <p:spPr>
          <a:xfrm>
            <a:off x="1981201" y="3939382"/>
            <a:ext cx="8245475" cy="1723869"/>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sz="2400" dirty="0"/>
              <a:t>Transform the variables to:</a:t>
            </a:r>
          </a:p>
          <a:p>
            <a:pPr marL="285750" indent="-285750">
              <a:buFont typeface="Arial" charset="0"/>
              <a:buChar char="•"/>
            </a:pPr>
            <a:r>
              <a:rPr lang="en-US" sz="2400" dirty="0"/>
              <a:t>ease the validity and interpretation of data analyses</a:t>
            </a:r>
          </a:p>
          <a:p>
            <a:pPr marL="285750" indent="-285750">
              <a:buFont typeface="Arial" charset="0"/>
              <a:buChar char="•"/>
            </a:pPr>
            <a:r>
              <a:rPr lang="en-US" sz="2400" dirty="0"/>
              <a:t>change or ease the type of Stat/ML models you can use</a:t>
            </a:r>
          </a:p>
        </p:txBody>
      </p:sp>
    </p:spTree>
    <p:extLst>
      <p:ext uri="{BB962C8B-B14F-4D97-AF65-F5344CB8AC3E}">
        <p14:creationId xmlns:p14="http://schemas.microsoft.com/office/powerpoint/2010/main" val="2715108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9B43B979-AF50-C147-A851-F344C21751E7}"/>
              </a:ext>
            </a:extLst>
          </p:cNvPr>
          <p:cNvSpPr>
            <a:spLocks noGrp="1" noChangeArrowheads="1"/>
          </p:cNvSpPr>
          <p:nvPr>
            <p:ph type="title"/>
          </p:nvPr>
        </p:nvSpPr>
        <p:spPr/>
        <p:txBody>
          <a:bodyPr/>
          <a:lstStyle/>
          <a:p>
            <a:r>
              <a:rPr lang="en-US" altLang="en-US"/>
              <a:t>Standardization</a:t>
            </a:r>
          </a:p>
        </p:txBody>
      </p:sp>
      <p:sp>
        <p:nvSpPr>
          <p:cNvPr id="4099" name="Rectangle 3">
            <a:extLst>
              <a:ext uri="{FF2B5EF4-FFF2-40B4-BE49-F238E27FC236}">
                <a16:creationId xmlns:a16="http://schemas.microsoft.com/office/drawing/2014/main" id="{8506E2AE-1654-5845-821F-FA562D5B3A10}"/>
              </a:ext>
            </a:extLst>
          </p:cNvPr>
          <p:cNvSpPr>
            <a:spLocks noGrp="1" noChangeArrowheads="1"/>
          </p:cNvSpPr>
          <p:nvPr>
            <p:ph type="body" idx="1"/>
          </p:nvPr>
        </p:nvSpPr>
        <p:spPr/>
        <p:txBody>
          <a:bodyPr/>
          <a:lstStyle/>
          <a:p>
            <a:r>
              <a:rPr lang="en-US" altLang="en-US" dirty="0"/>
              <a:t>Transforming the variable to a comparable metric</a:t>
            </a:r>
          </a:p>
          <a:p>
            <a:pPr lvl="1"/>
            <a:r>
              <a:rPr lang="en-US" altLang="en-US" dirty="0"/>
              <a:t>known unit</a:t>
            </a:r>
          </a:p>
          <a:p>
            <a:pPr lvl="1"/>
            <a:r>
              <a:rPr lang="en-US" altLang="en-US" dirty="0"/>
              <a:t>known mean</a:t>
            </a:r>
          </a:p>
          <a:p>
            <a:pPr lvl="1"/>
            <a:r>
              <a:rPr lang="en-US" altLang="en-US" dirty="0"/>
              <a:t>known standard deviation</a:t>
            </a:r>
          </a:p>
          <a:p>
            <a:pPr lvl="1"/>
            <a:r>
              <a:rPr lang="en-US" altLang="en-US" dirty="0"/>
              <a:t>known range</a:t>
            </a:r>
          </a:p>
          <a:p>
            <a:r>
              <a:rPr lang="en-US" altLang="en-US" dirty="0"/>
              <a:t>Three ways of standardizing:</a:t>
            </a:r>
          </a:p>
          <a:p>
            <a:pPr lvl="1"/>
            <a:r>
              <a:rPr lang="en-US" altLang="en-US" dirty="0"/>
              <a:t>P-standardization (percentile scores)</a:t>
            </a:r>
          </a:p>
          <a:p>
            <a:pPr lvl="1"/>
            <a:r>
              <a:rPr lang="en-US" altLang="en-US" dirty="0"/>
              <a:t>Z-standardization (z-scores)</a:t>
            </a:r>
          </a:p>
          <a:p>
            <a:pPr lvl="1"/>
            <a:r>
              <a:rPr lang="en-US" altLang="en-US" dirty="0"/>
              <a:t>D-standardization (dichotomize a variable)</a:t>
            </a:r>
          </a:p>
        </p:txBody>
      </p:sp>
      <p:sp>
        <p:nvSpPr>
          <p:cNvPr id="5" name="Slide Number Placeholder 5">
            <a:extLst>
              <a:ext uri="{FF2B5EF4-FFF2-40B4-BE49-F238E27FC236}">
                <a16:creationId xmlns:a16="http://schemas.microsoft.com/office/drawing/2014/main" id="{6E235D5D-77F5-9841-BCD6-A63CB8E15089}"/>
              </a:ext>
            </a:extLst>
          </p:cNvPr>
          <p:cNvSpPr>
            <a:spLocks noGrp="1"/>
          </p:cNvSpPr>
          <p:nvPr>
            <p:ph type="sldNum" sz="quarter" idx="12"/>
          </p:nvPr>
        </p:nvSpPr>
        <p:spPr/>
        <p:txBody>
          <a:bodyPr/>
          <a:lstStyle/>
          <a:p>
            <a:fld id="{FAAD1AD1-28C9-AE4F-9C62-13E43870BB0E}" type="slidenum">
              <a:rPr lang="en-GB" altLang="en-US"/>
              <a:pPr/>
              <a:t>48</a:t>
            </a:fld>
            <a:endParaRPr lang="en-GB" altLang="en-US"/>
          </a:p>
        </p:txBody>
      </p:sp>
      <p:sp>
        <p:nvSpPr>
          <p:cNvPr id="3" name="TextBox 2">
            <a:extLst>
              <a:ext uri="{FF2B5EF4-FFF2-40B4-BE49-F238E27FC236}">
                <a16:creationId xmlns:a16="http://schemas.microsoft.com/office/drawing/2014/main" id="{44B08E5B-19BE-E546-9378-3A8BB27D21C7}"/>
              </a:ext>
            </a:extLst>
          </p:cNvPr>
          <p:cNvSpPr txBox="1"/>
          <p:nvPr/>
        </p:nvSpPr>
        <p:spPr>
          <a:xfrm>
            <a:off x="7554082" y="6556644"/>
            <a:ext cx="4049486" cy="338554"/>
          </a:xfrm>
          <a:prstGeom prst="rect">
            <a:avLst/>
          </a:prstGeom>
          <a:noFill/>
        </p:spPr>
        <p:txBody>
          <a:bodyPr wrap="square" rtlCol="0">
            <a:spAutoFit/>
          </a:bodyPr>
          <a:lstStyle/>
          <a:p>
            <a:pPr algn="r"/>
            <a:r>
              <a:rPr lang="en-US" sz="1600" i="1" dirty="0">
                <a:solidFill>
                  <a:schemeClr val="accent1"/>
                </a:solidFill>
              </a:rPr>
              <a:t>Slides adapted from Maarten </a:t>
            </a:r>
            <a:r>
              <a:rPr lang="en-US" sz="1600" i="1" dirty="0" err="1">
                <a:solidFill>
                  <a:schemeClr val="accent1"/>
                </a:solidFill>
              </a:rPr>
              <a:t>Buis</a:t>
            </a:r>
            <a:endParaRPr lang="en-US" sz="1600" i="1" dirty="0">
              <a:solidFill>
                <a:schemeClr val="accent1"/>
              </a:solidFill>
            </a:endParaRPr>
          </a:p>
        </p:txBody>
      </p:sp>
    </p:spTree>
    <p:extLst>
      <p:ext uri="{BB962C8B-B14F-4D97-AF65-F5344CB8AC3E}">
        <p14:creationId xmlns:p14="http://schemas.microsoft.com/office/powerpoint/2010/main" val="2966663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99">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099">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099">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099">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099">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099">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099">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099">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099">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9"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31AF38A0-FB22-CD49-8883-3DB2A89D44B8}"/>
              </a:ext>
            </a:extLst>
          </p:cNvPr>
          <p:cNvSpPr>
            <a:spLocks noGrp="1" noChangeArrowheads="1"/>
          </p:cNvSpPr>
          <p:nvPr>
            <p:ph type="title"/>
          </p:nvPr>
        </p:nvSpPr>
        <p:spPr/>
        <p:txBody>
          <a:bodyPr>
            <a:normAutofit/>
          </a:bodyPr>
          <a:lstStyle/>
          <a:p>
            <a:r>
              <a:rPr lang="en-US" altLang="en-US"/>
              <a:t>When you should always standardize</a:t>
            </a:r>
          </a:p>
        </p:txBody>
      </p:sp>
      <p:sp>
        <p:nvSpPr>
          <p:cNvPr id="5123" name="Rectangle 3">
            <a:extLst>
              <a:ext uri="{FF2B5EF4-FFF2-40B4-BE49-F238E27FC236}">
                <a16:creationId xmlns:a16="http://schemas.microsoft.com/office/drawing/2014/main" id="{FA1ED691-6D6B-054C-9C3D-E5988142F79E}"/>
              </a:ext>
            </a:extLst>
          </p:cNvPr>
          <p:cNvSpPr>
            <a:spLocks noGrp="1" noChangeArrowheads="1"/>
          </p:cNvSpPr>
          <p:nvPr>
            <p:ph type="body" idx="1"/>
          </p:nvPr>
        </p:nvSpPr>
        <p:spPr/>
        <p:txBody>
          <a:bodyPr/>
          <a:lstStyle/>
          <a:p>
            <a:r>
              <a:rPr lang="en-US" altLang="en-US" dirty="0"/>
              <a:t>When averaging multiple variables, e.g. when creating a socioeconomic status variable out of income and education.</a:t>
            </a:r>
          </a:p>
          <a:p>
            <a:r>
              <a:rPr lang="en-US" altLang="en-US" dirty="0"/>
              <a:t>When comparing the effects of variables with unequal units, e.g. does age or education have a larger effect on income? </a:t>
            </a:r>
          </a:p>
        </p:txBody>
      </p:sp>
      <p:sp>
        <p:nvSpPr>
          <p:cNvPr id="5" name="Slide Number Placeholder 5">
            <a:extLst>
              <a:ext uri="{FF2B5EF4-FFF2-40B4-BE49-F238E27FC236}">
                <a16:creationId xmlns:a16="http://schemas.microsoft.com/office/drawing/2014/main" id="{F23873C1-63F9-EE45-8A87-0BD87606EE33}"/>
              </a:ext>
            </a:extLst>
          </p:cNvPr>
          <p:cNvSpPr>
            <a:spLocks noGrp="1"/>
          </p:cNvSpPr>
          <p:nvPr>
            <p:ph type="sldNum" sz="quarter" idx="12"/>
          </p:nvPr>
        </p:nvSpPr>
        <p:spPr/>
        <p:txBody>
          <a:bodyPr/>
          <a:lstStyle/>
          <a:p>
            <a:fld id="{DC14B7C1-98C6-A343-A05A-0B4CF3A2EAC2}" type="slidenum">
              <a:rPr lang="en-GB" altLang="en-US"/>
              <a:pPr/>
              <a:t>49</a:t>
            </a:fld>
            <a:endParaRPr lang="en-GB" altLang="en-US"/>
          </a:p>
        </p:txBody>
      </p:sp>
      <p:pic>
        <p:nvPicPr>
          <p:cNvPr id="9" name="Picture 8">
            <a:extLst>
              <a:ext uri="{FF2B5EF4-FFF2-40B4-BE49-F238E27FC236}">
                <a16:creationId xmlns:a16="http://schemas.microsoft.com/office/drawing/2014/main" id="{155746F7-DC7D-7A4B-AA30-D4FEDC867AAE}"/>
              </a:ext>
            </a:extLst>
          </p:cNvPr>
          <p:cNvPicPr>
            <a:picLocks noChangeAspect="1"/>
          </p:cNvPicPr>
          <p:nvPr/>
        </p:nvPicPr>
        <p:blipFill>
          <a:blip r:embed="rId2"/>
          <a:stretch>
            <a:fillRect/>
          </a:stretch>
        </p:blipFill>
        <p:spPr>
          <a:xfrm>
            <a:off x="3172011" y="3558732"/>
            <a:ext cx="2567432" cy="2567432"/>
          </a:xfrm>
          <a:prstGeom prst="rect">
            <a:avLst/>
          </a:prstGeom>
        </p:spPr>
      </p:pic>
      <p:pic>
        <p:nvPicPr>
          <p:cNvPr id="10" name="Picture 9">
            <a:extLst>
              <a:ext uri="{FF2B5EF4-FFF2-40B4-BE49-F238E27FC236}">
                <a16:creationId xmlns:a16="http://schemas.microsoft.com/office/drawing/2014/main" id="{7E8B1719-CA0A-8B45-B41D-D1A5D6A7D51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476294" y="3797492"/>
            <a:ext cx="2155576" cy="2265758"/>
          </a:xfrm>
          <a:prstGeom prst="rect">
            <a:avLst/>
          </a:prstGeom>
        </p:spPr>
      </p:pic>
      <p:sp>
        <p:nvSpPr>
          <p:cNvPr id="8" name="TextBox 7">
            <a:extLst>
              <a:ext uri="{FF2B5EF4-FFF2-40B4-BE49-F238E27FC236}">
                <a16:creationId xmlns:a16="http://schemas.microsoft.com/office/drawing/2014/main" id="{DC0AF576-3A51-1C4F-840B-26FFC68BB503}"/>
              </a:ext>
            </a:extLst>
          </p:cNvPr>
          <p:cNvSpPr txBox="1"/>
          <p:nvPr/>
        </p:nvSpPr>
        <p:spPr>
          <a:xfrm>
            <a:off x="7554082" y="6556644"/>
            <a:ext cx="4049486" cy="338554"/>
          </a:xfrm>
          <a:prstGeom prst="rect">
            <a:avLst/>
          </a:prstGeom>
          <a:noFill/>
        </p:spPr>
        <p:txBody>
          <a:bodyPr wrap="square" rtlCol="0">
            <a:spAutoFit/>
          </a:bodyPr>
          <a:lstStyle/>
          <a:p>
            <a:pPr algn="r"/>
            <a:r>
              <a:rPr lang="en-US" sz="1600" i="1" dirty="0">
                <a:solidFill>
                  <a:schemeClr val="accent1"/>
                </a:solidFill>
              </a:rPr>
              <a:t>Slides adapted from Maarten </a:t>
            </a:r>
            <a:r>
              <a:rPr lang="en-US" sz="1600" i="1" dirty="0" err="1">
                <a:solidFill>
                  <a:schemeClr val="accent1"/>
                </a:solidFill>
              </a:rPr>
              <a:t>Buis</a:t>
            </a:r>
            <a:endParaRPr lang="en-US" sz="1600" i="1" dirty="0">
              <a:solidFill>
                <a:schemeClr val="accent1"/>
              </a:solidFill>
            </a:endParaRPr>
          </a:p>
        </p:txBody>
      </p:sp>
    </p:spTree>
    <p:extLst>
      <p:ext uri="{BB962C8B-B14F-4D97-AF65-F5344CB8AC3E}">
        <p14:creationId xmlns:p14="http://schemas.microsoft.com/office/powerpoint/2010/main" val="1977256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2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12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12"/>
          <p:cNvSpPr>
            <a:spLocks noGrp="1" noChangeArrowheads="1"/>
          </p:cNvSpPr>
          <p:nvPr>
            <p:ph type="title"/>
          </p:nvPr>
        </p:nvSpPr>
        <p:spPr/>
        <p:txBody>
          <a:bodyPr>
            <a:normAutofit/>
          </a:bodyPr>
          <a:lstStyle/>
          <a:p>
            <a:r>
              <a:rPr lang="en-US" dirty="0"/>
              <a:t>Today’s lesson: Summary Statistics</a:t>
            </a:r>
          </a:p>
        </p:txBody>
      </p:sp>
      <p:sp>
        <p:nvSpPr>
          <p:cNvPr id="30723" name="Rectangle 13"/>
          <p:cNvSpPr>
            <a:spLocks noGrp="1" noChangeArrowheads="1"/>
          </p:cNvSpPr>
          <p:nvPr>
            <p:ph idx="1"/>
          </p:nvPr>
        </p:nvSpPr>
        <p:spPr/>
        <p:txBody>
          <a:bodyPr>
            <a:normAutofit/>
          </a:bodyPr>
          <a:lstStyle/>
          <a:p>
            <a:r>
              <a:rPr lang="en-US" dirty="0"/>
              <a:t>Part of </a:t>
            </a:r>
            <a:r>
              <a:rPr lang="en-US" dirty="0">
                <a:solidFill>
                  <a:schemeClr val="tx2"/>
                </a:solidFill>
              </a:rPr>
              <a:t>descriptive statistics</a:t>
            </a:r>
            <a:r>
              <a:rPr lang="en-US" dirty="0"/>
              <a:t>, used to summarize data:</a:t>
            </a:r>
          </a:p>
          <a:p>
            <a:pPr marL="342900" indent="-342900">
              <a:buFont typeface="Arial" charset="0"/>
              <a:buChar char="•"/>
            </a:pPr>
            <a:r>
              <a:rPr lang="en-US" b="0" dirty="0"/>
              <a:t>Convey lots of information with extreme simplicity</a:t>
            </a:r>
            <a:endParaRPr lang="en-US" dirty="0"/>
          </a:p>
          <a:p>
            <a:r>
              <a:rPr lang="en-US" dirty="0"/>
              <a:t>Descriptive statistics for a variable:</a:t>
            </a:r>
          </a:p>
          <a:p>
            <a:pPr marL="160020" indent="-342900">
              <a:buFont typeface="Arial" charset="0"/>
              <a:buChar char="•"/>
            </a:pPr>
            <a:r>
              <a:rPr lang="en-US" b="0" dirty="0"/>
              <a:t>Measures of location: mean, median, mode</a:t>
            </a:r>
          </a:p>
          <a:p>
            <a:pPr marL="160020" indent="-342900">
              <a:buFont typeface="Arial" charset="0"/>
              <a:buChar char="•"/>
            </a:pPr>
            <a:r>
              <a:rPr lang="en-US" b="0" dirty="0"/>
              <a:t>Measure of dispersion: variance, standard deviation</a:t>
            </a:r>
          </a:p>
          <a:p>
            <a:r>
              <a:rPr lang="en-US" dirty="0"/>
              <a:t>Measuring correlation of two variables:</a:t>
            </a:r>
          </a:p>
          <a:p>
            <a:pPr marL="160020" indent="-342900">
              <a:buFont typeface="Arial" charset="0"/>
              <a:buChar char="•"/>
            </a:pPr>
            <a:r>
              <a:rPr lang="en-US" b="0" dirty="0"/>
              <a:t>Understanding correlation</a:t>
            </a:r>
          </a:p>
          <a:p>
            <a:pPr marL="160020" indent="-342900">
              <a:buFont typeface="Arial" charset="0"/>
              <a:buChar char="•"/>
            </a:pPr>
            <a:r>
              <a:rPr lang="en-US" b="0" dirty="0"/>
              <a:t>Measuring correlation</a:t>
            </a:r>
          </a:p>
          <a:p>
            <a:pPr marL="160020" indent="-342900">
              <a:buFont typeface="Arial" charset="0"/>
              <a:buChar char="•"/>
            </a:pPr>
            <a:r>
              <a:rPr lang="en-US" b="0" dirty="0"/>
              <a:t>Scatter plots and regression</a:t>
            </a:r>
          </a:p>
        </p:txBody>
      </p:sp>
      <p:sp>
        <p:nvSpPr>
          <p:cNvPr id="5" name="Slide Number Placeholder 4"/>
          <p:cNvSpPr>
            <a:spLocks noGrp="1"/>
          </p:cNvSpPr>
          <p:nvPr>
            <p:ph type="sldNum" sz="quarter" idx="12"/>
          </p:nvPr>
        </p:nvSpPr>
        <p:spPr/>
        <p:txBody>
          <a:bodyPr/>
          <a:lstStyle/>
          <a:p>
            <a:fld id="{A2EF37A0-74FC-AB4F-AE4C-D9BFC6719E9F}" type="slidenum">
              <a:rPr lang="en-US" smtClean="0"/>
              <a:t>5</a:t>
            </a:fld>
            <a:endParaRPr lang="en-US"/>
          </a:p>
        </p:txBody>
      </p:sp>
      <p:sp>
        <p:nvSpPr>
          <p:cNvPr id="4" name="TextBox 3"/>
          <p:cNvSpPr txBox="1"/>
          <p:nvPr/>
        </p:nvSpPr>
        <p:spPr>
          <a:xfrm>
            <a:off x="3467482" y="6475751"/>
            <a:ext cx="8379502" cy="369332"/>
          </a:xfrm>
          <a:prstGeom prst="rect">
            <a:avLst/>
          </a:prstGeom>
          <a:noFill/>
        </p:spPr>
        <p:txBody>
          <a:bodyPr wrap="square" rtlCol="0">
            <a:spAutoFit/>
          </a:bodyPr>
          <a:lstStyle/>
          <a:p>
            <a:r>
              <a:rPr lang="en-US" dirty="0">
                <a:solidFill>
                  <a:schemeClr val="bg1">
                    <a:lumMod val="50000"/>
                  </a:schemeClr>
                </a:solidFill>
              </a:rPr>
              <a:t>Thanks to William Green (NYU Stern IOMS) and Hector </a:t>
            </a:r>
            <a:r>
              <a:rPr lang="en-US" dirty="0" err="1">
                <a:solidFill>
                  <a:schemeClr val="bg1">
                    <a:lumMod val="50000"/>
                  </a:schemeClr>
                </a:solidFill>
              </a:rPr>
              <a:t>Corrada</a:t>
            </a:r>
            <a:r>
              <a:rPr lang="en-US" dirty="0">
                <a:solidFill>
                  <a:schemeClr val="bg1">
                    <a:lumMod val="50000"/>
                  </a:schemeClr>
                </a:solidFill>
              </a:rPr>
              <a:t> Bravo (UMD)</a:t>
            </a:r>
          </a:p>
        </p:txBody>
      </p:sp>
    </p:spTree>
    <p:extLst>
      <p:ext uri="{BB962C8B-B14F-4D97-AF65-F5344CB8AC3E}">
        <p14:creationId xmlns:p14="http://schemas.microsoft.com/office/powerpoint/2010/main" val="3148413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72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72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72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072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072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072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072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072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072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3"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73AF3A28-0F29-E346-A5BE-BB7AA6DA78A5}"/>
              </a:ext>
            </a:extLst>
          </p:cNvPr>
          <p:cNvSpPr>
            <a:spLocks noGrp="1"/>
          </p:cNvSpPr>
          <p:nvPr>
            <p:ph type="sldNum" sz="quarter" idx="12"/>
          </p:nvPr>
        </p:nvSpPr>
        <p:spPr/>
        <p:txBody>
          <a:bodyPr/>
          <a:lstStyle/>
          <a:p>
            <a:fld id="{C100EF79-90C9-334C-B999-12F8AED3E84B}" type="slidenum">
              <a:rPr lang="en-GB" altLang="en-US"/>
              <a:pPr/>
              <a:t>50</a:t>
            </a:fld>
            <a:endParaRPr lang="en-GB" altLang="en-US"/>
          </a:p>
        </p:txBody>
      </p:sp>
      <p:sp>
        <p:nvSpPr>
          <p:cNvPr id="6146" name="Rectangle 2">
            <a:extLst>
              <a:ext uri="{FF2B5EF4-FFF2-40B4-BE49-F238E27FC236}">
                <a16:creationId xmlns:a16="http://schemas.microsoft.com/office/drawing/2014/main" id="{7821E5FE-F9AB-B44D-A32C-19C4C767B00C}"/>
              </a:ext>
            </a:extLst>
          </p:cNvPr>
          <p:cNvSpPr>
            <a:spLocks noGrp="1" noChangeArrowheads="1"/>
          </p:cNvSpPr>
          <p:nvPr>
            <p:ph type="title"/>
          </p:nvPr>
        </p:nvSpPr>
        <p:spPr/>
        <p:txBody>
          <a:bodyPr/>
          <a:lstStyle/>
          <a:p>
            <a:r>
              <a:rPr lang="en-US" altLang="en-US" i="1" dirty="0"/>
              <a:t>P</a:t>
            </a:r>
            <a:r>
              <a:rPr lang="en-US" altLang="en-US" dirty="0"/>
              <a:t>-Standardization</a:t>
            </a:r>
          </a:p>
        </p:txBody>
      </p:sp>
      <p:sp>
        <p:nvSpPr>
          <p:cNvPr id="6147" name="Rectangle 3">
            <a:extLst>
              <a:ext uri="{FF2B5EF4-FFF2-40B4-BE49-F238E27FC236}">
                <a16:creationId xmlns:a16="http://schemas.microsoft.com/office/drawing/2014/main" id="{7CF42BA9-2F5C-FF4C-8E18-D8AA42FEC85C}"/>
              </a:ext>
            </a:extLst>
          </p:cNvPr>
          <p:cNvSpPr>
            <a:spLocks noGrp="1" noChangeArrowheads="1"/>
          </p:cNvSpPr>
          <p:nvPr>
            <p:ph type="body" idx="1"/>
          </p:nvPr>
        </p:nvSpPr>
        <p:spPr/>
        <p:txBody>
          <a:bodyPr/>
          <a:lstStyle/>
          <a:p>
            <a:pPr>
              <a:lnSpc>
                <a:spcPct val="90000"/>
              </a:lnSpc>
            </a:pPr>
            <a:r>
              <a:rPr lang="en-US" altLang="en-US" dirty="0"/>
              <a:t>Every observation is assigned a number between 0 and 100, indicating the percentage of observation </a:t>
            </a:r>
            <a:r>
              <a:rPr lang="en-US" altLang="en-US" b="1" dirty="0"/>
              <a:t>beneath</a:t>
            </a:r>
            <a:r>
              <a:rPr lang="en-US" altLang="en-US" dirty="0"/>
              <a:t> it.</a:t>
            </a:r>
          </a:p>
          <a:p>
            <a:pPr>
              <a:lnSpc>
                <a:spcPct val="90000"/>
              </a:lnSpc>
            </a:pPr>
            <a:r>
              <a:rPr lang="en-US" altLang="en-US" dirty="0"/>
              <a:t>Can be read from the cumulative distribution</a:t>
            </a:r>
          </a:p>
          <a:p>
            <a:pPr>
              <a:lnSpc>
                <a:spcPct val="90000"/>
              </a:lnSpc>
            </a:pPr>
            <a:r>
              <a:rPr lang="en-US" altLang="en-US" dirty="0"/>
              <a:t>In case of knots: assign midpoints</a:t>
            </a:r>
          </a:p>
          <a:p>
            <a:pPr>
              <a:lnSpc>
                <a:spcPct val="90000"/>
              </a:lnSpc>
            </a:pPr>
            <a:r>
              <a:rPr lang="en-US" altLang="en-US" dirty="0"/>
              <a:t>The median, quartiles, quintiles, and deciles are special cases of P-scores.</a:t>
            </a:r>
          </a:p>
        </p:txBody>
      </p:sp>
      <p:sp>
        <p:nvSpPr>
          <p:cNvPr id="7" name="TextBox 6">
            <a:extLst>
              <a:ext uri="{FF2B5EF4-FFF2-40B4-BE49-F238E27FC236}">
                <a16:creationId xmlns:a16="http://schemas.microsoft.com/office/drawing/2014/main" id="{6124EF88-0299-974F-8143-61C81C7AD941}"/>
              </a:ext>
            </a:extLst>
          </p:cNvPr>
          <p:cNvSpPr txBox="1"/>
          <p:nvPr/>
        </p:nvSpPr>
        <p:spPr>
          <a:xfrm>
            <a:off x="7554082" y="6556644"/>
            <a:ext cx="4049486" cy="338554"/>
          </a:xfrm>
          <a:prstGeom prst="rect">
            <a:avLst/>
          </a:prstGeom>
          <a:noFill/>
        </p:spPr>
        <p:txBody>
          <a:bodyPr wrap="square" rtlCol="0">
            <a:spAutoFit/>
          </a:bodyPr>
          <a:lstStyle/>
          <a:p>
            <a:pPr algn="r"/>
            <a:r>
              <a:rPr lang="en-US" sz="1600" i="1" dirty="0">
                <a:solidFill>
                  <a:schemeClr val="accent1"/>
                </a:solidFill>
              </a:rPr>
              <a:t>Slides adapted from Maarten </a:t>
            </a:r>
            <a:r>
              <a:rPr lang="en-US" sz="1600" i="1" dirty="0" err="1">
                <a:solidFill>
                  <a:schemeClr val="accent1"/>
                </a:solidFill>
              </a:rPr>
              <a:t>Buis</a:t>
            </a:r>
            <a:endParaRPr lang="en-US" sz="1600" i="1" dirty="0">
              <a:solidFill>
                <a:schemeClr val="accent1"/>
              </a:solidFill>
            </a:endParaRPr>
          </a:p>
        </p:txBody>
      </p:sp>
    </p:spTree>
    <p:extLst>
      <p:ext uri="{BB962C8B-B14F-4D97-AF65-F5344CB8AC3E}">
        <p14:creationId xmlns:p14="http://schemas.microsoft.com/office/powerpoint/2010/main" val="4121013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4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14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14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14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7"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49CD4F2-1E42-F84D-AADA-E161607DE9A2}"/>
              </a:ext>
            </a:extLst>
          </p:cNvPr>
          <p:cNvSpPr>
            <a:spLocks noGrp="1"/>
          </p:cNvSpPr>
          <p:nvPr>
            <p:ph type="sldNum" sz="quarter" idx="12"/>
          </p:nvPr>
        </p:nvSpPr>
        <p:spPr/>
        <p:txBody>
          <a:bodyPr/>
          <a:lstStyle/>
          <a:p>
            <a:fld id="{DE77A78D-30B8-A34A-A5B0-754502C16658}" type="slidenum">
              <a:rPr lang="en-GB" altLang="en-US"/>
              <a:pPr/>
              <a:t>51</a:t>
            </a:fld>
            <a:endParaRPr lang="en-GB" altLang="en-US"/>
          </a:p>
        </p:txBody>
      </p:sp>
      <p:graphicFrame>
        <p:nvGraphicFramePr>
          <p:cNvPr id="7173" name="Object 5">
            <a:extLst>
              <a:ext uri="{FF2B5EF4-FFF2-40B4-BE49-F238E27FC236}">
                <a16:creationId xmlns:a16="http://schemas.microsoft.com/office/drawing/2014/main" id="{A9F0BCC5-838F-5A4C-B96B-E843CE2B9C90}"/>
              </a:ext>
            </a:extLst>
          </p:cNvPr>
          <p:cNvGraphicFramePr>
            <a:graphicFrameLocks noChangeAspect="1"/>
          </p:cNvGraphicFramePr>
          <p:nvPr/>
        </p:nvGraphicFramePr>
        <p:xfrm>
          <a:off x="3581401" y="457200"/>
          <a:ext cx="4651375" cy="6172200"/>
        </p:xfrm>
        <a:graphic>
          <a:graphicData uri="http://schemas.openxmlformats.org/presentationml/2006/ole">
            <mc:AlternateContent xmlns:mc="http://schemas.openxmlformats.org/markup-compatibility/2006">
              <mc:Choice xmlns:v="urn:schemas-microsoft-com:vml" Requires="v">
                <p:oleObj spid="_x0000_s10275" name="Worksheet" r:id="rId3" imgW="1454150" imgH="1924050" progId="Excel.Sheet.8">
                  <p:embed/>
                </p:oleObj>
              </mc:Choice>
              <mc:Fallback>
                <p:oleObj name="Worksheet" r:id="rId3" imgW="1454150" imgH="1924050" progId="Excel.Sheet.8">
                  <p:embed/>
                  <p:pic>
                    <p:nvPicPr>
                      <p:cNvPr id="7173" name="Object 5">
                        <a:extLst>
                          <a:ext uri="{FF2B5EF4-FFF2-40B4-BE49-F238E27FC236}">
                            <a16:creationId xmlns:a16="http://schemas.microsoft.com/office/drawing/2014/main" id="{A9F0BCC5-838F-5A4C-B96B-E843CE2B9C9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81401" y="457200"/>
                        <a:ext cx="4651375" cy="617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 name="TextBox 5">
            <a:extLst>
              <a:ext uri="{FF2B5EF4-FFF2-40B4-BE49-F238E27FC236}">
                <a16:creationId xmlns:a16="http://schemas.microsoft.com/office/drawing/2014/main" id="{4BF9F1A3-427C-C244-876D-72894B8AE879}"/>
              </a:ext>
            </a:extLst>
          </p:cNvPr>
          <p:cNvSpPr txBox="1"/>
          <p:nvPr/>
        </p:nvSpPr>
        <p:spPr>
          <a:xfrm>
            <a:off x="7554082" y="6556644"/>
            <a:ext cx="4049486" cy="338554"/>
          </a:xfrm>
          <a:prstGeom prst="rect">
            <a:avLst/>
          </a:prstGeom>
          <a:noFill/>
        </p:spPr>
        <p:txBody>
          <a:bodyPr wrap="square" rtlCol="0">
            <a:spAutoFit/>
          </a:bodyPr>
          <a:lstStyle/>
          <a:p>
            <a:pPr algn="r"/>
            <a:r>
              <a:rPr lang="en-US" sz="1600" i="1" dirty="0">
                <a:solidFill>
                  <a:schemeClr val="accent1"/>
                </a:solidFill>
              </a:rPr>
              <a:t>Slides adapted from Maarten </a:t>
            </a:r>
            <a:r>
              <a:rPr lang="en-US" sz="1600" i="1" dirty="0" err="1">
                <a:solidFill>
                  <a:schemeClr val="accent1"/>
                </a:solidFill>
              </a:rPr>
              <a:t>Buis</a:t>
            </a:r>
            <a:endParaRPr lang="en-US" sz="1600" i="1" dirty="0">
              <a:solidFill>
                <a:schemeClr val="accent1"/>
              </a:solidFill>
            </a:endParaRPr>
          </a:p>
        </p:txBody>
      </p:sp>
    </p:spTree>
    <p:extLst>
      <p:ext uri="{BB962C8B-B14F-4D97-AF65-F5344CB8AC3E}">
        <p14:creationId xmlns:p14="http://schemas.microsoft.com/office/powerpoint/2010/main" val="321026028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F34C29D1-CCA9-8248-B905-4ED0A8F5EA4D}"/>
              </a:ext>
            </a:extLst>
          </p:cNvPr>
          <p:cNvSpPr>
            <a:spLocks noGrp="1"/>
          </p:cNvSpPr>
          <p:nvPr>
            <p:ph type="sldNum" sz="quarter" idx="12"/>
          </p:nvPr>
        </p:nvSpPr>
        <p:spPr/>
        <p:txBody>
          <a:bodyPr/>
          <a:lstStyle/>
          <a:p>
            <a:fld id="{0937BFFF-6F82-254D-890D-7B6D076167AF}" type="slidenum">
              <a:rPr lang="en-GB" altLang="en-US"/>
              <a:pPr/>
              <a:t>52</a:t>
            </a:fld>
            <a:endParaRPr lang="en-GB" altLang="en-US"/>
          </a:p>
        </p:txBody>
      </p:sp>
      <p:sp>
        <p:nvSpPr>
          <p:cNvPr id="9218" name="Rectangle 2">
            <a:extLst>
              <a:ext uri="{FF2B5EF4-FFF2-40B4-BE49-F238E27FC236}">
                <a16:creationId xmlns:a16="http://schemas.microsoft.com/office/drawing/2014/main" id="{08983F04-B33E-D44D-AE63-D0C847992C29}"/>
              </a:ext>
            </a:extLst>
          </p:cNvPr>
          <p:cNvSpPr>
            <a:spLocks noGrp="1" noChangeArrowheads="1"/>
          </p:cNvSpPr>
          <p:nvPr>
            <p:ph type="title"/>
          </p:nvPr>
        </p:nvSpPr>
        <p:spPr/>
        <p:txBody>
          <a:bodyPr/>
          <a:lstStyle/>
          <a:p>
            <a:r>
              <a:rPr lang="en-US" altLang="en-US"/>
              <a:t>P-standardization</a:t>
            </a:r>
          </a:p>
        </p:txBody>
      </p:sp>
      <p:sp>
        <p:nvSpPr>
          <p:cNvPr id="9219" name="Rectangle 3">
            <a:extLst>
              <a:ext uri="{FF2B5EF4-FFF2-40B4-BE49-F238E27FC236}">
                <a16:creationId xmlns:a16="http://schemas.microsoft.com/office/drawing/2014/main" id="{1149F8F9-DDA0-1647-98CC-CD3BE11F3AF6}"/>
              </a:ext>
            </a:extLst>
          </p:cNvPr>
          <p:cNvSpPr>
            <a:spLocks noGrp="1" noChangeArrowheads="1"/>
          </p:cNvSpPr>
          <p:nvPr>
            <p:ph type="body" idx="1"/>
          </p:nvPr>
        </p:nvSpPr>
        <p:spPr/>
        <p:txBody>
          <a:bodyPr/>
          <a:lstStyle/>
          <a:p>
            <a:pPr>
              <a:lnSpc>
                <a:spcPct val="90000"/>
              </a:lnSpc>
            </a:pPr>
            <a:r>
              <a:rPr lang="en-US" altLang="en-US" sz="2800" dirty="0"/>
              <a:t>Turns the variable into a ranking, i.e. it turns the variable into a ordinal variable.</a:t>
            </a:r>
          </a:p>
          <a:p>
            <a:pPr>
              <a:lnSpc>
                <a:spcPct val="90000"/>
              </a:lnSpc>
            </a:pPr>
            <a:r>
              <a:rPr lang="en-US" altLang="en-US" sz="2800" dirty="0"/>
              <a:t>It is a non-linear transformation: relative distances change</a:t>
            </a:r>
          </a:p>
          <a:p>
            <a:pPr>
              <a:lnSpc>
                <a:spcPct val="90000"/>
              </a:lnSpc>
            </a:pPr>
            <a:r>
              <a:rPr lang="en-US" altLang="en-US" sz="2800" dirty="0"/>
              <a:t>Results in a fixed mean, range, and standard deviation; M=50, SD=28.6, This can change slightly due to knots</a:t>
            </a:r>
          </a:p>
          <a:p>
            <a:pPr>
              <a:lnSpc>
                <a:spcPct val="90000"/>
              </a:lnSpc>
            </a:pPr>
            <a:r>
              <a:rPr lang="en-US" altLang="en-US" sz="2800" dirty="0"/>
              <a:t>A histogram of a P-standardized variable approximates a uniform distribution</a:t>
            </a:r>
          </a:p>
          <a:p>
            <a:pPr>
              <a:lnSpc>
                <a:spcPct val="90000"/>
              </a:lnSpc>
            </a:pPr>
            <a:endParaRPr lang="en-US" altLang="en-US" sz="2800" dirty="0"/>
          </a:p>
          <a:p>
            <a:pPr>
              <a:lnSpc>
                <a:spcPct val="90000"/>
              </a:lnSpc>
            </a:pPr>
            <a:endParaRPr lang="en-US" altLang="en-US" sz="2800" dirty="0"/>
          </a:p>
        </p:txBody>
      </p:sp>
      <p:sp>
        <p:nvSpPr>
          <p:cNvPr id="7" name="TextBox 6">
            <a:extLst>
              <a:ext uri="{FF2B5EF4-FFF2-40B4-BE49-F238E27FC236}">
                <a16:creationId xmlns:a16="http://schemas.microsoft.com/office/drawing/2014/main" id="{9459C9D9-3611-D94A-AB64-43148C63312A}"/>
              </a:ext>
            </a:extLst>
          </p:cNvPr>
          <p:cNvSpPr txBox="1"/>
          <p:nvPr/>
        </p:nvSpPr>
        <p:spPr>
          <a:xfrm>
            <a:off x="7554082" y="6556644"/>
            <a:ext cx="4049486" cy="338554"/>
          </a:xfrm>
          <a:prstGeom prst="rect">
            <a:avLst/>
          </a:prstGeom>
          <a:noFill/>
        </p:spPr>
        <p:txBody>
          <a:bodyPr wrap="square" rtlCol="0">
            <a:spAutoFit/>
          </a:bodyPr>
          <a:lstStyle/>
          <a:p>
            <a:pPr algn="r"/>
            <a:r>
              <a:rPr lang="en-US" sz="1600" i="1" dirty="0">
                <a:solidFill>
                  <a:schemeClr val="accent1"/>
                </a:solidFill>
              </a:rPr>
              <a:t>Slides adapted from Maarten </a:t>
            </a:r>
            <a:r>
              <a:rPr lang="en-US" sz="1600" i="1" dirty="0" err="1">
                <a:solidFill>
                  <a:schemeClr val="accent1"/>
                </a:solidFill>
              </a:rPr>
              <a:t>Buis</a:t>
            </a:r>
            <a:endParaRPr lang="en-US" sz="1600" i="1" dirty="0">
              <a:solidFill>
                <a:schemeClr val="accent1"/>
              </a:solidFill>
            </a:endParaRPr>
          </a:p>
        </p:txBody>
      </p:sp>
    </p:spTree>
    <p:extLst>
      <p:ext uri="{BB962C8B-B14F-4D97-AF65-F5344CB8AC3E}">
        <p14:creationId xmlns:p14="http://schemas.microsoft.com/office/powerpoint/2010/main" val="2751145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21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21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21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21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9"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Centering And </a:t>
            </a:r>
            <a:r>
              <a:rPr lang="en-US" dirty="0"/>
              <a:t>Scaling</a:t>
            </a:r>
          </a:p>
        </p:txBody>
      </p:sp>
      <p:sp>
        <p:nvSpPr>
          <p:cNvPr id="3" name="Content Placeholder 2"/>
          <p:cNvSpPr>
            <a:spLocks noGrp="1"/>
          </p:cNvSpPr>
          <p:nvPr>
            <p:ph idx="1"/>
          </p:nvPr>
        </p:nvSpPr>
        <p:spPr/>
        <p:txBody>
          <a:bodyPr>
            <a:normAutofit lnSpcReduction="10000"/>
          </a:bodyPr>
          <a:lstStyle/>
          <a:p>
            <a:r>
              <a:rPr lang="en-US" dirty="0"/>
              <a:t>Transform your data into a </a:t>
            </a:r>
            <a:r>
              <a:rPr lang="en-US" dirty="0" err="1">
                <a:solidFill>
                  <a:schemeClr val="tx2"/>
                </a:solidFill>
              </a:rPr>
              <a:t>unitless</a:t>
            </a:r>
            <a:r>
              <a:rPr lang="en-US" dirty="0">
                <a:solidFill>
                  <a:schemeClr val="tx2"/>
                </a:solidFill>
              </a:rPr>
              <a:t> </a:t>
            </a:r>
            <a:r>
              <a:rPr lang="en-US" dirty="0"/>
              <a:t>scale</a:t>
            </a:r>
          </a:p>
          <a:p>
            <a:pPr marL="342900" indent="-342900">
              <a:buFont typeface="Arial" charset="0"/>
              <a:buChar char="•"/>
            </a:pPr>
            <a:r>
              <a:rPr lang="en-US" b="0" dirty="0"/>
              <a:t>Put data into “standard deviations from the mean” units</a:t>
            </a:r>
          </a:p>
          <a:p>
            <a:pPr marL="342900" indent="-342900">
              <a:buFont typeface="Arial" charset="0"/>
              <a:buChar char="•"/>
            </a:pPr>
            <a:r>
              <a:rPr lang="en-US" b="0" dirty="0"/>
              <a:t>This is called </a:t>
            </a:r>
            <a:r>
              <a:rPr lang="en-US" b="0" dirty="0">
                <a:solidFill>
                  <a:schemeClr val="tx2"/>
                </a:solidFill>
              </a:rPr>
              <a:t>standardizing</a:t>
            </a:r>
            <a:r>
              <a:rPr lang="en-US" b="0" dirty="0"/>
              <a:t> a variable, into standard units</a:t>
            </a:r>
          </a:p>
          <a:p>
            <a:r>
              <a:rPr lang="en-US" dirty="0"/>
              <a:t>Given data points </a:t>
            </a:r>
            <a:r>
              <a:rPr lang="en-US" i="1" dirty="0"/>
              <a:t>x</a:t>
            </a:r>
            <a:r>
              <a:rPr lang="en-US" dirty="0"/>
              <a:t> = </a:t>
            </a:r>
            <a:r>
              <a:rPr lang="en-US" i="1" dirty="0"/>
              <a:t>x</a:t>
            </a:r>
            <a:r>
              <a:rPr lang="en-US" i="1" baseline="-25000" dirty="0"/>
              <a:t>1</a:t>
            </a:r>
            <a:r>
              <a:rPr lang="en-US" dirty="0"/>
              <a:t>, </a:t>
            </a:r>
            <a:r>
              <a:rPr lang="en-US" i="1" dirty="0"/>
              <a:t>x</a:t>
            </a:r>
            <a:r>
              <a:rPr lang="en-US" i="1" baseline="-25000" dirty="0"/>
              <a:t>2</a:t>
            </a:r>
            <a:r>
              <a:rPr lang="en-US" dirty="0"/>
              <a:t>, ..., </a:t>
            </a:r>
            <a:r>
              <a:rPr lang="en-US" i="1" dirty="0" err="1"/>
              <a:t>x</a:t>
            </a:r>
            <a:r>
              <a:rPr lang="en-US" i="1" baseline="-25000" dirty="0" err="1"/>
              <a:t>n</a:t>
            </a:r>
            <a:r>
              <a:rPr lang="en-US" dirty="0"/>
              <a:t>:</a:t>
            </a:r>
          </a:p>
          <a:p>
            <a:endParaRPr lang="en-US" dirty="0"/>
          </a:p>
          <a:p>
            <a:endParaRPr lang="en-US" dirty="0"/>
          </a:p>
          <a:p>
            <a:endParaRPr lang="en-US" dirty="0"/>
          </a:p>
          <a:p>
            <a:r>
              <a:rPr lang="en-US" dirty="0"/>
              <a:t>Translates </a:t>
            </a:r>
            <a:r>
              <a:rPr lang="en-US" i="1" dirty="0"/>
              <a:t>x</a:t>
            </a:r>
            <a:r>
              <a:rPr lang="en-US" dirty="0"/>
              <a:t> into a scaled and centered variable </a:t>
            </a:r>
            <a:r>
              <a:rPr lang="en-US" i="1" dirty="0"/>
              <a:t>z</a:t>
            </a:r>
          </a:p>
          <a:p>
            <a:r>
              <a:rPr lang="en-US" dirty="0"/>
              <a:t>What is the mean of </a:t>
            </a:r>
            <a:r>
              <a:rPr lang="en-US" i="1" dirty="0"/>
              <a:t>z</a:t>
            </a:r>
            <a:r>
              <a:rPr lang="en-US" dirty="0"/>
              <a:t> ??????????</a:t>
            </a:r>
          </a:p>
          <a:p>
            <a:r>
              <a:rPr lang="en-US" dirty="0"/>
              <a:t>What is the standard deviation of z ??????????</a:t>
            </a:r>
          </a:p>
          <a:p>
            <a:endParaRPr lang="en-US" dirty="0"/>
          </a:p>
        </p:txBody>
      </p:sp>
      <p:sp>
        <p:nvSpPr>
          <p:cNvPr id="5" name="Slide Number Placeholder 4"/>
          <p:cNvSpPr>
            <a:spLocks noGrp="1"/>
          </p:cNvSpPr>
          <p:nvPr>
            <p:ph type="sldNum" sz="quarter" idx="12"/>
          </p:nvPr>
        </p:nvSpPr>
        <p:spPr/>
        <p:txBody>
          <a:bodyPr/>
          <a:lstStyle/>
          <a:p>
            <a:fld id="{A2EF37A0-74FC-AB4F-AE4C-D9BFC6719E9F}" type="slidenum">
              <a:rPr lang="en-US" smtClean="0"/>
              <a:t>53</a:t>
            </a:fld>
            <a:endParaRPr lang="en-US"/>
          </a:p>
        </p:txBody>
      </p:sp>
      <p:pic>
        <p:nvPicPr>
          <p:cNvPr id="6" name="Picture 5"/>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4809194" y="3178450"/>
            <a:ext cx="3098800" cy="1274164"/>
          </a:xfrm>
          <a:prstGeom prst="rect">
            <a:avLst/>
          </a:prstGeom>
        </p:spPr>
      </p:pic>
    </p:spTree>
    <p:extLst>
      <p:ext uri="{BB962C8B-B14F-4D97-AF65-F5344CB8AC3E}">
        <p14:creationId xmlns:p14="http://schemas.microsoft.com/office/powerpoint/2010/main" val="2650579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Centering </a:t>
            </a:r>
            <a:r>
              <a:rPr lang="en-US"/>
              <a:t>or Scaling</a:t>
            </a:r>
          </a:p>
        </p:txBody>
      </p:sp>
      <p:sp>
        <p:nvSpPr>
          <p:cNvPr id="3" name="Content Placeholder 2"/>
          <p:cNvSpPr>
            <a:spLocks noGrp="1"/>
          </p:cNvSpPr>
          <p:nvPr>
            <p:ph idx="1"/>
          </p:nvPr>
        </p:nvSpPr>
        <p:spPr/>
        <p:txBody>
          <a:bodyPr>
            <a:normAutofit fontScale="92500" lnSpcReduction="20000"/>
          </a:bodyPr>
          <a:lstStyle/>
          <a:p>
            <a:r>
              <a:rPr lang="en-US" dirty="0"/>
              <a:t>Maybe you just want to center the data:</a:t>
            </a:r>
          </a:p>
          <a:p>
            <a:endParaRPr lang="en-US" dirty="0"/>
          </a:p>
          <a:p>
            <a:endParaRPr lang="en-US" dirty="0"/>
          </a:p>
          <a:p>
            <a:r>
              <a:rPr lang="en-US" dirty="0"/>
              <a:t>What is the mean of </a:t>
            </a:r>
            <a:r>
              <a:rPr lang="en-US" i="1" dirty="0"/>
              <a:t>z</a:t>
            </a:r>
            <a:r>
              <a:rPr lang="en-US" dirty="0"/>
              <a:t> ??????????</a:t>
            </a:r>
          </a:p>
          <a:p>
            <a:r>
              <a:rPr lang="en-US" dirty="0"/>
              <a:t>What is the standard deviation of z ??????????</a:t>
            </a:r>
          </a:p>
          <a:p>
            <a:r>
              <a:rPr lang="en-US" dirty="0"/>
              <a:t>Maybe you just want to scale the data:</a:t>
            </a:r>
          </a:p>
          <a:p>
            <a:endParaRPr lang="en-US" dirty="0"/>
          </a:p>
          <a:p>
            <a:endParaRPr lang="en-US" dirty="0"/>
          </a:p>
          <a:p>
            <a:endParaRPr lang="en-US" dirty="0"/>
          </a:p>
          <a:p>
            <a:r>
              <a:rPr lang="en-US" dirty="0"/>
              <a:t>What is the mean of </a:t>
            </a:r>
            <a:r>
              <a:rPr lang="en-US" i="1" dirty="0"/>
              <a:t>z</a:t>
            </a:r>
            <a:r>
              <a:rPr lang="en-US" dirty="0"/>
              <a:t> ??????????</a:t>
            </a:r>
          </a:p>
          <a:p>
            <a:r>
              <a:rPr lang="en-US" dirty="0"/>
              <a:t>What is the standard deviation of z ??????????</a:t>
            </a:r>
          </a:p>
          <a:p>
            <a:endParaRPr lang="en-US" dirty="0"/>
          </a:p>
          <a:p>
            <a:endParaRPr lang="en-US" dirty="0"/>
          </a:p>
        </p:txBody>
      </p:sp>
      <p:sp>
        <p:nvSpPr>
          <p:cNvPr id="4" name="Slide Number Placeholder 3"/>
          <p:cNvSpPr>
            <a:spLocks noGrp="1"/>
          </p:cNvSpPr>
          <p:nvPr>
            <p:ph type="sldNum" sz="quarter" idx="12"/>
          </p:nvPr>
        </p:nvSpPr>
        <p:spPr/>
        <p:txBody>
          <a:bodyPr/>
          <a:lstStyle/>
          <a:p>
            <a:fld id="{A2EF37A0-74FC-AB4F-AE4C-D9BFC6719E9F}" type="slidenum">
              <a:rPr lang="en-US" smtClean="0"/>
              <a:t>54</a:t>
            </a:fld>
            <a:endParaRPr lang="en-US"/>
          </a:p>
        </p:txBody>
      </p:sp>
      <p:pic>
        <p:nvPicPr>
          <p:cNvPr id="5" name="Picture 4"/>
          <p:cNvPicPr>
            <a:picLocks noChangeAspect="1"/>
          </p:cNvPicPr>
          <p:nvPr/>
        </p:nvPicPr>
        <p:blipFill>
          <a:blip r:embed="rId2"/>
          <a:stretch>
            <a:fillRect/>
          </a:stretch>
        </p:blipFill>
        <p:spPr>
          <a:xfrm>
            <a:off x="5626100" y="2064778"/>
            <a:ext cx="2705100" cy="635000"/>
          </a:xfrm>
          <a:prstGeom prst="rect">
            <a:avLst/>
          </a:prstGeom>
        </p:spPr>
      </p:pic>
      <p:pic>
        <p:nvPicPr>
          <p:cNvPr id="6" name="Picture 5"/>
          <p:cNvPicPr>
            <a:picLocks noChangeAspect="1"/>
          </p:cNvPicPr>
          <p:nvPr/>
        </p:nvPicPr>
        <p:blipFill>
          <a:blip r:embed="rId3"/>
          <a:stretch>
            <a:fillRect/>
          </a:stretch>
        </p:blipFill>
        <p:spPr>
          <a:xfrm>
            <a:off x="5359921" y="3646954"/>
            <a:ext cx="2476500" cy="1244600"/>
          </a:xfrm>
          <a:prstGeom prst="rect">
            <a:avLst/>
          </a:prstGeom>
        </p:spPr>
      </p:pic>
    </p:spTree>
    <p:extLst>
      <p:ext uri="{BB962C8B-B14F-4D97-AF65-F5344CB8AC3E}">
        <p14:creationId xmlns:p14="http://schemas.microsoft.com/office/powerpoint/2010/main" val="806007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Discrete to continuous variables</a:t>
            </a:r>
          </a:p>
        </p:txBody>
      </p:sp>
      <p:sp>
        <p:nvSpPr>
          <p:cNvPr id="3" name="Content Placeholder 2"/>
          <p:cNvSpPr>
            <a:spLocks noGrp="1"/>
          </p:cNvSpPr>
          <p:nvPr>
            <p:ph idx="1"/>
          </p:nvPr>
        </p:nvSpPr>
        <p:spPr/>
        <p:txBody>
          <a:bodyPr/>
          <a:lstStyle/>
          <a:p>
            <a:r>
              <a:rPr lang="en-US" dirty="0"/>
              <a:t>Some models only work on continuous numeric data</a:t>
            </a:r>
          </a:p>
          <a:p>
            <a:r>
              <a:rPr lang="en-US" dirty="0"/>
              <a:t>Convert a binary variable to a number ???????????</a:t>
            </a:r>
          </a:p>
          <a:p>
            <a:pPr marL="342900" indent="-342900">
              <a:buFont typeface="Arial" charset="0"/>
              <a:buChar char="•"/>
            </a:pPr>
            <a:r>
              <a:rPr lang="en-US" b="0" dirty="0" err="1"/>
              <a:t>health_insurance</a:t>
            </a:r>
            <a:r>
              <a:rPr lang="en-US" b="0" dirty="0"/>
              <a:t> = {“yes”, “no”} </a:t>
            </a:r>
            <a:r>
              <a:rPr lang="en-US" b="0" dirty="0">
                <a:sym typeface="Wingdings"/>
              </a:rPr>
              <a:t> {1, 0}</a:t>
            </a:r>
          </a:p>
          <a:p>
            <a:r>
              <a:rPr lang="en-US" dirty="0">
                <a:sym typeface="Wingdings"/>
              </a:rPr>
              <a:t>Why not {-1, +1} or {-10, +14}?</a:t>
            </a:r>
          </a:p>
          <a:p>
            <a:pPr marL="342900" indent="-342900">
              <a:buFont typeface="Arial" charset="0"/>
              <a:buChar char="•"/>
            </a:pPr>
            <a:r>
              <a:rPr lang="en-US" b="0" dirty="0">
                <a:sym typeface="Wingdings"/>
              </a:rPr>
              <a:t>0/1 encoding lets us say things like “if a person has healthcare then their income increases by $X.”</a:t>
            </a:r>
          </a:p>
          <a:p>
            <a:pPr marL="342900" indent="-342900">
              <a:buFont typeface="Arial" charset="0"/>
              <a:buChar char="•"/>
            </a:pPr>
            <a:r>
              <a:rPr lang="en-US" b="0" dirty="0">
                <a:sym typeface="Wingdings"/>
              </a:rPr>
              <a:t>Might need {-1,+1} for certain ML algorithms (e.g., SVM)</a:t>
            </a:r>
            <a:endParaRPr lang="en-US" b="0" dirty="0"/>
          </a:p>
        </p:txBody>
      </p:sp>
      <p:sp>
        <p:nvSpPr>
          <p:cNvPr id="5" name="Slide Number Placeholder 4"/>
          <p:cNvSpPr>
            <a:spLocks noGrp="1"/>
          </p:cNvSpPr>
          <p:nvPr>
            <p:ph type="sldNum" sz="quarter" idx="12"/>
          </p:nvPr>
        </p:nvSpPr>
        <p:spPr/>
        <p:txBody>
          <a:bodyPr/>
          <a:lstStyle/>
          <a:p>
            <a:fld id="{A2EF37A0-74FC-AB4F-AE4C-D9BFC6719E9F}" type="slidenum">
              <a:rPr lang="en-US" smtClean="0"/>
              <a:t>55</a:t>
            </a:fld>
            <a:endParaRPr lang="en-US"/>
          </a:p>
        </p:txBody>
      </p:sp>
    </p:spTree>
    <p:extLst>
      <p:ext uri="{BB962C8B-B14F-4D97-AF65-F5344CB8AC3E}">
        <p14:creationId xmlns:p14="http://schemas.microsoft.com/office/powerpoint/2010/main" val="1532612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Discrete to continuous variables</a:t>
            </a:r>
          </a:p>
        </p:txBody>
      </p:sp>
      <p:sp>
        <p:nvSpPr>
          <p:cNvPr id="3" name="Content Placeholder 2"/>
          <p:cNvSpPr>
            <a:spLocks noGrp="1"/>
          </p:cNvSpPr>
          <p:nvPr>
            <p:ph idx="1"/>
          </p:nvPr>
        </p:nvSpPr>
        <p:spPr/>
        <p:txBody>
          <a:bodyPr/>
          <a:lstStyle/>
          <a:p>
            <a:r>
              <a:rPr lang="en-US" dirty="0"/>
              <a:t>What about non-binary variables?</a:t>
            </a:r>
          </a:p>
          <a:p>
            <a:r>
              <a:rPr lang="en-US" dirty="0"/>
              <a:t>My main transportation is a {BMW, Bicycle, Hovercraft}</a:t>
            </a:r>
          </a:p>
          <a:p>
            <a:r>
              <a:rPr lang="en-US" dirty="0"/>
              <a:t>One option: { BMW </a:t>
            </a:r>
            <a:r>
              <a:rPr lang="en-US" dirty="0">
                <a:sym typeface="Wingdings"/>
              </a:rPr>
              <a:t> </a:t>
            </a:r>
            <a:r>
              <a:rPr lang="en-US" dirty="0"/>
              <a:t>1, Bicycle </a:t>
            </a:r>
            <a:r>
              <a:rPr lang="en-US" dirty="0">
                <a:sym typeface="Wingdings"/>
              </a:rPr>
              <a:t></a:t>
            </a:r>
            <a:r>
              <a:rPr lang="en-US" dirty="0"/>
              <a:t> 2, Hovercraft </a:t>
            </a:r>
            <a:r>
              <a:rPr lang="en-US" dirty="0">
                <a:sym typeface="Wingdings"/>
              </a:rPr>
              <a:t></a:t>
            </a:r>
            <a:r>
              <a:rPr lang="en-US" dirty="0"/>
              <a:t> 3 }</a:t>
            </a:r>
          </a:p>
          <a:p>
            <a:pPr marL="342900" indent="-342900">
              <a:buFont typeface="Arial" charset="0"/>
              <a:buChar char="•"/>
            </a:pPr>
            <a:r>
              <a:rPr lang="en-US" b="0" dirty="0"/>
              <a:t>Problems ??????????</a:t>
            </a:r>
          </a:p>
          <a:p>
            <a:r>
              <a:rPr lang="en-US" dirty="0">
                <a:solidFill>
                  <a:schemeClr val="tx2"/>
                </a:solidFill>
              </a:rPr>
              <a:t>One-hot encoding</a:t>
            </a:r>
            <a:r>
              <a:rPr lang="en-US" dirty="0"/>
              <a:t>: convert a categorical variable with N values into a N-bit vector:</a:t>
            </a:r>
          </a:p>
          <a:p>
            <a:pPr marL="342900" indent="-342900">
              <a:buFont typeface="Arial" charset="0"/>
              <a:buChar char="•"/>
            </a:pPr>
            <a:r>
              <a:rPr lang="en-US" b="0" dirty="0"/>
              <a:t>BMW </a:t>
            </a:r>
            <a:r>
              <a:rPr lang="en-US" b="0" dirty="0">
                <a:sym typeface="Wingdings"/>
              </a:rPr>
              <a:t></a:t>
            </a:r>
            <a:r>
              <a:rPr lang="en-US" b="0" dirty="0"/>
              <a:t> [1, 0, 0]; Bicycle </a:t>
            </a:r>
            <a:r>
              <a:rPr lang="en-US" b="0" dirty="0">
                <a:sym typeface="Wingdings"/>
              </a:rPr>
              <a:t> [0, 1, 0]; Hovercraft  [0, 0, 1]</a:t>
            </a:r>
            <a:endParaRPr lang="en-US" b="0" dirty="0"/>
          </a:p>
        </p:txBody>
      </p:sp>
      <p:sp>
        <p:nvSpPr>
          <p:cNvPr id="4" name="Slide Number Placeholder 3"/>
          <p:cNvSpPr>
            <a:spLocks noGrp="1"/>
          </p:cNvSpPr>
          <p:nvPr>
            <p:ph type="sldNum" sz="quarter" idx="12"/>
          </p:nvPr>
        </p:nvSpPr>
        <p:spPr/>
        <p:txBody>
          <a:bodyPr/>
          <a:lstStyle/>
          <a:p>
            <a:fld id="{A2EF37A0-74FC-AB4F-AE4C-D9BFC6719E9F}" type="slidenum">
              <a:rPr lang="en-US" smtClean="0"/>
              <a:t>56</a:t>
            </a:fld>
            <a:endParaRPr lang="en-US"/>
          </a:p>
        </p:txBody>
      </p:sp>
      <p:sp>
        <p:nvSpPr>
          <p:cNvPr id="5" name="Rounded Rectangle 4"/>
          <p:cNvSpPr/>
          <p:nvPr/>
        </p:nvSpPr>
        <p:spPr>
          <a:xfrm>
            <a:off x="1981200" y="4848513"/>
            <a:ext cx="7997252" cy="1277651"/>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dirty="0">
                <a:solidFill>
                  <a:srgbClr val="92D050"/>
                </a:solidFill>
                <a:latin typeface="Courier" charset="0"/>
                <a:ea typeface="Courier" charset="0"/>
                <a:cs typeface="Courier" charset="0"/>
              </a:rPr>
              <a:t># Converts </a:t>
            </a:r>
            <a:r>
              <a:rPr lang="en-US" dirty="0" err="1">
                <a:solidFill>
                  <a:srgbClr val="92D050"/>
                </a:solidFill>
                <a:latin typeface="Courier" charset="0"/>
                <a:ea typeface="Courier" charset="0"/>
                <a:cs typeface="Courier" charset="0"/>
              </a:rPr>
              <a:t>dtype</a:t>
            </a:r>
            <a:r>
              <a:rPr lang="en-US" dirty="0">
                <a:solidFill>
                  <a:srgbClr val="92D050"/>
                </a:solidFill>
                <a:latin typeface="Courier" charset="0"/>
                <a:ea typeface="Courier" charset="0"/>
                <a:cs typeface="Courier" charset="0"/>
              </a:rPr>
              <a:t>=category to one-hot-encoded cols</a:t>
            </a:r>
          </a:p>
          <a:p>
            <a:r>
              <a:rPr lang="en-US" dirty="0">
                <a:latin typeface="Courier" charset="0"/>
                <a:ea typeface="Courier" charset="0"/>
                <a:cs typeface="Courier" charset="0"/>
              </a:rPr>
              <a:t>cols = [‘</a:t>
            </a:r>
            <a:r>
              <a:rPr lang="en-US" dirty="0" err="1">
                <a:latin typeface="Courier" charset="0"/>
                <a:ea typeface="Courier" charset="0"/>
                <a:cs typeface="Courier" charset="0"/>
              </a:rPr>
              <a:t>my_transportation</a:t>
            </a:r>
            <a:r>
              <a:rPr lang="en-US" dirty="0">
                <a:latin typeface="Courier" charset="0"/>
                <a:ea typeface="Courier" charset="0"/>
                <a:cs typeface="Courier" charset="0"/>
              </a:rPr>
              <a:t>’]</a:t>
            </a:r>
          </a:p>
          <a:p>
            <a:r>
              <a:rPr lang="en-US" dirty="0" err="1">
                <a:latin typeface="Courier" charset="0"/>
                <a:ea typeface="Courier" charset="0"/>
                <a:cs typeface="Courier" charset="0"/>
              </a:rPr>
              <a:t>df</a:t>
            </a:r>
            <a:r>
              <a:rPr lang="en-US" dirty="0">
                <a:latin typeface="Courier" charset="0"/>
                <a:ea typeface="Courier" charset="0"/>
                <a:cs typeface="Courier" charset="0"/>
              </a:rPr>
              <a:t> = </a:t>
            </a:r>
            <a:r>
              <a:rPr lang="en-US" dirty="0" err="1">
                <a:latin typeface="Courier" charset="0"/>
                <a:ea typeface="Courier" charset="0"/>
                <a:cs typeface="Courier" charset="0"/>
              </a:rPr>
              <a:t>df.get_dummies</a:t>
            </a:r>
            <a:r>
              <a:rPr lang="en-US" dirty="0">
                <a:latin typeface="Courier" charset="0"/>
                <a:ea typeface="Courier" charset="0"/>
                <a:cs typeface="Courier" charset="0"/>
              </a:rPr>
              <a:t>( columns = cols )</a:t>
            </a:r>
          </a:p>
        </p:txBody>
      </p:sp>
    </p:spTree>
    <p:extLst>
      <p:ext uri="{BB962C8B-B14F-4D97-AF65-F5344CB8AC3E}">
        <p14:creationId xmlns:p14="http://schemas.microsoft.com/office/powerpoint/2010/main" val="1919454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Continuous to discrete variables</a:t>
            </a:r>
          </a:p>
        </p:txBody>
      </p:sp>
      <p:sp>
        <p:nvSpPr>
          <p:cNvPr id="3" name="Content Placeholder 2"/>
          <p:cNvSpPr>
            <a:spLocks noGrp="1"/>
          </p:cNvSpPr>
          <p:nvPr>
            <p:ph idx="1"/>
          </p:nvPr>
        </p:nvSpPr>
        <p:spPr/>
        <p:txBody>
          <a:bodyPr/>
          <a:lstStyle/>
          <a:p>
            <a:r>
              <a:rPr lang="en-US" dirty="0"/>
              <a:t>Do doctors prescribe a certain medication to older kids more often?  Is there a difference in wage based on age?</a:t>
            </a:r>
          </a:p>
          <a:p>
            <a:r>
              <a:rPr lang="en-US" dirty="0"/>
              <a:t>Pick a discrete set of bins, then put values into the bins</a:t>
            </a:r>
          </a:p>
          <a:p>
            <a:r>
              <a:rPr lang="en-US" dirty="0"/>
              <a:t>Equal-length bins:</a:t>
            </a:r>
          </a:p>
          <a:p>
            <a:pPr marL="342900" indent="-342900">
              <a:buFont typeface="Arial" charset="0"/>
              <a:buChar char="•"/>
            </a:pPr>
            <a:r>
              <a:rPr lang="en-US" b="0" dirty="0"/>
              <a:t>Bins have an equal-length range and skewed membership</a:t>
            </a:r>
          </a:p>
          <a:p>
            <a:pPr marL="342900" indent="-342900">
              <a:buFont typeface="Arial" charset="0"/>
              <a:buChar char="•"/>
            </a:pPr>
            <a:r>
              <a:rPr lang="en-US" b="0" dirty="0"/>
              <a:t>Good/Bad ????????</a:t>
            </a:r>
          </a:p>
          <a:p>
            <a:r>
              <a:rPr lang="en-US" dirty="0"/>
              <a:t>Equal-sized bins:</a:t>
            </a:r>
          </a:p>
          <a:p>
            <a:pPr marL="342900" indent="-342900">
              <a:buFont typeface="Arial" charset="0"/>
              <a:buChar char="•"/>
            </a:pPr>
            <a:r>
              <a:rPr lang="en-US" b="0" dirty="0"/>
              <a:t>Bins have variable-length ranges but equal membership</a:t>
            </a:r>
          </a:p>
          <a:p>
            <a:pPr marL="342900" indent="-342900">
              <a:buFont typeface="Arial" charset="0"/>
              <a:buChar char="•"/>
            </a:pPr>
            <a:r>
              <a:rPr lang="en-US" b="0" dirty="0"/>
              <a:t>Good/Bad ????????</a:t>
            </a:r>
          </a:p>
        </p:txBody>
      </p:sp>
      <p:sp>
        <p:nvSpPr>
          <p:cNvPr id="5" name="Slide Number Placeholder 4"/>
          <p:cNvSpPr>
            <a:spLocks noGrp="1"/>
          </p:cNvSpPr>
          <p:nvPr>
            <p:ph type="sldNum" sz="quarter" idx="12"/>
          </p:nvPr>
        </p:nvSpPr>
        <p:spPr/>
        <p:txBody>
          <a:bodyPr/>
          <a:lstStyle/>
          <a:p>
            <a:fld id="{A2EF37A0-74FC-AB4F-AE4C-D9BFC6719E9F}" type="slidenum">
              <a:rPr lang="en-US" smtClean="0"/>
              <a:t>57</a:t>
            </a:fld>
            <a:endParaRPr lang="en-US"/>
          </a:p>
        </p:txBody>
      </p:sp>
      <p:pic>
        <p:nvPicPr>
          <p:cNvPr id="6" name="Picture 5"/>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901628" y="5122056"/>
            <a:ext cx="1735944" cy="1735944"/>
          </a:xfrm>
          <a:prstGeom prst="rect">
            <a:avLst/>
          </a:prstGeom>
        </p:spPr>
      </p:pic>
    </p:spTree>
    <p:extLst>
      <p:ext uri="{BB962C8B-B14F-4D97-AF65-F5344CB8AC3E}">
        <p14:creationId xmlns:p14="http://schemas.microsoft.com/office/powerpoint/2010/main" val="3410984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Skewed Data</a:t>
            </a:r>
          </a:p>
        </p:txBody>
      </p:sp>
      <p:sp>
        <p:nvSpPr>
          <p:cNvPr id="3" name="Content Placeholder 2"/>
          <p:cNvSpPr>
            <a:spLocks noGrp="1"/>
          </p:cNvSpPr>
          <p:nvPr>
            <p:ph idx="1"/>
          </p:nvPr>
        </p:nvSpPr>
        <p:spPr/>
        <p:txBody>
          <a:bodyPr/>
          <a:lstStyle/>
          <a:p>
            <a:r>
              <a:rPr lang="en-US" dirty="0"/>
              <a:t>Skewed data often arises in multiplicative processes:</a:t>
            </a:r>
          </a:p>
          <a:p>
            <a:pPr marL="342900" indent="-342900">
              <a:buFont typeface="Arial" charset="0"/>
              <a:buChar char="•"/>
            </a:pPr>
            <a:r>
              <a:rPr lang="en-US" b="0" dirty="0"/>
              <a:t>Some points float around 1, but one unlucky draw </a:t>
            </a:r>
            <a:r>
              <a:rPr lang="en-US" b="0" dirty="0">
                <a:sym typeface="Wingdings"/>
              </a:rPr>
              <a:t> 0</a:t>
            </a:r>
          </a:p>
          <a:p>
            <a:r>
              <a:rPr lang="en-US" dirty="0">
                <a:sym typeface="Wingdings"/>
              </a:rPr>
              <a:t>Logarithmic transforms reduce skew:</a:t>
            </a:r>
          </a:p>
          <a:p>
            <a:pPr marL="342900" indent="-342900">
              <a:buFont typeface="Arial" charset="0"/>
              <a:buChar char="•"/>
            </a:pPr>
            <a:r>
              <a:rPr lang="en-US" b="0" dirty="0">
                <a:sym typeface="Wingdings"/>
              </a:rPr>
              <a:t>If values are all positive, apply log</a:t>
            </a:r>
            <a:r>
              <a:rPr lang="en-US" b="0" baseline="-25000" dirty="0">
                <a:sym typeface="Wingdings"/>
              </a:rPr>
              <a:t>2</a:t>
            </a:r>
            <a:r>
              <a:rPr lang="en-US" b="0" dirty="0">
                <a:sym typeface="Wingdings"/>
              </a:rPr>
              <a:t> transform</a:t>
            </a:r>
          </a:p>
          <a:p>
            <a:pPr marL="342900" indent="-342900">
              <a:buFont typeface="Arial" charset="0"/>
              <a:buChar char="•"/>
            </a:pPr>
            <a:r>
              <a:rPr lang="en-US" b="0" dirty="0">
                <a:sym typeface="Wingdings"/>
              </a:rPr>
              <a:t>If some values are negative:</a:t>
            </a:r>
          </a:p>
          <a:p>
            <a:pPr marL="800100" lvl="1" indent="-342900">
              <a:buFont typeface="Arial" charset="0"/>
              <a:buChar char="•"/>
            </a:pPr>
            <a:r>
              <a:rPr lang="en-US" dirty="0">
                <a:sym typeface="Wingdings"/>
              </a:rPr>
              <a:t>Shift all values so they are positive, apply log</a:t>
            </a:r>
            <a:r>
              <a:rPr lang="en-US" baseline="-25000" dirty="0">
                <a:sym typeface="Wingdings"/>
              </a:rPr>
              <a:t>2</a:t>
            </a:r>
          </a:p>
          <a:p>
            <a:pPr marL="800100" lvl="1" indent="-342900">
              <a:buFont typeface="Arial" charset="0"/>
              <a:buChar char="•"/>
            </a:pPr>
            <a:r>
              <a:rPr lang="en-US" dirty="0">
                <a:sym typeface="Wingdings"/>
              </a:rPr>
              <a:t>Signed log: sign(x) * log</a:t>
            </a:r>
            <a:r>
              <a:rPr lang="en-US" baseline="-25000" dirty="0">
                <a:sym typeface="Wingdings"/>
              </a:rPr>
              <a:t>2</a:t>
            </a:r>
            <a:r>
              <a:rPr lang="en-US" dirty="0">
                <a:sym typeface="Wingdings"/>
              </a:rPr>
              <a:t>( |x| + 1)</a:t>
            </a:r>
            <a:endParaRPr lang="en-US" dirty="0"/>
          </a:p>
        </p:txBody>
      </p:sp>
      <p:sp>
        <p:nvSpPr>
          <p:cNvPr id="5" name="Slide Number Placeholder 4"/>
          <p:cNvSpPr>
            <a:spLocks noGrp="1"/>
          </p:cNvSpPr>
          <p:nvPr>
            <p:ph type="sldNum" sz="quarter" idx="12"/>
          </p:nvPr>
        </p:nvSpPr>
        <p:spPr/>
        <p:txBody>
          <a:bodyPr/>
          <a:lstStyle/>
          <a:p>
            <a:fld id="{A2EF37A0-74FC-AB4F-AE4C-D9BFC6719E9F}" type="slidenum">
              <a:rPr lang="en-US" smtClean="0"/>
              <a:t>58</a:t>
            </a:fld>
            <a:endParaRPr lang="en-US"/>
          </a:p>
        </p:txBody>
      </p:sp>
      <p:pic>
        <p:nvPicPr>
          <p:cNvPr id="6" name="Picture 5"/>
          <p:cNvPicPr>
            <a:picLocks noChangeAspect="1"/>
          </p:cNvPicPr>
          <p:nvPr/>
        </p:nvPicPr>
        <p:blipFill>
          <a:blip r:embed="rId2"/>
          <a:stretch>
            <a:fillRect/>
          </a:stretch>
        </p:blipFill>
        <p:spPr>
          <a:xfrm>
            <a:off x="3514660" y="4956441"/>
            <a:ext cx="4553080" cy="1637982"/>
          </a:xfrm>
          <a:prstGeom prst="rect">
            <a:avLst/>
          </a:prstGeom>
        </p:spPr>
      </p:pic>
    </p:spTree>
    <p:extLst>
      <p:ext uri="{BB962C8B-B14F-4D97-AF65-F5344CB8AC3E}">
        <p14:creationId xmlns:p14="http://schemas.microsoft.com/office/powerpoint/2010/main" val="2406916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Skewed Data</a:t>
            </a:r>
          </a:p>
        </p:txBody>
      </p:sp>
      <p:sp>
        <p:nvSpPr>
          <p:cNvPr id="4" name="Slide Number Placeholder 3"/>
          <p:cNvSpPr>
            <a:spLocks noGrp="1"/>
          </p:cNvSpPr>
          <p:nvPr>
            <p:ph type="sldNum" sz="quarter" idx="12"/>
          </p:nvPr>
        </p:nvSpPr>
        <p:spPr/>
        <p:txBody>
          <a:bodyPr/>
          <a:lstStyle/>
          <a:p>
            <a:fld id="{A2EF37A0-74FC-AB4F-AE4C-D9BFC6719E9F}" type="slidenum">
              <a:rPr lang="en-US" smtClean="0"/>
              <a:t>59</a:t>
            </a:fld>
            <a:endParaRPr lang="en-US"/>
          </a:p>
        </p:txBody>
      </p:sp>
      <p:pic>
        <p:nvPicPr>
          <p:cNvPr id="6" name="Picture 5"/>
          <p:cNvPicPr>
            <a:picLocks noChangeAspect="1"/>
          </p:cNvPicPr>
          <p:nvPr/>
        </p:nvPicPr>
        <p:blipFill>
          <a:blip r:embed="rId2"/>
          <a:stretch>
            <a:fillRect/>
          </a:stretch>
        </p:blipFill>
        <p:spPr>
          <a:xfrm>
            <a:off x="143994" y="1524318"/>
            <a:ext cx="8949128" cy="2325210"/>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238771" y="2895918"/>
            <a:ext cx="5091633" cy="3667507"/>
          </a:xfrm>
          <a:prstGeom prst="rect">
            <a:avLst/>
          </a:prstGeom>
        </p:spPr>
      </p:pic>
      <p:sp>
        <p:nvSpPr>
          <p:cNvPr id="13" name="Bent Arrow 12"/>
          <p:cNvSpPr/>
          <p:nvPr/>
        </p:nvSpPr>
        <p:spPr>
          <a:xfrm rot="10800000" flipH="1">
            <a:off x="3907437" y="3971637"/>
            <a:ext cx="1663908" cy="1768839"/>
          </a:xfrm>
          <a:prstGeom prst="ben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
        <p:nvSpPr>
          <p:cNvPr id="14" name="TextBox 13"/>
          <p:cNvSpPr txBox="1"/>
          <p:nvPr/>
        </p:nvSpPr>
        <p:spPr>
          <a:xfrm>
            <a:off x="1834864" y="4410352"/>
            <a:ext cx="1738859" cy="923330"/>
          </a:xfrm>
          <a:prstGeom prst="rect">
            <a:avLst/>
          </a:prstGeom>
          <a:noFill/>
        </p:spPr>
        <p:txBody>
          <a:bodyPr wrap="square" rtlCol="0">
            <a:spAutoFit/>
          </a:bodyPr>
          <a:lstStyle/>
          <a:p>
            <a:r>
              <a:rPr lang="en-US" dirty="0"/>
              <a:t>log</a:t>
            </a:r>
            <a:r>
              <a:rPr lang="en-US" baseline="-25000" dirty="0"/>
              <a:t>2</a:t>
            </a:r>
            <a:r>
              <a:rPr lang="en-US" dirty="0"/>
              <a:t> transform on airline takeoff delays</a:t>
            </a:r>
          </a:p>
        </p:txBody>
      </p:sp>
    </p:spTree>
    <p:extLst>
      <p:ext uri="{BB962C8B-B14F-4D97-AF65-F5344CB8AC3E}">
        <p14:creationId xmlns:p14="http://schemas.microsoft.com/office/powerpoint/2010/main" val="3421967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r>
              <a:rPr lang="en-US"/>
              <a:t>Measures of Location</a:t>
            </a:r>
            <a:endParaRPr lang="en-US" dirty="0"/>
          </a:p>
        </p:txBody>
      </p:sp>
      <p:sp>
        <p:nvSpPr>
          <p:cNvPr id="40963" name="Rectangle 3"/>
          <p:cNvSpPr>
            <a:spLocks noGrp="1" noChangeArrowheads="1"/>
          </p:cNvSpPr>
          <p:nvPr>
            <p:ph idx="1"/>
          </p:nvPr>
        </p:nvSpPr>
        <p:spPr/>
        <p:txBody>
          <a:bodyPr>
            <a:normAutofit lnSpcReduction="10000"/>
          </a:bodyPr>
          <a:lstStyle/>
          <a:p>
            <a:endParaRPr lang="en-US" dirty="0"/>
          </a:p>
          <a:p>
            <a:endParaRPr lang="en-US" dirty="0"/>
          </a:p>
          <a:p>
            <a:endParaRPr lang="en-US" dirty="0"/>
          </a:p>
          <a:p>
            <a:endParaRPr lang="en-US" dirty="0"/>
          </a:p>
          <a:p>
            <a:r>
              <a:rPr lang="en-US" dirty="0"/>
              <a:t>Location and central tendency</a:t>
            </a:r>
          </a:p>
          <a:p>
            <a:pPr marL="160020" indent="-342900">
              <a:buFont typeface="Arial" charset="0"/>
              <a:buChar char="•"/>
            </a:pPr>
            <a:r>
              <a:rPr lang="en-US" b="0" dirty="0"/>
              <a:t>There exists a distribution of values</a:t>
            </a:r>
          </a:p>
          <a:p>
            <a:pPr marL="160020" indent="-342900">
              <a:buFont typeface="Arial" charset="0"/>
              <a:buChar char="•"/>
            </a:pPr>
            <a:r>
              <a:rPr lang="en-US" b="0" dirty="0"/>
              <a:t>We are interested in the “center” of the distribution</a:t>
            </a:r>
          </a:p>
          <a:p>
            <a:r>
              <a:rPr lang="en-US" dirty="0"/>
              <a:t>Two measures are the </a:t>
            </a:r>
            <a:r>
              <a:rPr lang="en-US" dirty="0">
                <a:solidFill>
                  <a:schemeClr val="tx2"/>
                </a:solidFill>
              </a:rPr>
              <a:t>sample mean</a:t>
            </a:r>
            <a:r>
              <a:rPr lang="en-US" dirty="0"/>
              <a:t> and the </a:t>
            </a:r>
            <a:r>
              <a:rPr lang="en-US" dirty="0">
                <a:solidFill>
                  <a:schemeClr val="tx2"/>
                </a:solidFill>
              </a:rPr>
              <a:t>sample median</a:t>
            </a:r>
          </a:p>
          <a:p>
            <a:r>
              <a:rPr lang="en-US" dirty="0"/>
              <a:t>They look similar, and measure the same thing</a:t>
            </a:r>
          </a:p>
          <a:p>
            <a:r>
              <a:rPr lang="en-US" dirty="0"/>
              <a:t>They differ systematically (and predictably) when the data are not </a:t>
            </a:r>
            <a:r>
              <a:rPr lang="en-US" dirty="0">
                <a:solidFill>
                  <a:schemeClr val="tx2"/>
                </a:solidFill>
              </a:rPr>
              <a:t>symmetric</a:t>
            </a:r>
          </a:p>
        </p:txBody>
      </p:sp>
      <p:sp>
        <p:nvSpPr>
          <p:cNvPr id="2" name="Slide Number Placeholder 1"/>
          <p:cNvSpPr>
            <a:spLocks noGrp="1"/>
          </p:cNvSpPr>
          <p:nvPr>
            <p:ph type="sldNum" sz="quarter" idx="12"/>
          </p:nvPr>
        </p:nvSpPr>
        <p:spPr/>
        <p:txBody>
          <a:bodyPr/>
          <a:lstStyle/>
          <a:p>
            <a:fld id="{A2EF37A0-74FC-AB4F-AE4C-D9BFC6719E9F}" type="slidenum">
              <a:rPr lang="en-US" smtClean="0"/>
              <a:pPr/>
              <a:t>6</a:t>
            </a:fld>
            <a:endParaRPr lang="en-US"/>
          </a:p>
        </p:txBody>
      </p:sp>
      <p:sp>
        <p:nvSpPr>
          <p:cNvPr id="40965" name="Text Box 5"/>
          <p:cNvSpPr txBox="1">
            <a:spLocks noChangeArrowheads="1"/>
          </p:cNvSpPr>
          <p:nvPr/>
        </p:nvSpPr>
        <p:spPr bwMode="auto">
          <a:xfrm>
            <a:off x="1770090" y="1676401"/>
            <a:ext cx="8534400" cy="1615827"/>
          </a:xfrm>
          <a:prstGeom prst="rect">
            <a:avLst/>
          </a:prstGeom>
          <a:noFill/>
          <a:ln w="28575">
            <a:solidFill>
              <a:schemeClr val="tx1"/>
            </a:solidFill>
            <a:miter lim="800000"/>
            <a:headEnd/>
            <a:tailEnd/>
          </a:ln>
        </p:spPr>
        <p:txBody>
          <a:bodyPr wrap="square">
            <a:spAutoFit/>
          </a:bodyPr>
          <a:lstStyle/>
          <a:p>
            <a:pPr>
              <a:spcBef>
                <a:spcPct val="50000"/>
              </a:spcBef>
            </a:pPr>
            <a:r>
              <a:rPr lang="en-US" b="1" dirty="0">
                <a:latin typeface="Courier New" pitchFamily="49" charset="0"/>
              </a:rPr>
              <a:t>These </a:t>
            </a:r>
            <a:r>
              <a:rPr lang="en-US" b="1">
                <a:latin typeface="Courier New" pitchFamily="49" charset="0"/>
              </a:rPr>
              <a:t>are 30 </a:t>
            </a:r>
            <a:r>
              <a:rPr lang="en-US" b="1" dirty="0">
                <a:latin typeface="Courier New" pitchFamily="49" charset="0"/>
              </a:rPr>
              <a:t>hours of average defect data on sets </a:t>
            </a:r>
            <a:r>
              <a:rPr lang="en-US" b="1">
                <a:latin typeface="Courier New" pitchFamily="49" charset="0"/>
              </a:rPr>
              <a:t>of  circuit boards. </a:t>
            </a:r>
            <a:r>
              <a:rPr lang="en-US" b="1" dirty="0">
                <a:latin typeface="Courier New" pitchFamily="49" charset="0"/>
              </a:rPr>
              <a:t>Roughly what is the typical value?</a:t>
            </a:r>
          </a:p>
          <a:p>
            <a:pPr>
              <a:spcBef>
                <a:spcPct val="50000"/>
              </a:spcBef>
            </a:pPr>
            <a:r>
              <a:rPr lang="en-US" b="1" dirty="0">
                <a:latin typeface="Courier New" pitchFamily="49" charset="0"/>
              </a:rPr>
              <a:t>1.45  1.65  1.50  2.25  1.65  1.60  2.30  2.20  2.70  1.70</a:t>
            </a:r>
            <a:br>
              <a:rPr lang="en-US" b="1" dirty="0">
                <a:latin typeface="Courier New" pitchFamily="49" charset="0"/>
              </a:rPr>
            </a:br>
            <a:r>
              <a:rPr lang="en-US" b="1" dirty="0">
                <a:latin typeface="Courier New" pitchFamily="49" charset="0"/>
              </a:rPr>
              <a:t>2.35  1.70  1.90  1.45  1.40  2.60  2.05  1.70  1.05  2.35</a:t>
            </a:r>
            <a:br>
              <a:rPr lang="en-US" b="1" dirty="0">
                <a:latin typeface="Courier New" pitchFamily="49" charset="0"/>
              </a:rPr>
            </a:br>
            <a:r>
              <a:rPr lang="en-US" b="1" dirty="0">
                <a:latin typeface="Courier New" pitchFamily="49" charset="0"/>
              </a:rPr>
              <a:t>1.90  1.55  1.95  1.60  2.05  2.05  1.70  2.30  1.30  2.35</a:t>
            </a:r>
          </a:p>
        </p:txBody>
      </p:sp>
      <p:sp>
        <p:nvSpPr>
          <p:cNvPr id="9" name="TextBox 8"/>
          <p:cNvSpPr txBox="1"/>
          <p:nvPr/>
        </p:nvSpPr>
        <p:spPr>
          <a:xfrm>
            <a:off x="0" y="6475751"/>
            <a:ext cx="704538" cy="369332"/>
          </a:xfrm>
          <a:prstGeom prst="rect">
            <a:avLst/>
          </a:prstGeom>
          <a:noFill/>
        </p:spPr>
        <p:txBody>
          <a:bodyPr wrap="square" rtlCol="0">
            <a:spAutoFit/>
          </a:bodyPr>
          <a:lstStyle/>
          <a:p>
            <a:r>
              <a:rPr lang="en-US" dirty="0">
                <a:solidFill>
                  <a:schemeClr val="bg1">
                    <a:lumMod val="50000"/>
                  </a:schemeClr>
                </a:solidFill>
              </a:rPr>
              <a:t>[WG]</a:t>
            </a:r>
          </a:p>
        </p:txBody>
      </p:sp>
    </p:spTree>
    <p:extLst>
      <p:ext uri="{BB962C8B-B14F-4D97-AF65-F5344CB8AC3E}">
        <p14:creationId xmlns:p14="http://schemas.microsoft.com/office/powerpoint/2010/main" val="951262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96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096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096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096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096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096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096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3" grpId="0" build="p"/>
      <p:bldP spid="4096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2"/>
          <p:cNvSpPr>
            <a:spLocks noGrp="1" noChangeArrowheads="1"/>
          </p:cNvSpPr>
          <p:nvPr>
            <p:ph type="title"/>
          </p:nvPr>
        </p:nvSpPr>
        <p:spPr/>
        <p:txBody>
          <a:bodyPr/>
          <a:lstStyle/>
          <a:p>
            <a:r>
              <a:rPr lang="en-US" dirty="0"/>
              <a:t>The mean Of aggregate data</a:t>
            </a:r>
          </a:p>
        </p:txBody>
      </p:sp>
      <p:sp>
        <p:nvSpPr>
          <p:cNvPr id="2" name="Slide Number Placeholder 1"/>
          <p:cNvSpPr>
            <a:spLocks noGrp="1"/>
          </p:cNvSpPr>
          <p:nvPr>
            <p:ph type="sldNum" sz="quarter" idx="12"/>
          </p:nvPr>
        </p:nvSpPr>
        <p:spPr/>
        <p:txBody>
          <a:bodyPr/>
          <a:lstStyle/>
          <a:p>
            <a:fld id="{A2EF37A0-74FC-AB4F-AE4C-D9BFC6719E9F}" type="slidenum">
              <a:rPr lang="en-US" smtClean="0"/>
              <a:pPr/>
              <a:t>7</a:t>
            </a:fld>
            <a:endParaRPr lang="en-US"/>
          </a:p>
        </p:txBody>
      </p:sp>
      <p:pic>
        <p:nvPicPr>
          <p:cNvPr id="4101" name="Picture 12"/>
          <p:cNvPicPr>
            <a:picLocks noChangeAspect="1" noChangeArrowheads="1"/>
          </p:cNvPicPr>
          <p:nvPr/>
        </p:nvPicPr>
        <p:blipFill>
          <a:blip r:embed="rId3" cstate="print"/>
          <a:srcRect/>
          <a:stretch>
            <a:fillRect/>
          </a:stretch>
        </p:blipFill>
        <p:spPr bwMode="auto">
          <a:xfrm>
            <a:off x="2482511" y="1596707"/>
            <a:ext cx="7315200" cy="4071938"/>
          </a:xfrm>
          <a:prstGeom prst="rect">
            <a:avLst/>
          </a:prstGeom>
          <a:noFill/>
          <a:ln w="9525">
            <a:noFill/>
            <a:miter lim="800000"/>
            <a:headEnd/>
            <a:tailEnd/>
          </a:ln>
        </p:spPr>
      </p:pic>
      <p:sp>
        <p:nvSpPr>
          <p:cNvPr id="5" name="TextBox 4"/>
          <p:cNvSpPr txBox="1"/>
          <p:nvPr/>
        </p:nvSpPr>
        <p:spPr>
          <a:xfrm>
            <a:off x="2228538" y="5766445"/>
            <a:ext cx="7555902" cy="646331"/>
          </a:xfrm>
          <a:prstGeom prst="rect">
            <a:avLst/>
          </a:prstGeom>
          <a:noFill/>
        </p:spPr>
        <p:txBody>
          <a:bodyPr wrap="square" rtlCol="0">
            <a:spAutoFit/>
          </a:bodyPr>
          <a:lstStyle/>
          <a:p>
            <a:r>
              <a:rPr lang="en-US" b="1" dirty="0"/>
              <a:t>Average list price:</a:t>
            </a:r>
          </a:p>
          <a:p>
            <a:r>
              <a:rPr lang="en-US" b="1" dirty="0"/>
              <a:t>1/51 ($898,800 + $713,864 + </a:t>
            </a:r>
            <a:r>
              <a:rPr lang="mr-IN" b="1" dirty="0"/>
              <a:t>…</a:t>
            </a:r>
            <a:r>
              <a:rPr lang="en-US" b="1" dirty="0"/>
              <a:t> + $164,326) = $369,687</a:t>
            </a:r>
          </a:p>
        </p:txBody>
      </p:sp>
      <p:sp>
        <p:nvSpPr>
          <p:cNvPr id="7" name="TextBox 6">
            <a:extLst>
              <a:ext uri="{FF2B5EF4-FFF2-40B4-BE49-F238E27FC236}">
                <a16:creationId xmlns:a16="http://schemas.microsoft.com/office/drawing/2014/main" id="{E07610FF-D18F-6C4E-92EC-11825C9D8F0B}"/>
              </a:ext>
            </a:extLst>
          </p:cNvPr>
          <p:cNvSpPr txBox="1"/>
          <p:nvPr/>
        </p:nvSpPr>
        <p:spPr>
          <a:xfrm>
            <a:off x="0" y="6475751"/>
            <a:ext cx="704538" cy="369332"/>
          </a:xfrm>
          <a:prstGeom prst="rect">
            <a:avLst/>
          </a:prstGeom>
          <a:noFill/>
        </p:spPr>
        <p:txBody>
          <a:bodyPr wrap="square" rtlCol="0">
            <a:spAutoFit/>
          </a:bodyPr>
          <a:lstStyle/>
          <a:p>
            <a:r>
              <a:rPr lang="en-US" dirty="0">
                <a:solidFill>
                  <a:schemeClr val="bg1">
                    <a:lumMod val="50000"/>
                  </a:schemeClr>
                </a:solidFill>
              </a:rPr>
              <a:t>[WG]</a:t>
            </a:r>
          </a:p>
        </p:txBody>
      </p:sp>
    </p:spTree>
    <p:extLst>
      <p:ext uri="{BB962C8B-B14F-4D97-AF65-F5344CB8AC3E}">
        <p14:creationId xmlns:p14="http://schemas.microsoft.com/office/powerpoint/2010/main" val="1398742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0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r>
              <a:rPr lang="en-US"/>
              <a:t>Averaging Averages?</a:t>
            </a:r>
          </a:p>
        </p:txBody>
      </p:sp>
      <p:sp>
        <p:nvSpPr>
          <p:cNvPr id="41987" name="Rectangle 3"/>
          <p:cNvSpPr>
            <a:spLocks noGrp="1" noChangeArrowheads="1"/>
          </p:cNvSpPr>
          <p:nvPr>
            <p:ph idx="1"/>
          </p:nvPr>
        </p:nvSpPr>
        <p:spPr/>
        <p:txBody>
          <a:bodyPr/>
          <a:lstStyle/>
          <a:p>
            <a:r>
              <a:rPr lang="en-US" dirty="0"/>
              <a:t>Hawaii’s average listing 	= $896,800</a:t>
            </a:r>
          </a:p>
          <a:p>
            <a:r>
              <a:rPr lang="en-US" dirty="0"/>
              <a:t>Hawaii’s population       	= 1,275,194</a:t>
            </a:r>
          </a:p>
          <a:p>
            <a:r>
              <a:rPr lang="en-US" dirty="0"/>
              <a:t>Illinois’ average listing 	= $377,683</a:t>
            </a:r>
          </a:p>
          <a:p>
            <a:r>
              <a:rPr lang="en-US" dirty="0"/>
              <a:t>Illinois’ population 		= 12,763,371</a:t>
            </a:r>
          </a:p>
          <a:p>
            <a:endParaRPr lang="en-US" dirty="0"/>
          </a:p>
          <a:p>
            <a:r>
              <a:rPr lang="en-US" dirty="0"/>
              <a:t>Illinois and Hawaii each get an equal weight of 1/51 = .019607 when the mean is computed.</a:t>
            </a:r>
          </a:p>
          <a:p>
            <a:r>
              <a:rPr lang="en-US" dirty="0"/>
              <a:t>Looks like Hawaii is getting too much influence </a:t>
            </a:r>
            <a:r>
              <a:rPr lang="mr-IN" dirty="0"/>
              <a:t>…</a:t>
            </a:r>
            <a:endParaRPr lang="en-US" dirty="0"/>
          </a:p>
        </p:txBody>
      </p:sp>
      <p:sp>
        <p:nvSpPr>
          <p:cNvPr id="2" name="Slide Number Placeholder 1"/>
          <p:cNvSpPr>
            <a:spLocks noGrp="1"/>
          </p:cNvSpPr>
          <p:nvPr>
            <p:ph type="sldNum" sz="quarter" idx="12"/>
          </p:nvPr>
        </p:nvSpPr>
        <p:spPr/>
        <p:txBody>
          <a:bodyPr/>
          <a:lstStyle/>
          <a:p>
            <a:fld id="{A2EF37A0-74FC-AB4F-AE4C-D9BFC6719E9F}" type="slidenum">
              <a:rPr lang="en-US" smtClean="0"/>
              <a:pPr/>
              <a:t>8</a:t>
            </a:fld>
            <a:endParaRPr lang="en-US"/>
          </a:p>
        </p:txBody>
      </p:sp>
      <p:pic>
        <p:nvPicPr>
          <p:cNvPr id="6" name="Picture 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872777" y="1752601"/>
            <a:ext cx="2041161" cy="1745193"/>
          </a:xfrm>
          <a:prstGeom prst="rect">
            <a:avLst/>
          </a:prstGeom>
        </p:spPr>
      </p:pic>
      <p:grpSp>
        <p:nvGrpSpPr>
          <p:cNvPr id="9" name="Group 8"/>
          <p:cNvGrpSpPr/>
          <p:nvPr/>
        </p:nvGrpSpPr>
        <p:grpSpPr>
          <a:xfrm>
            <a:off x="1911511" y="5570613"/>
            <a:ext cx="8315165" cy="1111100"/>
            <a:chOff x="387510" y="5570613"/>
            <a:chExt cx="8315165" cy="1111100"/>
          </a:xfrm>
        </p:grpSpPr>
        <p:pic>
          <p:nvPicPr>
            <p:cNvPr id="7" name="Picture 6"/>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87510" y="5570613"/>
              <a:ext cx="1119849" cy="1111100"/>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186339" y="5570613"/>
              <a:ext cx="1119849" cy="1111100"/>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985168" y="5570613"/>
              <a:ext cx="1119849" cy="1111100"/>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783997" y="5570613"/>
              <a:ext cx="1119849" cy="1111100"/>
            </a:xfrm>
            <a:prstGeom prst="rect">
              <a:avLst/>
            </a:prstGeom>
          </p:spPr>
        </p:pic>
        <p:pic>
          <p:nvPicPr>
            <p:cNvPr id="14" name="Picture 13"/>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582826" y="5570613"/>
              <a:ext cx="1119849" cy="1111100"/>
            </a:xfrm>
            <a:prstGeom prst="rect">
              <a:avLst/>
            </a:prstGeom>
          </p:spPr>
        </p:pic>
      </p:grpSp>
      <p:sp>
        <p:nvSpPr>
          <p:cNvPr id="15" name="TextBox 14">
            <a:extLst>
              <a:ext uri="{FF2B5EF4-FFF2-40B4-BE49-F238E27FC236}">
                <a16:creationId xmlns:a16="http://schemas.microsoft.com/office/drawing/2014/main" id="{6A61D9D6-610A-5E4D-9D54-183D9ECFB4B8}"/>
              </a:ext>
            </a:extLst>
          </p:cNvPr>
          <p:cNvSpPr txBox="1"/>
          <p:nvPr/>
        </p:nvSpPr>
        <p:spPr>
          <a:xfrm>
            <a:off x="0" y="6475751"/>
            <a:ext cx="704538" cy="369332"/>
          </a:xfrm>
          <a:prstGeom prst="rect">
            <a:avLst/>
          </a:prstGeom>
          <a:noFill/>
        </p:spPr>
        <p:txBody>
          <a:bodyPr wrap="square" rtlCol="0">
            <a:spAutoFit/>
          </a:bodyPr>
          <a:lstStyle/>
          <a:p>
            <a:r>
              <a:rPr lang="en-US" dirty="0">
                <a:solidFill>
                  <a:schemeClr val="bg1">
                    <a:lumMod val="50000"/>
                  </a:schemeClr>
                </a:solidFill>
              </a:rPr>
              <a:t>[WG]</a:t>
            </a:r>
          </a:p>
        </p:txBody>
      </p:sp>
    </p:spTree>
    <p:extLst>
      <p:ext uri="{BB962C8B-B14F-4D97-AF65-F5344CB8AC3E}">
        <p14:creationId xmlns:p14="http://schemas.microsoft.com/office/powerpoint/2010/main" val="4073915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98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1987">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1987">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1987">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1987">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198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7"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2"/>
          <p:cNvSpPr>
            <a:spLocks noGrp="1" noChangeArrowheads="1"/>
          </p:cNvSpPr>
          <p:nvPr>
            <p:ph type="title"/>
          </p:nvPr>
        </p:nvSpPr>
        <p:spPr/>
        <p:txBody>
          <a:bodyPr/>
          <a:lstStyle/>
          <a:p>
            <a:r>
              <a:rPr lang="en-US" dirty="0"/>
              <a:t>Weighted Average</a:t>
            </a:r>
          </a:p>
        </p:txBody>
      </p:sp>
      <p:sp>
        <p:nvSpPr>
          <p:cNvPr id="2" name="Slide Number Placeholder 1"/>
          <p:cNvSpPr>
            <a:spLocks noGrp="1"/>
          </p:cNvSpPr>
          <p:nvPr>
            <p:ph type="sldNum" sz="quarter" idx="12"/>
          </p:nvPr>
        </p:nvSpPr>
        <p:spPr/>
        <p:txBody>
          <a:bodyPr/>
          <a:lstStyle/>
          <a:p>
            <a:fld id="{A2EF37A0-74FC-AB4F-AE4C-D9BFC6719E9F}" type="slidenum">
              <a:rPr lang="en-US" smtClean="0"/>
              <a:pPr/>
              <a:t>9</a:t>
            </a:fld>
            <a:endParaRPr lang="en-US"/>
          </a:p>
        </p:txBody>
      </p:sp>
      <p:graphicFrame>
        <p:nvGraphicFramePr>
          <p:cNvPr id="5122" name="Object 4"/>
          <p:cNvGraphicFramePr>
            <a:graphicFrameLocks noChangeAspect="1"/>
          </p:cNvGraphicFramePr>
          <p:nvPr/>
        </p:nvGraphicFramePr>
        <p:xfrm>
          <a:off x="2362200" y="1781331"/>
          <a:ext cx="7772400" cy="2301875"/>
        </p:xfrm>
        <a:graphic>
          <a:graphicData uri="http://schemas.openxmlformats.org/presentationml/2006/ole">
            <mc:AlternateContent xmlns:mc="http://schemas.openxmlformats.org/markup-compatibility/2006">
              <mc:Choice xmlns:v="urn:schemas-microsoft-com:vml" Requires="v">
                <p:oleObj spid="_x0000_s1059" name="Equation" r:id="rId4" imgW="4279900" imgH="1270000" progId="Equation.DSMT4">
                  <p:embed/>
                </p:oleObj>
              </mc:Choice>
              <mc:Fallback>
                <p:oleObj name="Equation" r:id="rId4" imgW="4279900" imgH="1270000" progId="Equation.DSMT4">
                  <p:embed/>
                  <p:pic>
                    <p:nvPicPr>
                      <p:cNvPr id="5122"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62200" y="1781331"/>
                        <a:ext cx="7772400" cy="2301875"/>
                      </a:xfrm>
                      <a:prstGeom prst="rect">
                        <a:avLst/>
                      </a:prstGeom>
                      <a:noFill/>
                    </p:spPr>
                  </p:pic>
                </p:oleObj>
              </mc:Fallback>
            </mc:AlternateContent>
          </a:graphicData>
        </a:graphic>
      </p:graphicFrame>
      <p:sp>
        <p:nvSpPr>
          <p:cNvPr id="5124" name="Text Box 5"/>
          <p:cNvSpPr txBox="1">
            <a:spLocks noChangeArrowheads="1"/>
          </p:cNvSpPr>
          <p:nvPr/>
        </p:nvSpPr>
        <p:spPr bwMode="auto">
          <a:xfrm>
            <a:off x="2286000" y="4310920"/>
            <a:ext cx="7848600" cy="707886"/>
          </a:xfrm>
          <a:prstGeom prst="rect">
            <a:avLst/>
          </a:prstGeom>
          <a:noFill/>
          <a:ln w="9525">
            <a:noFill/>
            <a:miter lim="800000"/>
            <a:headEnd/>
            <a:tailEnd/>
          </a:ln>
        </p:spPr>
        <p:txBody>
          <a:bodyPr wrap="square">
            <a:spAutoFit/>
          </a:bodyPr>
          <a:lstStyle/>
          <a:p>
            <a:pPr>
              <a:spcBef>
                <a:spcPct val="50000"/>
              </a:spcBef>
            </a:pPr>
            <a:r>
              <a:rPr lang="en-US" sz="2000" dirty="0"/>
              <a:t>New average is $409,234 compared to $369,687 without weights, an error of 11%</a:t>
            </a:r>
            <a:endParaRPr lang="en-US" sz="2000" b="1" dirty="0"/>
          </a:p>
        </p:txBody>
      </p:sp>
      <p:sp>
        <p:nvSpPr>
          <p:cNvPr id="8" name="Rectangle 7"/>
          <p:cNvSpPr/>
          <p:nvPr/>
        </p:nvSpPr>
        <p:spPr bwMode="auto">
          <a:xfrm>
            <a:off x="2302240" y="1628930"/>
            <a:ext cx="6934200" cy="685800"/>
          </a:xfrm>
          <a:prstGeom prst="rect">
            <a:avLst/>
          </a:prstGeom>
          <a:noFill/>
          <a:ln>
            <a:solidFill>
              <a:schemeClr val="tx2"/>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a:solidFill>
                <a:schemeClr val="tx1"/>
              </a:solidFill>
              <a:latin typeface="Times New Roman" pitchFamily="18" charset="0"/>
            </a:endParaRPr>
          </a:p>
        </p:txBody>
      </p:sp>
      <p:sp>
        <p:nvSpPr>
          <p:cNvPr id="10" name="TextBox 9"/>
          <p:cNvSpPr txBox="1"/>
          <p:nvPr/>
        </p:nvSpPr>
        <p:spPr>
          <a:xfrm>
            <a:off x="5048354" y="6475751"/>
            <a:ext cx="6565692" cy="338554"/>
          </a:xfrm>
          <a:prstGeom prst="rect">
            <a:avLst/>
          </a:prstGeom>
          <a:noFill/>
        </p:spPr>
        <p:txBody>
          <a:bodyPr wrap="square" rtlCol="0">
            <a:spAutoFit/>
          </a:bodyPr>
          <a:lstStyle/>
          <a:p>
            <a:r>
              <a:rPr lang="en-US" sz="1600" dirty="0">
                <a:solidFill>
                  <a:schemeClr val="bg1">
                    <a:lumMod val="50000"/>
                  </a:schemeClr>
                </a:solidFill>
              </a:rPr>
              <a:t>State population data: http://</a:t>
            </a:r>
            <a:r>
              <a:rPr lang="en-US" sz="1600" dirty="0" err="1">
                <a:solidFill>
                  <a:schemeClr val="bg1">
                    <a:lumMod val="50000"/>
                  </a:schemeClr>
                </a:solidFill>
              </a:rPr>
              <a:t>www.factmonster.com</a:t>
            </a:r>
            <a:r>
              <a:rPr lang="en-US" sz="1600" dirty="0">
                <a:solidFill>
                  <a:schemeClr val="bg1">
                    <a:lumMod val="50000"/>
                  </a:schemeClr>
                </a:solidFill>
              </a:rPr>
              <a:t>/</a:t>
            </a:r>
            <a:r>
              <a:rPr lang="en-US" sz="1600" dirty="0" err="1">
                <a:solidFill>
                  <a:schemeClr val="bg1">
                    <a:lumMod val="50000"/>
                  </a:schemeClr>
                </a:solidFill>
              </a:rPr>
              <a:t>ipka</a:t>
            </a:r>
            <a:r>
              <a:rPr lang="en-US" sz="1600" dirty="0">
                <a:solidFill>
                  <a:schemeClr val="bg1">
                    <a:lumMod val="50000"/>
                  </a:schemeClr>
                </a:solidFill>
              </a:rPr>
              <a:t>/A0004986.html</a:t>
            </a:r>
          </a:p>
        </p:txBody>
      </p:sp>
      <p:sp>
        <p:nvSpPr>
          <p:cNvPr id="5" name="Rounded Rectangle 4"/>
          <p:cNvSpPr/>
          <p:nvPr/>
        </p:nvSpPr>
        <p:spPr>
          <a:xfrm>
            <a:off x="1981200" y="5127295"/>
            <a:ext cx="8153400" cy="1138594"/>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400" b="1" dirty="0"/>
              <a:t>Sometimes an unequal weighting of the observations is necessary</a:t>
            </a:r>
            <a:endParaRPr lang="en-US" sz="2400" dirty="0"/>
          </a:p>
        </p:txBody>
      </p:sp>
    </p:spTree>
    <p:extLst>
      <p:ext uri="{BB962C8B-B14F-4D97-AF65-F5344CB8AC3E}">
        <p14:creationId xmlns:p14="http://schemas.microsoft.com/office/powerpoint/2010/main" val="1356324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12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1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4" grpId="0"/>
      <p:bldP spid="8" grpId="0" animBg="1"/>
      <p:bldP spid="10" grpId="0"/>
      <p:bldP spid="5" grpId="0" animBg="1"/>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ssential">
  <a:themeElements>
    <a:clrScheme name="Essential">
      <a:dk1>
        <a:srgbClr val="000000"/>
      </a:dk1>
      <a:lt1>
        <a:srgbClr val="FFFFFF"/>
      </a:lt1>
      <a:dk2>
        <a:srgbClr val="D1282E"/>
      </a:dk2>
      <a:lt2>
        <a:srgbClr val="C8C8B1"/>
      </a:lt2>
      <a:accent1>
        <a:srgbClr val="7A7A7A"/>
      </a:accent1>
      <a:accent2>
        <a:srgbClr val="F5C201"/>
      </a:accent2>
      <a:accent3>
        <a:srgbClr val="526DB0"/>
      </a:accent3>
      <a:accent4>
        <a:srgbClr val="989AAC"/>
      </a:accent4>
      <a:accent5>
        <a:srgbClr val="DC5924"/>
      </a:accent5>
      <a:accent6>
        <a:srgbClr val="B4B392"/>
      </a:accent6>
      <a:hlink>
        <a:srgbClr val="CC9900"/>
      </a:hlink>
      <a:folHlink>
        <a:srgbClr val="969696"/>
      </a:folHlink>
    </a:clrScheme>
    <a:fontScheme name="Essential">
      <a:majorFont>
        <a:latin typeface="Arial Black"/>
        <a:ea typeface=""/>
        <a:cs typeface=""/>
        <a:font script="Jpan" typeface="ＭＳ Ｐゴシック"/>
        <a:font script="Hang" typeface="HY견고딕"/>
        <a:font script="Hans" typeface="微软雅黑"/>
        <a:font script="Hant" typeface="微軟正黑體"/>
        <a:font script="Arab" typeface="Tahoma"/>
        <a:font script="Hebr" typeface="Ta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sential">
      <a:fillStyleLst>
        <a:solidFill>
          <a:schemeClr val="phClr"/>
        </a:solidFill>
        <a:gradFill rotWithShape="1">
          <a:gsLst>
            <a:gs pos="0">
              <a:schemeClr val="phClr">
                <a:tint val="60000"/>
                <a:satMod val="250000"/>
              </a:schemeClr>
            </a:gs>
            <a:gs pos="35000">
              <a:schemeClr val="phClr">
                <a:tint val="47000"/>
                <a:satMod val="275000"/>
              </a:schemeClr>
            </a:gs>
            <a:gs pos="100000">
              <a:schemeClr val="phClr">
                <a:tint val="25000"/>
                <a:satMod val="300000"/>
              </a:schemeClr>
            </a:gs>
          </a:gsLst>
          <a:lin ang="16200000" scaled="1"/>
        </a:gradFill>
        <a:solidFill>
          <a:schemeClr val="phClr">
            <a:satMod val="110000"/>
          </a:schemeClr>
        </a:solidFill>
      </a:fillStyleLst>
      <a:lnStyleLst>
        <a:ln w="12700" cap="flat" cmpd="sng" algn="ctr">
          <a:solidFill>
            <a:schemeClr val="phClr">
              <a:shade val="95000"/>
              <a:satMod val="105000"/>
            </a:schemeClr>
          </a:solidFill>
          <a:prstDash val="solid"/>
        </a:ln>
        <a:ln w="28575" cap="flat" cmpd="sng" algn="ctr">
          <a:solidFill>
            <a:schemeClr val="phClr"/>
          </a:solidFill>
          <a:prstDash val="solid"/>
        </a:ln>
        <a:ln w="41275" cap="flat" cmpd="sng" algn="ctr">
          <a:solidFill>
            <a:schemeClr val="phClr"/>
          </a:solidFill>
          <a:prstDash val="solid"/>
        </a:ln>
      </a:lnStyleLst>
      <a:effectStyleLst>
        <a:effectStyle>
          <a:effectLst/>
        </a:effectStyle>
        <a:effectStyle>
          <a:effectLst>
            <a:outerShdw blurRad="39999" dist="23000" algn="bl" rotWithShape="0">
              <a:srgbClr val="000000">
                <a:alpha val="40000"/>
              </a:srgbClr>
            </a:outerShdw>
          </a:effectLst>
        </a:effectStyle>
        <a:effectStyle>
          <a:effectLst>
            <a:outerShdw blurRad="38100" dist="19050" algn="bl" rotWithShape="0">
              <a:srgbClr val="000000">
                <a:alpha val="60000"/>
              </a:srgbClr>
            </a:outerShdw>
          </a:effectLst>
          <a:scene3d>
            <a:camera prst="orthographicFront">
              <a:rot lat="0" lon="0" rev="0"/>
            </a:camera>
            <a:lightRig rig="balanced" dir="l"/>
          </a:scene3d>
          <a:sp3d prstMaterial="plastic">
            <a:bevelT w="38100" h="31750"/>
          </a:sp3d>
        </a:effectStyle>
      </a:effectStyleLst>
      <a:bgFillStyleLst>
        <a:solidFill>
          <a:schemeClr val="phClr"/>
        </a:solidFill>
        <a:blipFill rotWithShape="1">
          <a:blip xmlns:r="http://schemas.openxmlformats.org/officeDocument/2006/relationships" r:embed="rId1">
            <a:duotone>
              <a:schemeClr val="phClr">
                <a:tint val="96000"/>
              </a:schemeClr>
              <a:schemeClr val="phClr">
                <a:shade val="94000"/>
              </a:schemeClr>
            </a:duotone>
          </a:blip>
          <a:tile tx="0" ty="0" sx="100000" sy="100000" flip="none" algn="tl"/>
        </a:blipFill>
        <a:gradFill rotWithShape="1">
          <a:gsLst>
            <a:gs pos="0">
              <a:schemeClr val="phClr">
                <a:tint val="84000"/>
                <a:satMod val="110000"/>
              </a:schemeClr>
            </a:gs>
            <a:gs pos="44000">
              <a:schemeClr val="phClr">
                <a:tint val="93000"/>
                <a:satMod val="115000"/>
              </a:schemeClr>
            </a:gs>
            <a:gs pos="100000">
              <a:schemeClr val="phClr">
                <a:tint val="100000"/>
                <a:shade val="59000"/>
                <a:satMod val="120000"/>
              </a:schemeClr>
            </a:gs>
          </a:gsLst>
          <a:path path="circle">
            <a:fillToRect l="40000" t="60000" r="60000" b="4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Essential.thmx</Template>
  <TotalTime>15683</TotalTime>
  <Words>2923</Words>
  <Application>Microsoft Macintosh PowerPoint</Application>
  <PresentationFormat>Widescreen</PresentationFormat>
  <Paragraphs>475</Paragraphs>
  <Slides>59</Slides>
  <Notes>29</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4</vt:i4>
      </vt:variant>
      <vt:variant>
        <vt:lpstr>Slide Titles</vt:lpstr>
      </vt:variant>
      <vt:variant>
        <vt:i4>59</vt:i4>
      </vt:variant>
    </vt:vector>
  </HeadingPairs>
  <TitlesOfParts>
    <vt:vector size="70" baseType="lpstr">
      <vt:lpstr>Arial</vt:lpstr>
      <vt:lpstr>Arial Black</vt:lpstr>
      <vt:lpstr>Calibri</vt:lpstr>
      <vt:lpstr>Courier</vt:lpstr>
      <vt:lpstr>Courier New</vt:lpstr>
      <vt:lpstr>Times New Roman</vt:lpstr>
      <vt:lpstr>Essential</vt:lpstr>
      <vt:lpstr>Equation</vt:lpstr>
      <vt:lpstr>Graph</vt:lpstr>
      <vt:lpstr>Bitmap Image</vt:lpstr>
      <vt:lpstr>Worksheet</vt:lpstr>
      <vt:lpstr>Introduction to  Data Science</vt:lpstr>
      <vt:lpstr>The Data LifeCycle</vt:lpstr>
      <vt:lpstr>Exploratory Data Analysis</vt:lpstr>
      <vt:lpstr>NEXT Week’s lesson</vt:lpstr>
      <vt:lpstr>Today’s lesson: Summary Statistics</vt:lpstr>
      <vt:lpstr>Measures of Location</vt:lpstr>
      <vt:lpstr>The mean Of aggregate data</vt:lpstr>
      <vt:lpstr>Averaging Averages?</vt:lpstr>
      <vt:lpstr>Weighted Average</vt:lpstr>
      <vt:lpstr>Averages &amp; Time Series</vt:lpstr>
      <vt:lpstr>The Sample Median</vt:lpstr>
      <vt:lpstr>What is the center?</vt:lpstr>
      <vt:lpstr>Dataset for this part</vt:lpstr>
      <vt:lpstr>The Mean Revisited</vt:lpstr>
      <vt:lpstr>The mean Revisited</vt:lpstr>
      <vt:lpstr>The mean revisited</vt:lpstr>
      <vt:lpstr>The mean revisited</vt:lpstr>
      <vt:lpstr>The mean revisited</vt:lpstr>
      <vt:lpstr>The median revisited</vt:lpstr>
      <vt:lpstr>Mean != Median</vt:lpstr>
      <vt:lpstr>Skewed Data</vt:lpstr>
      <vt:lpstr>SKewness</vt:lpstr>
      <vt:lpstr>PowerPoint Presentation</vt:lpstr>
      <vt:lpstr>More Information Needed!</vt:lpstr>
      <vt:lpstr>Dispersion of the Observations</vt:lpstr>
      <vt:lpstr>Range as a Measure of Dispersion</vt:lpstr>
      <vt:lpstr>Variance &amp; STDEV:  Univariate Measures of dispersion</vt:lpstr>
      <vt:lpstr>Variance, aside:  Why divide by n-1?</vt:lpstr>
      <vt:lpstr>Variance, aside:  Why divide by n-1?</vt:lpstr>
      <vt:lpstr>PowerPoint Presentation</vt:lpstr>
      <vt:lpstr>Using “standard deviations from the mean” as a unit</vt:lpstr>
      <vt:lpstr>Pairs of data Points?</vt:lpstr>
      <vt:lpstr>Correlation</vt:lpstr>
      <vt:lpstr>House Prices &amp; Per Capita Income</vt:lpstr>
      <vt:lpstr>Scatter Plot Suggests Positive Correlation</vt:lpstr>
      <vt:lpstr>Linear Regression Measures Correlation</vt:lpstr>
      <vt:lpstr>Correlation Is Not Causation</vt:lpstr>
      <vt:lpstr>A Hidden Relationship</vt:lpstr>
      <vt:lpstr>“Related” ...?</vt:lpstr>
      <vt:lpstr>Correlation</vt:lpstr>
      <vt:lpstr>Correlations</vt:lpstr>
      <vt:lpstr>Correlation vs Causation</vt:lpstr>
      <vt:lpstr>Correlation vs Causation</vt:lpstr>
      <vt:lpstr>Correlation is not causation!!!</vt:lpstr>
      <vt:lpstr>Just to drive the point home …</vt:lpstr>
      <vt:lpstr>Transformations</vt:lpstr>
      <vt:lpstr>Transformations</vt:lpstr>
      <vt:lpstr>Standardization</vt:lpstr>
      <vt:lpstr>When you should always standardize</vt:lpstr>
      <vt:lpstr>P-Standardization</vt:lpstr>
      <vt:lpstr>PowerPoint Presentation</vt:lpstr>
      <vt:lpstr>P-standardization</vt:lpstr>
      <vt:lpstr>Centering And Scaling</vt:lpstr>
      <vt:lpstr>Centering or Scaling</vt:lpstr>
      <vt:lpstr>Discrete to continuous variables</vt:lpstr>
      <vt:lpstr>Discrete to continuous variables</vt:lpstr>
      <vt:lpstr>Continuous to discrete variables</vt:lpstr>
      <vt:lpstr>Skewed Data</vt:lpstr>
      <vt:lpstr>Skewed Data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Kidney Exchange at CMU</dc:title>
  <dc:creator>John Dickerson</dc:creator>
  <cp:lastModifiedBy>John Paul Dickerson</cp:lastModifiedBy>
  <cp:revision>2018</cp:revision>
  <cp:lastPrinted>2019-09-11T18:15:05Z</cp:lastPrinted>
  <dcterms:created xsi:type="dcterms:W3CDTF">2013-03-05T15:39:19Z</dcterms:created>
  <dcterms:modified xsi:type="dcterms:W3CDTF">2021-09-29T05:41:27Z</dcterms:modified>
</cp:coreProperties>
</file>