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52"/>
  </p:notesMasterIdLst>
  <p:handoutMasterIdLst>
    <p:handoutMasterId r:id="rId53"/>
  </p:handoutMasterIdLst>
  <p:sldIdLst>
    <p:sldId id="256" r:id="rId2"/>
    <p:sldId id="1448" r:id="rId3"/>
    <p:sldId id="557" r:id="rId4"/>
    <p:sldId id="558" r:id="rId5"/>
    <p:sldId id="465" r:id="rId6"/>
    <p:sldId id="509" r:id="rId7"/>
    <p:sldId id="600" r:id="rId8"/>
    <p:sldId id="559" r:id="rId9"/>
    <p:sldId id="560" r:id="rId10"/>
    <p:sldId id="561" r:id="rId11"/>
    <p:sldId id="468" r:id="rId12"/>
    <p:sldId id="562" r:id="rId13"/>
    <p:sldId id="563" r:id="rId14"/>
    <p:sldId id="564" r:id="rId15"/>
    <p:sldId id="516" r:id="rId16"/>
    <p:sldId id="507" r:id="rId17"/>
    <p:sldId id="565" r:id="rId18"/>
    <p:sldId id="567" r:id="rId19"/>
    <p:sldId id="568" r:id="rId20"/>
    <p:sldId id="569" r:id="rId21"/>
    <p:sldId id="570" r:id="rId22"/>
    <p:sldId id="571" r:id="rId23"/>
    <p:sldId id="572" r:id="rId24"/>
    <p:sldId id="573" r:id="rId25"/>
    <p:sldId id="574" r:id="rId26"/>
    <p:sldId id="575" r:id="rId27"/>
    <p:sldId id="576" r:id="rId28"/>
    <p:sldId id="577" r:id="rId29"/>
    <p:sldId id="578" r:id="rId30"/>
    <p:sldId id="579" r:id="rId31"/>
    <p:sldId id="580" r:id="rId32"/>
    <p:sldId id="581" r:id="rId33"/>
    <p:sldId id="582" r:id="rId34"/>
    <p:sldId id="583" r:id="rId35"/>
    <p:sldId id="584" r:id="rId36"/>
    <p:sldId id="585" r:id="rId37"/>
    <p:sldId id="586" r:id="rId38"/>
    <p:sldId id="587" r:id="rId39"/>
    <p:sldId id="588" r:id="rId40"/>
    <p:sldId id="589" r:id="rId41"/>
    <p:sldId id="590" r:id="rId42"/>
    <p:sldId id="591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599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0" autoAdjust="0"/>
    <p:restoredTop sz="81280" autoAdjust="0"/>
  </p:normalViewPr>
  <p:slideViewPr>
    <p:cSldViewPr snapToGrid="0" snapToObjects="1">
      <p:cViewPr>
        <p:scale>
          <a:sx n="170" d="100"/>
          <a:sy n="170" d="100"/>
        </p:scale>
        <p:origin x="3576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make a set of commits, moving master and our current pointer (*) along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51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we want to work on a bug.</a:t>
            </a:r>
            <a:r>
              <a:rPr lang="en-US" baseline="0" dirty="0"/>
              <a:t> We start by creating a local “story branch” for this work.</a:t>
            </a:r>
          </a:p>
          <a:p>
            <a:endParaRPr lang="en-US" baseline="0" dirty="0"/>
          </a:p>
          <a:p>
            <a:r>
              <a:rPr lang="en-US" baseline="0" dirty="0"/>
              <a:t>Notice that the new branch is really just a pointer to the same commit (C) but our current pointer (*) is moved.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81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make commits and they move along, with the branch and current pointer following along.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90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“checkout” to go back to the master branch.</a:t>
            </a:r>
          </a:p>
          <a:p>
            <a:endParaRPr lang="en-US" dirty="0"/>
          </a:p>
          <a:p>
            <a:r>
              <a:rPr lang="en-US" dirty="0"/>
              <a:t>This is where I was</a:t>
            </a:r>
            <a:r>
              <a:rPr lang="en-US" baseline="0" dirty="0"/>
              <a:t> freaked out the first time I did this. My IDE removed the changes I just made. It can be pretty startling, but don’t worry you didn’t lose anything.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58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then merge</a:t>
            </a:r>
            <a:r>
              <a:rPr lang="en-US" baseline="0" dirty="0"/>
              <a:t> from the story branch, bringing those change histories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0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since we’re done with the</a:t>
            </a:r>
            <a:r>
              <a:rPr lang="en-US" baseline="0" dirty="0"/>
              <a:t> story branch, we can delete it. This all happened locally, without affecting anyone upstream.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94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consider another scenario.</a:t>
            </a:r>
            <a:r>
              <a:rPr lang="en-US" baseline="0" dirty="0"/>
              <a:t> Here we created our bug story branch back off of (C). But some changes have happened in master (bug 123 which we just merged) since then.</a:t>
            </a:r>
          </a:p>
          <a:p>
            <a:endParaRPr lang="en-US" baseline="0" dirty="0"/>
          </a:p>
          <a:p>
            <a:r>
              <a:rPr lang="en-US" baseline="0" dirty="0"/>
              <a:t>And we made a couple of commits in bug 456.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43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to merge, we checkout back</a:t>
            </a:r>
            <a:r>
              <a:rPr lang="en-US" baseline="0" dirty="0"/>
              <a:t> to master which moves our (*) pointer.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70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now we merge,</a:t>
            </a:r>
            <a:r>
              <a:rPr lang="en-US" baseline="0" dirty="0"/>
              <a:t> connecting the new (H) to both (E) and (G). Note that this merge, especially if there are conflicts, can be unpleasant to perform.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3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delete the branch pointer.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</a:t>
            </a:r>
            <a:r>
              <a:rPr lang="en-US" baseline="0" dirty="0"/>
              <a:t> notice the structure we have now. This is very non-linear. That will make it challenging to see the changes independently. And it can get very messy over time.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17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Rebase flow - Let’s go</a:t>
            </a:r>
            <a:r>
              <a:rPr lang="en-US" baseline="0" dirty="0"/>
              <a:t> back in time and look at another approach that git enables. So here we are ready to merge.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1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merging, we “rebase”.</a:t>
            </a:r>
          </a:p>
          <a:p>
            <a:endParaRPr lang="en-US" dirty="0"/>
          </a:p>
          <a:p>
            <a:r>
              <a:rPr lang="en-US" dirty="0"/>
              <a:t>What</a:t>
            </a:r>
            <a:r>
              <a:rPr lang="en-US" baseline="0" dirty="0"/>
              <a:t> this means is something like this:</a:t>
            </a:r>
          </a:p>
          <a:p>
            <a:r>
              <a:rPr lang="en-US" baseline="0" dirty="0"/>
              <a:t>1. Take the changes we had made against (C) and undo them, but remember what they were</a:t>
            </a:r>
          </a:p>
          <a:p>
            <a:r>
              <a:rPr lang="en-US" baseline="0" dirty="0"/>
              <a:t>2. Re-apply them on (E) instead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74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when we merge them,</a:t>
            </a:r>
            <a:r>
              <a:rPr lang="en-US" baseline="0" dirty="0"/>
              <a:t> we get a nice linear flow.</a:t>
            </a:r>
          </a:p>
          <a:p>
            <a:endParaRPr lang="en-US" baseline="0" dirty="0"/>
          </a:p>
          <a:p>
            <a:r>
              <a:rPr lang="en-US" baseline="0" dirty="0"/>
              <a:t>Also, the actual changeset ordering in the repository mirrors what actually happened. (F’) and (G’) come after E rather than in parallel to it. Also, there is one fewer snapshots in the repository.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58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8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7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4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7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1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</a:t>
            </a:r>
            <a:r>
              <a:rPr lang="en-US" baseline="0" dirty="0"/>
              <a:t> you install git on your machine to get started you will need to initialize a repository. </a:t>
            </a:r>
          </a:p>
          <a:p>
            <a:endParaRPr lang="en-US" baseline="0" dirty="0"/>
          </a:p>
          <a:p>
            <a:r>
              <a:rPr lang="en-US" baseline="0" dirty="0"/>
              <a:t>You can do this by going into your file system, creating a folder and doing git init within the folder.</a:t>
            </a:r>
          </a:p>
          <a:p>
            <a:endParaRPr lang="en-US" baseline="0" dirty="0"/>
          </a:p>
          <a:p>
            <a:r>
              <a:rPr lang="en-US" baseline="0" dirty="0"/>
              <a:t>All the magic happens in the Dot Git folder. This folder IS GIT. You can copy this folder to another machine and it will work.</a:t>
            </a:r>
          </a:p>
          <a:p>
            <a:endParaRPr lang="en-US" baseline="0" dirty="0"/>
          </a:p>
          <a:p>
            <a:r>
              <a:rPr lang="en-US" baseline="0" dirty="0"/>
              <a:t>When I first started playing with git, I had setup a new machine, and was having a hell of a time trying to figure out how I should move my git projects over to the new machine. It was kind of embarrassing. Eventually I just tried to copy it over and it worked. </a:t>
            </a:r>
          </a:p>
          <a:p>
            <a:endParaRPr lang="en-US" baseline="0" dirty="0"/>
          </a:p>
          <a:p>
            <a:r>
              <a:rPr lang="en-US" baseline="0" dirty="0"/>
              <a:t>At this point you really don’t have much. You need to do your first commit to make this light up. </a:t>
            </a:r>
          </a:p>
          <a:p>
            <a:endParaRPr lang="en-US" baseline="0" dirty="0"/>
          </a:p>
          <a:p>
            <a:r>
              <a:rPr lang="en-US" baseline="0" dirty="0"/>
              <a:t>You create a file. When then stage it, but telling git the track this file. In this case I told git to add all files. </a:t>
            </a:r>
          </a:p>
          <a:p>
            <a:endParaRPr lang="en-US" baseline="0" dirty="0"/>
          </a:p>
          <a:p>
            <a:r>
              <a:rPr lang="en-US" baseline="0" dirty="0"/>
              <a:t>Then I was able to commit with a message say this is my first commit.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Visual Studio Live! Las Vegas 2011MGB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cs typeface="+mn-cs"/>
              </a:rPr>
              <a:t>© 2003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  <a:endParaRPr lang="en-US" sz="1200" dirty="0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A783-26AD-4B42-9137-B69FDD38973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9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lets see what this visually looks</a:t>
            </a:r>
            <a:r>
              <a:rPr lang="en-US" baseline="0" dirty="0"/>
              <a:t> like. </a:t>
            </a:r>
          </a:p>
          <a:p>
            <a:endParaRPr lang="en-US" baseline="0" dirty="0"/>
          </a:p>
          <a:p>
            <a:r>
              <a:rPr lang="en-US" baseline="0" dirty="0"/>
              <a:t>On my first commit I have A.  </a:t>
            </a:r>
          </a:p>
          <a:p>
            <a:endParaRPr lang="en-US" baseline="0" dirty="0"/>
          </a:p>
          <a:p>
            <a:r>
              <a:rPr lang="en-US" baseline="0" dirty="0"/>
              <a:t>The default branch that gets created with git is a branch names Master. </a:t>
            </a:r>
          </a:p>
          <a:p>
            <a:endParaRPr lang="en-US" baseline="0" dirty="0"/>
          </a:p>
          <a:p>
            <a:r>
              <a:rPr lang="en-US" baseline="0" dirty="0"/>
              <a:t>This is just a default name. As I mentioned before, most everything in git is done by convention. Master does not mean anything special to git.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0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535782" y="928687"/>
            <a:ext cx="11120437" cy="22324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half" idx="1"/>
          </p:nvPr>
        </p:nvSpPr>
        <p:spPr>
          <a:xfrm>
            <a:off x="535782" y="3536156"/>
            <a:ext cx="11120437" cy="22324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11501438" y="6509742"/>
            <a:ext cx="242221" cy="175594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9957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John P. Dickerson - EC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it-scm.com/about/small-and-fas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hyperlink" Target="https://github.com/maxbbraun/trump2cash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guides.github.com/activities/hello-worl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" TargetMode="External"/><Relationship Id="rId2" Type="http://schemas.openxmlformats.org/officeDocument/2006/relationships/hyperlink" Target="http://git-scm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.wiki.kernel.org/index.php/GitSvnComparison" TargetMode="External"/><Relationship Id="rId5" Type="http://schemas.openxmlformats.org/officeDocument/2006/relationships/hyperlink" Target="http://gitlab.org/" TargetMode="External"/><Relationship Id="rId4" Type="http://schemas.openxmlformats.org/officeDocument/2006/relationships/hyperlink" Target="https://guides.github.com/activities/hello-world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3"/>
            <a:ext cx="10363200" cy="4571999"/>
          </a:xfrm>
        </p:spPr>
        <p:txBody>
          <a:bodyPr>
            <a:normAutofit/>
          </a:bodyPr>
          <a:lstStyle/>
          <a:p>
            <a:r>
              <a:rPr lang="en-US" sz="6600" dirty="0"/>
              <a:t>Introduction to </a:t>
            </a:r>
            <a:br>
              <a:rPr lang="en-US" sz="6600" dirty="0"/>
            </a:br>
            <a:r>
              <a:rPr lang="en-US" sz="6600" dirty="0"/>
              <a:t>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986" y="3986683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986" y="4951220"/>
            <a:ext cx="27766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Lecture #8 – 09/23/2021</a:t>
            </a:r>
          </a:p>
          <a:p>
            <a:endParaRPr lang="en-US" sz="1400" b="1" dirty="0"/>
          </a:p>
          <a:p>
            <a:r>
              <a:rPr lang="en-US" sz="1400" b="1" dirty="0"/>
              <a:t>CMSC320</a:t>
            </a:r>
          </a:p>
          <a:p>
            <a:r>
              <a:rPr lang="en-US" sz="1400" b="1" dirty="0"/>
              <a:t>Tuesdays &amp; Thursdays</a:t>
            </a:r>
          </a:p>
          <a:p>
            <a:r>
              <a:rPr lang="en-US" sz="1400" b="1" dirty="0"/>
              <a:t>5:00pm – 6:15pm</a:t>
            </a:r>
            <a:br>
              <a:rPr lang="en-US" sz="1400" b="1" dirty="0"/>
            </a:br>
            <a:br>
              <a:rPr lang="en-US" sz="1400" b="1" dirty="0"/>
            </a:br>
            <a:r>
              <a:rPr lang="en-US" sz="1400" b="1" dirty="0"/>
              <a:t>https://cmsc320.github.io/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603" y="5257800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4750" y="3429000"/>
            <a:ext cx="6969699" cy="3180001"/>
            <a:chOff x="1426003" y="2580518"/>
            <a:chExt cx="8109244" cy="3699930"/>
          </a:xfrm>
        </p:grpSpPr>
        <p:sp>
          <p:nvSpPr>
            <p:cNvPr id="6" name="Oval 5"/>
            <p:cNvSpPr/>
            <p:nvPr/>
          </p:nvSpPr>
          <p:spPr>
            <a:xfrm>
              <a:off x="2382097" y="3382251"/>
              <a:ext cx="2096219" cy="12508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Central Repository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426003" y="2611625"/>
              <a:ext cx="1319841" cy="7706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Developer A’s local files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990923" y="4633082"/>
              <a:ext cx="1319841" cy="7706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Developer D’s local files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26004" y="4633082"/>
              <a:ext cx="1319841" cy="7706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Developer C’s local files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990923" y="2611625"/>
              <a:ext cx="1319841" cy="7706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Developer B’s local files</a:t>
              </a:r>
            </a:p>
          </p:txBody>
        </p:sp>
        <p:cxnSp>
          <p:nvCxnSpPr>
            <p:cNvPr id="11" name="Straight Arrow Connector 10"/>
            <p:cNvCxnSpPr>
              <a:stCxn id="9" idx="0"/>
              <a:endCxn id="6" idx="3"/>
            </p:cNvCxnSpPr>
            <p:nvPr/>
          </p:nvCxnSpPr>
          <p:spPr>
            <a:xfrm flipV="1">
              <a:off x="2085925" y="4449902"/>
              <a:ext cx="603156" cy="183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00818" y="4279882"/>
              <a:ext cx="666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nsolas" panose="020B0609020204030204" pitchFamily="49" charset="0"/>
                  <a:cs typeface="Consolas" panose="020B0609020204030204" pitchFamily="49" charset="0"/>
                </a:rPr>
                <a:t>Commit</a:t>
              </a:r>
            </a:p>
          </p:txBody>
        </p:sp>
        <p:cxnSp>
          <p:nvCxnSpPr>
            <p:cNvPr id="13" name="Straight Arrow Connector 12"/>
            <p:cNvCxnSpPr>
              <a:stCxn id="6" idx="3"/>
              <a:endCxn id="9" idx="6"/>
            </p:cNvCxnSpPr>
            <p:nvPr/>
          </p:nvCxnSpPr>
          <p:spPr>
            <a:xfrm>
              <a:off x="2689081" y="4449902"/>
              <a:ext cx="56764" cy="5684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30838" y="4593867"/>
              <a:ext cx="822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nsolas" panose="020B0609020204030204" pitchFamily="49" charset="0"/>
                  <a:cs typeface="Consolas" panose="020B0609020204030204" pitchFamily="49" charset="0"/>
                </a:rPr>
                <a:t>Checkout</a:t>
              </a:r>
            </a:p>
          </p:txBody>
        </p:sp>
        <p:cxnSp>
          <p:nvCxnSpPr>
            <p:cNvPr id="15" name="Straight Arrow Connector 14"/>
            <p:cNvCxnSpPr>
              <a:stCxn id="7" idx="6"/>
              <a:endCxn id="6" idx="1"/>
            </p:cNvCxnSpPr>
            <p:nvPr/>
          </p:nvCxnSpPr>
          <p:spPr>
            <a:xfrm flipH="1">
              <a:off x="2689081" y="2996938"/>
              <a:ext cx="56763" cy="5684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1"/>
              <a:endCxn id="7" idx="4"/>
            </p:cNvCxnSpPr>
            <p:nvPr/>
          </p:nvCxnSpPr>
          <p:spPr>
            <a:xfrm flipH="1" flipV="1">
              <a:off x="2085924" y="3382251"/>
              <a:ext cx="603157" cy="183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3"/>
              <a:endCxn id="6" idx="7"/>
            </p:cNvCxnSpPr>
            <p:nvPr/>
          </p:nvCxnSpPr>
          <p:spPr>
            <a:xfrm flipH="1">
              <a:off x="4171332" y="3269395"/>
              <a:ext cx="12877" cy="2960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7"/>
              <a:endCxn id="10" idx="4"/>
            </p:cNvCxnSpPr>
            <p:nvPr/>
          </p:nvCxnSpPr>
          <p:spPr>
            <a:xfrm flipV="1">
              <a:off x="4171332" y="3382251"/>
              <a:ext cx="479512" cy="183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5"/>
              <a:endCxn id="8" idx="1"/>
            </p:cNvCxnSpPr>
            <p:nvPr/>
          </p:nvCxnSpPr>
          <p:spPr>
            <a:xfrm>
              <a:off x="4171332" y="4449902"/>
              <a:ext cx="12877" cy="2960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0"/>
              <a:endCxn id="6" idx="5"/>
            </p:cNvCxnSpPr>
            <p:nvPr/>
          </p:nvCxnSpPr>
          <p:spPr>
            <a:xfrm flipH="1" flipV="1">
              <a:off x="4171332" y="4449902"/>
              <a:ext cx="479512" cy="183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405766" y="4593867"/>
              <a:ext cx="822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nsolas" panose="020B0609020204030204" pitchFamily="49" charset="0"/>
                  <a:cs typeface="Consolas" panose="020B0609020204030204" pitchFamily="49" charset="0"/>
                </a:rPr>
                <a:t>Checkout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82322" y="4287469"/>
              <a:ext cx="666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nsolas" panose="020B0609020204030204" pitchFamily="49" charset="0"/>
                  <a:cs typeface="Consolas" panose="020B0609020204030204" pitchFamily="49" charset="0"/>
                </a:rPr>
                <a:t>Commit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48483" y="3138590"/>
              <a:ext cx="666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nsolas" panose="020B0609020204030204" pitchFamily="49" charset="0"/>
                  <a:cs typeface="Consolas" panose="020B0609020204030204" pitchFamily="49" charset="0"/>
                </a:rPr>
                <a:t>Commit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21460" y="3197857"/>
              <a:ext cx="666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nsolas" panose="020B0609020204030204" pitchFamily="49" charset="0"/>
                  <a:cs typeface="Consolas" panose="020B0609020204030204" pitchFamily="49" charset="0"/>
                </a:rPr>
                <a:t>Commit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0210" y="3467717"/>
              <a:ext cx="822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nsolas" panose="020B0609020204030204" pitchFamily="49" charset="0"/>
                  <a:cs typeface="Consolas" panose="020B0609020204030204" pitchFamily="49" charset="0"/>
                </a:rPr>
                <a:t>Checkout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6363" y="3459466"/>
              <a:ext cx="822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latin typeface="Consolas" panose="020B0609020204030204" pitchFamily="49" charset="0"/>
                  <a:cs typeface="Consolas" panose="020B0609020204030204" pitchFamily="49" charset="0"/>
                </a:rPr>
                <a:t>Checkout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324035" y="2611625"/>
              <a:ext cx="4211212" cy="3417451"/>
              <a:chOff x="4626413" y="822260"/>
              <a:chExt cx="4578479" cy="3715493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895984" y="1315115"/>
                <a:ext cx="1130956" cy="113095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Dev A’s Repo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489198" y="3115631"/>
                <a:ext cx="1130956" cy="113095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Dev B’s Repo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110706" y="909779"/>
                <a:ext cx="1130956" cy="113095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Dev C’s Repo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51577" y="2539826"/>
                <a:ext cx="1130956" cy="113095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Dev D’s Repo</a:t>
                </a:r>
              </a:p>
            </p:txBody>
          </p:sp>
          <p:cxnSp>
            <p:nvCxnSpPr>
              <p:cNvPr id="32" name="Straight Arrow Connector 31"/>
              <p:cNvCxnSpPr>
                <a:stCxn id="28" idx="4"/>
                <a:endCxn id="29" idx="1"/>
              </p:cNvCxnSpPr>
              <p:nvPr/>
            </p:nvCxnSpPr>
            <p:spPr>
              <a:xfrm>
                <a:off x="5461462" y="2446071"/>
                <a:ext cx="193361" cy="8351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8" idx="6"/>
                <a:endCxn id="30" idx="1"/>
              </p:cNvCxnSpPr>
              <p:nvPr/>
            </p:nvCxnSpPr>
            <p:spPr>
              <a:xfrm flipV="1">
                <a:off x="6026940" y="1075404"/>
                <a:ext cx="1249391" cy="8051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0" idx="5"/>
                <a:endCxn id="31" idx="0"/>
              </p:cNvCxnSpPr>
              <p:nvPr/>
            </p:nvCxnSpPr>
            <p:spPr>
              <a:xfrm flipH="1">
                <a:off x="7817055" y="1875110"/>
                <a:ext cx="258982" cy="6647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29" idx="6"/>
                <a:endCxn id="31" idx="2"/>
              </p:cNvCxnSpPr>
              <p:nvPr/>
            </p:nvCxnSpPr>
            <p:spPr>
              <a:xfrm flipV="1">
                <a:off x="6620154" y="3105304"/>
                <a:ext cx="631423" cy="5758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0" idx="3"/>
                <a:endCxn id="29" idx="7"/>
              </p:cNvCxnSpPr>
              <p:nvPr/>
            </p:nvCxnSpPr>
            <p:spPr>
              <a:xfrm flipH="1">
                <a:off x="6454529" y="1875110"/>
                <a:ext cx="821802" cy="14061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8" idx="5"/>
                <a:endCxn id="31" idx="1"/>
              </p:cNvCxnSpPr>
              <p:nvPr/>
            </p:nvCxnSpPr>
            <p:spPr>
              <a:xfrm>
                <a:off x="5861315" y="2280446"/>
                <a:ext cx="1555887" cy="4250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urved Connector 37"/>
              <p:cNvCxnSpPr>
                <a:stCxn id="28" idx="0"/>
                <a:endCxn id="28" idx="1"/>
              </p:cNvCxnSpPr>
              <p:nvPr/>
            </p:nvCxnSpPr>
            <p:spPr>
              <a:xfrm rot="16200000" flipH="1" flipV="1">
                <a:off x="5178723" y="1198000"/>
                <a:ext cx="165625" cy="399853"/>
              </a:xfrm>
              <a:prstGeom prst="curvedConnector3">
                <a:avLst>
                  <a:gd name="adj1" fmla="val -138023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urved Connector 38"/>
              <p:cNvCxnSpPr>
                <a:stCxn id="29" idx="3"/>
                <a:endCxn id="29" idx="4"/>
              </p:cNvCxnSpPr>
              <p:nvPr/>
            </p:nvCxnSpPr>
            <p:spPr>
              <a:xfrm rot="16200000" flipH="1">
                <a:off x="5771937" y="3963847"/>
                <a:ext cx="165625" cy="399853"/>
              </a:xfrm>
              <a:prstGeom prst="curvedConnector3">
                <a:avLst>
                  <a:gd name="adj1" fmla="val 164409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Curved Connector 39"/>
              <p:cNvCxnSpPr>
                <a:stCxn id="30" idx="6"/>
                <a:endCxn id="30" idx="7"/>
              </p:cNvCxnSpPr>
              <p:nvPr/>
            </p:nvCxnSpPr>
            <p:spPr>
              <a:xfrm flipH="1" flipV="1">
                <a:off x="8076037" y="1075403"/>
                <a:ext cx="165625" cy="399854"/>
              </a:xfrm>
              <a:prstGeom prst="curvedConnector4">
                <a:avLst>
                  <a:gd name="adj1" fmla="val -127410"/>
                  <a:gd name="adj2" fmla="val 116793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urved Connector 40"/>
              <p:cNvCxnSpPr>
                <a:stCxn id="31" idx="6"/>
                <a:endCxn id="31" idx="7"/>
              </p:cNvCxnSpPr>
              <p:nvPr/>
            </p:nvCxnSpPr>
            <p:spPr>
              <a:xfrm flipH="1" flipV="1">
                <a:off x="8216908" y="2705451"/>
                <a:ext cx="165625" cy="399853"/>
              </a:xfrm>
              <a:prstGeom prst="curvedConnector4">
                <a:avLst>
                  <a:gd name="adj1" fmla="val -138023"/>
                  <a:gd name="adj2" fmla="val 198592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735784" y="822260"/>
                <a:ext cx="822360" cy="31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Commit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241662" y="851458"/>
                <a:ext cx="822360" cy="31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Commit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382532" y="2159475"/>
                <a:ext cx="822360" cy="31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Commit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963420" y="4219865"/>
                <a:ext cx="822360" cy="31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Commit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802421" y="1147979"/>
                <a:ext cx="1074615" cy="50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Push/Fetch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626413" y="2933641"/>
                <a:ext cx="1094148" cy="31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Push/Fetch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620153" y="3566668"/>
                <a:ext cx="1038473" cy="50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Push/Fetch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959118" y="1926356"/>
                <a:ext cx="1104901" cy="31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Push/Fetch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24531" y="2101460"/>
                <a:ext cx="1028047" cy="50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Push/Fetch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35865" y="2211739"/>
                <a:ext cx="1044486" cy="50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Push/Fetch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403031" y="5511007"/>
              <a:ext cx="20450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Consolas" panose="020B0609020204030204" pitchFamily="49" charset="0"/>
                  <a:cs typeface="Consolas" panose="020B0609020204030204" pitchFamily="49" charset="0"/>
                </a:rPr>
                <a:t>Centralized Version Control System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67975" y="5509741"/>
              <a:ext cx="20450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Consolas" panose="020B0609020204030204" pitchFamily="49" charset="0"/>
                  <a:cs typeface="Consolas" panose="020B0609020204030204" pitchFamily="49" charset="0"/>
                </a:rPr>
                <a:t>Distributed Version Control System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5408876" y="2580518"/>
              <a:ext cx="0" cy="36038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CustomShape 1"/>
          <p:cNvSpPr/>
          <p:nvPr/>
        </p:nvSpPr>
        <p:spPr>
          <a:xfrm>
            <a:off x="2152560" y="1131030"/>
            <a:ext cx="7886160" cy="99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90000"/>
              </a:lnSpc>
            </a:pPr>
            <a:endParaRPr lang="en-US" sz="3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2181264" y="1949884"/>
            <a:ext cx="4238799" cy="7848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171450" indent="-17091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</p:spPr>
        <p:txBody>
          <a:bodyPr>
            <a:normAutofit/>
          </a:bodyPr>
          <a:lstStyle/>
          <a:p>
            <a:r>
              <a:rPr lang="en-US"/>
              <a:t>Distributed Version Control Systems (DVCS)</a:t>
            </a:r>
            <a:endParaRPr lang="en-US" dirty="0"/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>
          <a:xfrm>
            <a:off x="609600" y="1752601"/>
            <a:ext cx="10160000" cy="4373563"/>
          </a:xfrm>
        </p:spPr>
        <p:txBody>
          <a:bodyPr/>
          <a:lstStyle/>
          <a:p>
            <a:r>
              <a:rPr lang="en-US" dirty="0"/>
              <a:t>No central repository</a:t>
            </a:r>
          </a:p>
          <a:p>
            <a:r>
              <a:rPr lang="en-US" dirty="0"/>
              <a:t>Every repository has every commit</a:t>
            </a:r>
          </a:p>
          <a:p>
            <a:r>
              <a:rPr lang="en-US" dirty="0"/>
              <a:t>Examples: </a:t>
            </a:r>
            <a:r>
              <a:rPr lang="en-US" dirty="0" err="1">
                <a:solidFill>
                  <a:schemeClr val="tx2"/>
                </a:solidFill>
              </a:rPr>
              <a:t>Git</a:t>
            </a:r>
            <a:r>
              <a:rPr lang="en-US" dirty="0"/>
              <a:t>, Mercurial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/>
          <a:lstStyle/>
          <a:p>
            <a:fld id="{A2EF37A0-74FC-AB4F-AE4C-D9BFC6719E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Git is a version control system</a:t>
            </a:r>
          </a:p>
          <a:p>
            <a:r>
              <a:rPr lang="en-US" dirty="0"/>
              <a:t>Developed as a repository system for both local and remote changes</a:t>
            </a:r>
          </a:p>
          <a:p>
            <a:r>
              <a:rPr lang="en-US" dirty="0"/>
              <a:t>Allows teammates to work simultaneously on a project</a:t>
            </a:r>
          </a:p>
          <a:p>
            <a:r>
              <a:rPr lang="en-US" dirty="0"/>
              <a:t>Tracks each commit, allowing for a detailed documentation of the project along every step</a:t>
            </a:r>
          </a:p>
          <a:p>
            <a:r>
              <a:rPr lang="en-US" dirty="0"/>
              <a:t>Allows for advanced merging and branching operations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84" y="4843677"/>
            <a:ext cx="3912433" cy="16337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</p:spPr>
        <p:txBody>
          <a:bodyPr/>
          <a:lstStyle/>
          <a:p>
            <a:r>
              <a:rPr lang="en-US" dirty="0"/>
              <a:t>A short history of </a:t>
            </a:r>
            <a:r>
              <a:rPr lang="en-US" dirty="0" err="1"/>
              <a:t>Git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52600"/>
            <a:ext cx="7440118" cy="4373563"/>
          </a:xfrm>
        </p:spPr>
        <p:txBody>
          <a:bodyPr/>
          <a:lstStyle/>
          <a:p>
            <a:r>
              <a:rPr lang="en-US" dirty="0"/>
              <a:t>Linux kernel development</a:t>
            </a:r>
          </a:p>
          <a:p>
            <a:r>
              <a:rPr lang="en-US" dirty="0"/>
              <a:t>1991-2002</a:t>
            </a:r>
          </a:p>
          <a:p>
            <a:r>
              <a:rPr lang="en-US" dirty="0"/>
              <a:t>Changes passed around as archived file</a:t>
            </a:r>
          </a:p>
          <a:p>
            <a:r>
              <a:rPr lang="en-US" dirty="0"/>
              <a:t>2002-2005</a:t>
            </a:r>
          </a:p>
          <a:p>
            <a:r>
              <a:rPr lang="en-US" dirty="0"/>
              <a:t>Using a DVCS called </a:t>
            </a:r>
            <a:r>
              <a:rPr lang="en-US" dirty="0" err="1"/>
              <a:t>BitKeeper</a:t>
            </a:r>
            <a:endParaRPr lang="en-US" dirty="0"/>
          </a:p>
          <a:p>
            <a:r>
              <a:rPr lang="en-US" dirty="0"/>
              <a:t>2005</a:t>
            </a:r>
          </a:p>
          <a:p>
            <a:r>
              <a:rPr lang="en-US" dirty="0"/>
              <a:t>Relationship broke down between two communities (</a:t>
            </a:r>
            <a:r>
              <a:rPr lang="en-US" dirty="0" err="1"/>
              <a:t>BitKeeper</a:t>
            </a:r>
            <a:r>
              <a:rPr lang="en-US" dirty="0"/>
              <a:t> licensing issues)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/>
          <a:lstStyle/>
          <a:p>
            <a:fld id="{A2EF37A0-74FC-AB4F-AE4C-D9BFC6719E9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518679-3413-1940-BB03-8F0B591BD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1178" y="1139252"/>
            <a:ext cx="4794747" cy="57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 history of </a:t>
            </a:r>
            <a:r>
              <a:rPr lang="en-US" dirty="0" err="1"/>
              <a:t>Git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Speed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Simple design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Strong support for non-linear development (thousands of parallel branches)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Fully distributed</a:t>
            </a:r>
            <a:r>
              <a:rPr lang="en-US" b="0" dirty="0"/>
              <a:t> </a:t>
            </a:r>
            <a:r>
              <a:rPr lang="mr-IN" b="0" dirty="0"/>
              <a:t>–</a:t>
            </a:r>
            <a:r>
              <a:rPr lang="en-US" b="0" dirty="0"/>
              <a:t> not a requirement, can be centralized</a:t>
            </a:r>
            <a:endParaRPr lang="en-US" b="0" dirty="0">
              <a:solidFill>
                <a:schemeClr val="tx2"/>
              </a:solidFill>
            </a:endParaRP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Able to handle large projects like the Linux kernel efficiently (speed and data size)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short history of Git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Popularity: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err="1"/>
              <a:t>Git</a:t>
            </a:r>
            <a:r>
              <a:rPr lang="en-US" b="0" dirty="0"/>
              <a:t> is now the most widely used source code management tool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50% of professional software developers use Git (often through GitHub) as their primary source control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828145" y="2983043"/>
            <a:ext cx="5176603" cy="661336"/>
            <a:chOff x="1304144" y="2983043"/>
            <a:chExt cx="5176603" cy="661336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1304144" y="2983043"/>
              <a:ext cx="1229194" cy="46469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488368" y="3305825"/>
              <a:ext cx="3992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[citation needed, IMO much more </a:t>
              </a:r>
              <a:r>
                <a:rPr lang="en-US" sz="1600" dirty="0">
                  <a:sym typeface="Wingdings" pitchFamily="2" charset="2"/>
                </a:rPr>
                <a:t></a:t>
              </a:r>
              <a:r>
                <a:rPr lang="en-US" sz="1600" dirty="0"/>
                <a:t>]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851362"/>
            <a:ext cx="9144000" cy="30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in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Companies and projects currently using Git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Google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Android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Facebook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Microsoft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Netflix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Linux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Ruby on Rails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Gnome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KDE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Eclipse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X.org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426" y="1524318"/>
            <a:ext cx="4151483" cy="41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Basics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Snapshots</a:t>
            </a:r>
            <a:r>
              <a:rPr lang="en-US" dirty="0"/>
              <a:t>, not changes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A picture of what all your files look like at that moment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If a file has not changed, store a reference</a:t>
            </a:r>
          </a:p>
          <a:p>
            <a:r>
              <a:rPr lang="en-US" dirty="0"/>
              <a:t>Nearly every operation is local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Browsing the history of project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See changes between two versions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Git is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Git tracks the content rather than the files</a:t>
            </a:r>
          </a:p>
          <a:p>
            <a:r>
              <a:rPr lang="en-US" dirty="0"/>
              <a:t>Branches are lightweight, and merging is a simple process</a:t>
            </a:r>
          </a:p>
          <a:p>
            <a:r>
              <a:rPr lang="en-US" dirty="0"/>
              <a:t>Allows for a more streamlined offline development process</a:t>
            </a:r>
          </a:p>
          <a:p>
            <a:r>
              <a:rPr lang="en-US" dirty="0"/>
              <a:t>Repositories are smaller in size and are stored in a single .</a:t>
            </a:r>
            <a:r>
              <a:rPr lang="en-US" dirty="0" err="1"/>
              <a:t>git</a:t>
            </a:r>
            <a:r>
              <a:rPr lang="en-US" dirty="0"/>
              <a:t> directory</a:t>
            </a:r>
          </a:p>
          <a:p>
            <a:r>
              <a:rPr lang="en-US" dirty="0"/>
              <a:t>Allows for advanced staging operations, and the use of stashing when working through troublesome 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</p:spPr>
        <p:txBody>
          <a:bodyPr/>
          <a:lstStyle/>
          <a:p>
            <a:r>
              <a:rPr lang="en-US"/>
              <a:t>Git vs {CVS, SVN, </a:t>
            </a:r>
            <a:r>
              <a:rPr lang="mr-IN"/>
              <a:t>…</a:t>
            </a:r>
            <a:r>
              <a:rPr lang="en-US"/>
              <a:t>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160000" cy="4373563"/>
          </a:xfrm>
        </p:spPr>
        <p:txBody>
          <a:bodyPr/>
          <a:lstStyle/>
          <a:p>
            <a:r>
              <a:rPr lang="en-US" dirty="0"/>
              <a:t>Why you should care: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Many places use legacy systems that will cause problems in the future </a:t>
            </a:r>
            <a:r>
              <a:rPr lang="mr-IN" b="0" dirty="0"/>
              <a:t>–</a:t>
            </a:r>
            <a:r>
              <a:rPr lang="en-US" b="0" dirty="0"/>
              <a:t> be the change you believe in!</a:t>
            </a:r>
          </a:p>
          <a:p>
            <a:r>
              <a:rPr lang="en-US" dirty="0"/>
              <a:t>Git is </a:t>
            </a:r>
            <a:r>
              <a:rPr lang="en-US" dirty="0">
                <a:solidFill>
                  <a:schemeClr val="tx2"/>
                </a:solidFill>
              </a:rPr>
              <a:t>much</a:t>
            </a:r>
            <a:r>
              <a:rPr lang="en-US" dirty="0"/>
              <a:t> faster than SVN: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Coded in C, which allows for a great amount of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Accomplishes much of the logic client side, thereby reducing time needed for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Developed to work on the Linux kernel, so that large project manipulation is at the forefront of the benchmarks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/>
          <a:lstStyle/>
          <a:p>
            <a:fld id="{A2EF37A0-74FC-AB4F-AE4C-D9BFC6719E9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2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</p:spPr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vs {CVS, SVN, </a:t>
            </a:r>
            <a:r>
              <a:rPr lang="mr-IN" dirty="0"/>
              <a:t>…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160000" cy="4373563"/>
          </a:xfrm>
        </p:spPr>
        <p:txBody>
          <a:bodyPr/>
          <a:lstStyle/>
          <a:p>
            <a:r>
              <a:rPr lang="en-US" dirty="0"/>
              <a:t>Speed benchmarks: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Benchmarks performed by </a:t>
            </a:r>
            <a:r>
              <a:rPr lang="en-US" dirty="0">
                <a:hlinkClick r:id="rId3"/>
              </a:rPr>
              <a:t>http://git-scm.com/about/small-and-fast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/>
          <a:lstStyle/>
          <a:p>
            <a:fld id="{A2EF37A0-74FC-AB4F-AE4C-D9BFC6719E9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167" y="2321025"/>
            <a:ext cx="6220694" cy="2419688"/>
          </a:xfrm>
          <a:prstGeom prst="rect">
            <a:avLst/>
          </a:prstGeom>
        </p:spPr>
      </p:pic>
      <p:pic>
        <p:nvPicPr>
          <p:cNvPr id="4098" name="Picture 2" descr="Faster | Netflix">
            <a:extLst>
              <a:ext uri="{FF2B5EF4-FFF2-40B4-BE49-F238E27FC236}">
                <a16:creationId xmlns:a16="http://schemas.microsoft.com/office/drawing/2014/main" id="{7A5F0C96-37F8-0A46-9332-F72EF4B3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91" y="2242319"/>
            <a:ext cx="11004446" cy="46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de.org - Wikipedia">
            <a:extLst>
              <a:ext uri="{FF2B5EF4-FFF2-40B4-BE49-F238E27FC236}">
                <a16:creationId xmlns:a16="http://schemas.microsoft.com/office/drawing/2014/main" id="{8DA3E6C2-DD7A-314B-BCC8-ABB7AB78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5943600" y="5589663"/>
            <a:ext cx="902655" cy="8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</a:t>
            </a:r>
            <a:r>
              <a:rPr lang="en-US" dirty="0" err="1"/>
              <a:t>LifeCycle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50533" y="2193053"/>
            <a:ext cx="1615053" cy="24639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 collection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465586" y="2193053"/>
            <a:ext cx="2218970" cy="2463989"/>
            <a:chOff x="1604361" y="2044932"/>
            <a:chExt cx="1781694" cy="1978429"/>
          </a:xfrm>
        </p:grpSpPr>
        <p:sp>
          <p:nvSpPr>
            <p:cNvPr id="6" name="Rounded Rectangle 5"/>
            <p:cNvSpPr/>
            <p:nvPr/>
          </p:nvSpPr>
          <p:spPr>
            <a:xfrm>
              <a:off x="2089269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processing</a:t>
              </a:r>
            </a:p>
          </p:txBody>
        </p:sp>
        <p:cxnSp>
          <p:nvCxnSpPr>
            <p:cNvPr id="11" name="Straight Arrow Connector 10"/>
            <p:cNvCxnSpPr>
              <a:cxnSpLocks/>
              <a:stCxn id="5" idx="3"/>
              <a:endCxn id="6" idx="1"/>
            </p:cNvCxnSpPr>
            <p:nvPr/>
          </p:nvCxnSpPr>
          <p:spPr>
            <a:xfrm>
              <a:off x="1604361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cxnSp>
        <p:nvCxnSpPr>
          <p:cNvPr id="13" name="Curved Connector 12"/>
          <p:cNvCxnSpPr>
            <a:stCxn id="6" idx="2"/>
            <a:endCxn id="5" idx="2"/>
          </p:cNvCxnSpPr>
          <p:nvPr/>
        </p:nvCxnSpPr>
        <p:spPr>
          <a:xfrm rot="5400000">
            <a:off x="2767545" y="3547553"/>
            <a:ext cx="15817" cy="221897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684556" y="2193053"/>
            <a:ext cx="2218970" cy="2463989"/>
            <a:chOff x="3386055" y="2044932"/>
            <a:chExt cx="1781694" cy="1978429"/>
          </a:xfrm>
        </p:grpSpPr>
        <p:sp>
          <p:nvSpPr>
            <p:cNvPr id="7" name="Rounded Rectangle 6"/>
            <p:cNvSpPr/>
            <p:nvPr/>
          </p:nvSpPr>
          <p:spPr>
            <a:xfrm>
              <a:off x="3870963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Exploratory analysis</a:t>
              </a:r>
            </a:p>
            <a:p>
              <a:pPr algn="ctr"/>
              <a:r>
                <a:rPr lang="en-US" dirty="0"/>
                <a:t>&amp;</a:t>
              </a:r>
            </a:p>
            <a:p>
              <a:pPr algn="ctr"/>
              <a:r>
                <a:rPr lang="en-US" dirty="0"/>
                <a:t>Data </a:t>
              </a:r>
              <a:r>
                <a:rPr lang="en-US" dirty="0" err="1"/>
                <a:t>viz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6" idx="3"/>
              <a:endCxn id="7" idx="1"/>
            </p:cNvCxnSpPr>
            <p:nvPr/>
          </p:nvCxnSpPr>
          <p:spPr>
            <a:xfrm>
              <a:off x="3386055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65968" y="4649130"/>
            <a:ext cx="4437941" cy="15817"/>
            <a:chOff x="962318" y="4017011"/>
            <a:chExt cx="3563388" cy="12700"/>
          </a:xfrm>
        </p:grpSpPr>
        <p:cxnSp>
          <p:nvCxnSpPr>
            <p:cNvPr id="19" name="Curved Connector 18"/>
            <p:cNvCxnSpPr>
              <a:stCxn id="7" idx="2"/>
              <a:endCxn id="6" idx="2"/>
            </p:cNvCxnSpPr>
            <p:nvPr/>
          </p:nvCxnSpPr>
          <p:spPr>
            <a:xfrm rot="5400000">
              <a:off x="3628509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cxnSpLocks/>
              <a:stCxn id="7" idx="2"/>
              <a:endCxn id="5" idx="2"/>
            </p:cNvCxnSpPr>
            <p:nvPr/>
          </p:nvCxnSpPr>
          <p:spPr>
            <a:xfrm rot="5400000">
              <a:off x="2737662" y="2241667"/>
              <a:ext cx="12700" cy="3563388"/>
            </a:xfrm>
            <a:prstGeom prst="curvedConnector3">
              <a:avLst>
                <a:gd name="adj1" fmla="val 3763638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903526" y="2193053"/>
            <a:ext cx="2218970" cy="2463989"/>
            <a:chOff x="5167749" y="2044932"/>
            <a:chExt cx="1781694" cy="1978429"/>
          </a:xfrm>
        </p:grpSpPr>
        <p:sp>
          <p:nvSpPr>
            <p:cNvPr id="8" name="Rounded Rectangle 7"/>
            <p:cNvSpPr/>
            <p:nvPr/>
          </p:nvSpPr>
          <p:spPr>
            <a:xfrm>
              <a:off x="5652657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Analysis, hypothesis testing, &amp; ML</a:t>
              </a:r>
            </a:p>
          </p:txBody>
        </p:sp>
        <p:cxnSp>
          <p:nvCxnSpPr>
            <p:cNvPr id="25" name="Straight Arrow Connector 24"/>
            <p:cNvCxnSpPr>
              <a:stCxn id="7" idx="3"/>
              <a:endCxn id="8" idx="1"/>
            </p:cNvCxnSpPr>
            <p:nvPr/>
          </p:nvCxnSpPr>
          <p:spPr>
            <a:xfrm>
              <a:off x="5167749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665968" y="4649130"/>
            <a:ext cx="6656911" cy="15817"/>
            <a:chOff x="962318" y="4017011"/>
            <a:chExt cx="5345082" cy="12700"/>
          </a:xfrm>
        </p:grpSpPr>
        <p:cxnSp>
          <p:nvCxnSpPr>
            <p:cNvPr id="34" name="Curved Connector 33"/>
            <p:cNvCxnSpPr>
              <a:stCxn id="8" idx="2"/>
              <a:endCxn id="7" idx="2"/>
            </p:cNvCxnSpPr>
            <p:nvPr/>
          </p:nvCxnSpPr>
          <p:spPr>
            <a:xfrm rot="5400000">
              <a:off x="5410203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8" idx="2"/>
              <a:endCxn id="6" idx="2"/>
            </p:cNvCxnSpPr>
            <p:nvPr/>
          </p:nvCxnSpPr>
          <p:spPr>
            <a:xfrm rot="5400000">
              <a:off x="4519356" y="2241667"/>
              <a:ext cx="12700" cy="3563388"/>
            </a:xfrm>
            <a:prstGeom prst="curvedConnector3">
              <a:avLst>
                <a:gd name="adj1" fmla="val 3894543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cxnSpLocks/>
              <a:stCxn id="8" idx="2"/>
              <a:endCxn id="5" idx="2"/>
            </p:cNvCxnSpPr>
            <p:nvPr/>
          </p:nvCxnSpPr>
          <p:spPr>
            <a:xfrm rot="5400000">
              <a:off x="3628509" y="1350820"/>
              <a:ext cx="12700" cy="5345082"/>
            </a:xfrm>
            <a:prstGeom prst="curvedConnector3">
              <a:avLst>
                <a:gd name="adj1" fmla="val 5858181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9122497" y="2193053"/>
            <a:ext cx="2218970" cy="2463989"/>
            <a:chOff x="6949443" y="2044932"/>
            <a:chExt cx="1781694" cy="1978429"/>
          </a:xfrm>
        </p:grpSpPr>
        <p:sp>
          <p:nvSpPr>
            <p:cNvPr id="9" name="Rounded Rectangle 8"/>
            <p:cNvSpPr/>
            <p:nvPr/>
          </p:nvSpPr>
          <p:spPr>
            <a:xfrm>
              <a:off x="7434351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Insight &amp; Policy Decision</a:t>
              </a:r>
            </a:p>
          </p:txBody>
        </p:sp>
        <p:cxnSp>
          <p:nvCxnSpPr>
            <p:cNvPr id="43" name="Straight Arrow Connector 42"/>
            <p:cNvCxnSpPr>
              <a:stCxn id="8" idx="3"/>
              <a:endCxn id="9" idx="1"/>
            </p:cNvCxnSpPr>
            <p:nvPr/>
          </p:nvCxnSpPr>
          <p:spPr>
            <a:xfrm>
              <a:off x="6949443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665968" y="4649130"/>
            <a:ext cx="8875881" cy="15817"/>
            <a:chOff x="962318" y="4017011"/>
            <a:chExt cx="7126776" cy="12700"/>
          </a:xfrm>
        </p:grpSpPr>
        <p:cxnSp>
          <p:nvCxnSpPr>
            <p:cNvPr id="46" name="Curved Connector 45"/>
            <p:cNvCxnSpPr>
              <a:stCxn id="9" idx="2"/>
              <a:endCxn id="8" idx="2"/>
            </p:cNvCxnSpPr>
            <p:nvPr/>
          </p:nvCxnSpPr>
          <p:spPr>
            <a:xfrm rot="5400000">
              <a:off x="7191897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9" idx="2"/>
              <a:endCxn id="7" idx="2"/>
            </p:cNvCxnSpPr>
            <p:nvPr/>
          </p:nvCxnSpPr>
          <p:spPr>
            <a:xfrm rot="5400000">
              <a:off x="6301050" y="2241667"/>
              <a:ext cx="12700" cy="3563388"/>
            </a:xfrm>
            <a:prstGeom prst="curvedConnector3">
              <a:avLst>
                <a:gd name="adj1" fmla="val 350181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>
              <a:stCxn id="9" idx="2"/>
              <a:endCxn id="6" idx="2"/>
            </p:cNvCxnSpPr>
            <p:nvPr/>
          </p:nvCxnSpPr>
          <p:spPr>
            <a:xfrm rot="5400000">
              <a:off x="5410203" y="1350820"/>
              <a:ext cx="12700" cy="5345082"/>
            </a:xfrm>
            <a:prstGeom prst="curvedConnector3">
              <a:avLst>
                <a:gd name="adj1" fmla="val 5989094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cxnSpLocks/>
              <a:stCxn id="9" idx="2"/>
              <a:endCxn id="5" idx="2"/>
            </p:cNvCxnSpPr>
            <p:nvPr/>
          </p:nvCxnSpPr>
          <p:spPr>
            <a:xfrm rot="5400000">
              <a:off x="4519356" y="459973"/>
              <a:ext cx="12700" cy="7126776"/>
            </a:xfrm>
            <a:prstGeom prst="curvedConnector3">
              <a:avLst>
                <a:gd name="adj1" fmla="val 834545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420C49-60F1-B541-8106-FB820434803E}"/>
              </a:ext>
            </a:extLst>
          </p:cNvPr>
          <p:cNvGrpSpPr/>
          <p:nvPr/>
        </p:nvGrpSpPr>
        <p:grpSpPr>
          <a:xfrm>
            <a:off x="1998810" y="4608988"/>
            <a:ext cx="7907190" cy="2055719"/>
            <a:chOff x="474810" y="4608987"/>
            <a:chExt cx="7907190" cy="205571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7A3391-7166-1143-A720-236184844DFF}"/>
                </a:ext>
              </a:extLst>
            </p:cNvPr>
            <p:cNvSpPr txBox="1"/>
            <p:nvPr/>
          </p:nvSpPr>
          <p:spPr>
            <a:xfrm>
              <a:off x="474810" y="5587488"/>
              <a:ext cx="790719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3"/>
                  </a:solidFill>
                </a:rPr>
                <a:t>Version control for tracking code/data and for managing collaboration.</a:t>
              </a:r>
            </a:p>
          </p:txBody>
        </p:sp>
        <p:sp>
          <p:nvSpPr>
            <p:cNvPr id="37" name="Up Arrow 36">
              <a:extLst>
                <a:ext uri="{FF2B5EF4-FFF2-40B4-BE49-F238E27FC236}">
                  <a16:creationId xmlns:a16="http://schemas.microsoft.com/office/drawing/2014/main" id="{C3F8B8C3-CEEC-0E4A-859C-C61F819CBE0D}"/>
                </a:ext>
              </a:extLst>
            </p:cNvPr>
            <p:cNvSpPr/>
            <p:nvPr/>
          </p:nvSpPr>
          <p:spPr>
            <a:xfrm rot="1350203">
              <a:off x="3693797" y="4608987"/>
              <a:ext cx="629587" cy="1030478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19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vs {CVS, SVN, </a:t>
            </a:r>
            <a:r>
              <a:rPr lang="mr-IN" dirty="0"/>
              <a:t>…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 is significantly smaller than SVN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All files are contained in a small decentralized .</a:t>
            </a:r>
            <a:r>
              <a:rPr lang="en-US" b="0" dirty="0" err="1"/>
              <a:t>git</a:t>
            </a:r>
            <a:r>
              <a:rPr lang="en-US" b="0" dirty="0"/>
              <a:t> file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In the case of Mozilla’s projects, a Git repository was 30 times smaller than an identical SVN repository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Entire Linux kernel with 5 years of versioning contained in a single 1 GB .</a:t>
            </a:r>
            <a:r>
              <a:rPr lang="en-US" b="0" dirty="0" err="1"/>
              <a:t>git</a:t>
            </a:r>
            <a:r>
              <a:rPr lang="en-US" b="0" dirty="0"/>
              <a:t> file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SVN carries two complete copies of each file, while Git maintains a simple and separate 100 bytes of data per file, noting changes and supporting operations</a:t>
            </a:r>
          </a:p>
          <a:p>
            <a:r>
              <a:rPr lang="en-US" dirty="0"/>
              <a:t>Nice because you can (and do!) store the whole thing locally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83" y="5603282"/>
            <a:ext cx="2347695" cy="1254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660" y="5645710"/>
            <a:ext cx="1541489" cy="10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vs {CVS, SVN, </a:t>
            </a:r>
            <a:r>
              <a:rPr lang="mr-IN" dirty="0"/>
              <a:t>…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is more </a:t>
            </a:r>
            <a:r>
              <a:rPr lang="en-US" dirty="0">
                <a:solidFill>
                  <a:schemeClr val="tx2"/>
                </a:solidFill>
              </a:rPr>
              <a:t>secure</a:t>
            </a:r>
            <a:r>
              <a:rPr lang="en-US" dirty="0"/>
              <a:t> than SVN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All commits are uniquely hashed for both security and indexing purposes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Commits can be authenticated through numerous means</a:t>
            </a:r>
          </a:p>
          <a:p>
            <a:pPr marL="571500" lvl="1" indent="-342900"/>
            <a:r>
              <a:rPr lang="en-US" dirty="0"/>
              <a:t>In the case of SSH commits, a key may be provided by both the client and server to guarantee authenticity and prevent against unauthorized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Git vs {CVS, SVN, </a:t>
            </a:r>
            <a:r>
              <a:rPr lang="mr-IN"/>
              <a:t>…</a:t>
            </a:r>
            <a:r>
              <a:rPr lang="en-US"/>
              <a:t>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is </a:t>
            </a:r>
            <a:r>
              <a:rPr lang="en-US" dirty="0">
                <a:solidFill>
                  <a:schemeClr val="tx2"/>
                </a:solidFill>
              </a:rPr>
              <a:t>decentralized</a:t>
            </a:r>
            <a:r>
              <a:rPr lang="en-US" dirty="0"/>
              <a:t>: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Each user contains an individual repository and can check commits against itself, allowing for detailed local </a:t>
            </a:r>
            <a:r>
              <a:rPr lang="en-US" b="0" dirty="0" err="1"/>
              <a:t>revisioning</a:t>
            </a:r>
            <a:endParaRPr lang="en-US" b="0" dirty="0"/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Being decentralized allows for easy replication and deployment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In this case, SVN relies on a single centralized repository and is unusable without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vs {CVS, SVN, </a:t>
            </a:r>
            <a:r>
              <a:rPr lang="mr-IN" dirty="0"/>
              <a:t>…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Git is </a:t>
            </a:r>
            <a:r>
              <a:rPr lang="en-US" dirty="0">
                <a:solidFill>
                  <a:schemeClr val="tx2"/>
                </a:solidFill>
              </a:rPr>
              <a:t>flexible</a:t>
            </a:r>
            <a:r>
              <a:rPr lang="en-US" dirty="0"/>
              <a:t>: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Due to it’s decentralized nature, </a:t>
            </a:r>
            <a:r>
              <a:rPr lang="en-US" b="0" dirty="0" err="1"/>
              <a:t>git</a:t>
            </a:r>
            <a:r>
              <a:rPr lang="en-US" b="0" dirty="0"/>
              <a:t> commits can be stored locally, or committed through HTTP, SSH, FTP, or even by Email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No need for a centralized repository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Developed as a command line utility, which allows a large amount of features to be built and customized on top of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vs {CVS, SVN, </a:t>
            </a:r>
            <a:r>
              <a:rPr lang="mr-IN" dirty="0"/>
              <a:t>…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Data assurance</a:t>
            </a:r>
            <a:r>
              <a:rPr lang="en-US" dirty="0"/>
              <a:t>: a checksum is performed on both upload and download to ensure sure that the file hasn’t been corrupted.</a:t>
            </a:r>
          </a:p>
          <a:p>
            <a:r>
              <a:rPr lang="en-US" dirty="0"/>
              <a:t>Commit IDs are generated upon each commit:</a:t>
            </a:r>
          </a:p>
          <a:p>
            <a:pPr marL="114300" indent="-342900">
              <a:buFont typeface="Arial" charset="0"/>
              <a:buChar char="•"/>
            </a:pPr>
            <a:r>
              <a:rPr lang="en-US" b="0" dirty="0"/>
              <a:t>Linked list style of commits</a:t>
            </a:r>
          </a:p>
          <a:p>
            <a:pPr marL="114300" indent="-342900">
              <a:buFont typeface="Arial" charset="0"/>
              <a:buChar char="•"/>
            </a:pPr>
            <a:r>
              <a:rPr lang="en-US" b="0" dirty="0"/>
              <a:t>Each commit is linked to the next, so that if something in the history was changed, each following commit will be rebranded to indicate the modification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vs {CVS, SVN, </a:t>
            </a:r>
            <a:r>
              <a:rPr lang="mr-IN" dirty="0"/>
              <a:t>…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Branching: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Git allows the usage of advanced </a:t>
            </a:r>
            <a:r>
              <a:rPr lang="en-US" b="0" dirty="0">
                <a:solidFill>
                  <a:schemeClr val="tx2"/>
                </a:solidFill>
              </a:rPr>
              <a:t>branching</a:t>
            </a:r>
            <a:r>
              <a:rPr lang="en-US" b="0" dirty="0"/>
              <a:t> mechanisms and procedures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Individual divisions of the code can be separated and developed separately within separate branches of the code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Branches can allow for the separation of work between developers, or even for disposable experimentation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Branching is a precursor and a component of the merging process</a:t>
            </a:r>
          </a:p>
          <a:p>
            <a:pPr indent="-182880"/>
            <a:r>
              <a:rPr lang="en-US" dirty="0"/>
              <a:t>Will give an example shortly.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vs {CVS, SVN, </a:t>
            </a:r>
            <a:r>
              <a:rPr lang="mr-IN" dirty="0"/>
              <a:t>…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Merging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The process of merging is directly related to the process of branching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Individual branches may be merged together, solving code conflicts, back into the default or master branch of the project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Merges are usually done automatically, unless a conflict is presented, in which case the user is presented with several options with which to handle the conflict</a:t>
            </a:r>
          </a:p>
          <a:p>
            <a:r>
              <a:rPr lang="en-US" dirty="0"/>
              <a:t>Will give an example shortly.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vs {CVS, SVN, </a:t>
            </a:r>
            <a:r>
              <a:rPr lang="mr-IN" dirty="0"/>
              <a:t>…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Merging: content of the files is tracked rather than the file itself:</a:t>
            </a:r>
          </a:p>
          <a:p>
            <a:pPr marL="114300" indent="-342900">
              <a:buFont typeface="Arial" charset="0"/>
              <a:buChar char="•"/>
            </a:pPr>
            <a:r>
              <a:rPr lang="en-US" b="0" dirty="0"/>
              <a:t>This allows for a greater element of tracking and a smarter and more automated process of merging</a:t>
            </a:r>
          </a:p>
          <a:p>
            <a:pPr marL="114300" indent="-342900">
              <a:buFont typeface="Arial" charset="0"/>
              <a:buChar char="•"/>
            </a:pPr>
            <a:r>
              <a:rPr lang="en-US" b="0" dirty="0"/>
              <a:t>SVN is unable to accomplish this, and will throw a conflict if, e.g., a file name is changed and differs from the name in the central repository</a:t>
            </a:r>
          </a:p>
          <a:p>
            <a:pPr marL="114300" indent="-342900">
              <a:buFont typeface="Arial" charset="0"/>
              <a:buChar char="•"/>
            </a:pPr>
            <a:r>
              <a:rPr lang="en-US" b="0" dirty="0"/>
              <a:t>Git is able to solve this problem with its use of managing a local repository and tracking individual changes to the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 of a </a:t>
            </a:r>
            <a:r>
              <a:rPr lang="en-US" dirty="0" err="1"/>
              <a:t>git</a:t>
            </a:r>
            <a:r>
              <a:rPr lang="en-US" dirty="0"/>
              <a:t> repository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1596451"/>
            <a:ext cx="7027889" cy="285562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Console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224" y="2730482"/>
            <a:ext cx="3567659" cy="781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91D20-EDC3-1F43-AE67-7A4A37BFF205}"/>
              </a:ext>
            </a:extLst>
          </p:cNvPr>
          <p:cNvSpPr txBox="1"/>
          <p:nvPr/>
        </p:nvSpPr>
        <p:spPr>
          <a:xfrm>
            <a:off x="609600" y="1551481"/>
            <a:ext cx="7555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C:\&gt; mkdir CoolProject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C:\&gt; cd CoolProject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C:\CoolProject &gt; git init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Initialized empty Git repository in C:/CoolProject/.git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C:\CoolProject &gt; notepad README.txt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C:\CoolProject &gt; git add 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C:\CoolProject &gt; git commit -m 'my first commit'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[master (root-commit) 7106a52] my first commit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1 file changed, 1 insertion(+)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create mode 100644 README.txt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82AF7-5E83-C241-AE12-8BC04C206ECA}"/>
              </a:ext>
            </a:extLst>
          </p:cNvPr>
          <p:cNvSpPr/>
          <p:nvPr/>
        </p:nvSpPr>
        <p:spPr bwMode="auto">
          <a:xfrm>
            <a:off x="4582170" y="4735772"/>
            <a:ext cx="7027889" cy="173662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john@Johns-MBP</a:t>
            </a:r>
            <a:r>
              <a:rPr lang="en-US" dirty="0"/>
              <a:t> ~ % </a:t>
            </a:r>
            <a:r>
              <a:rPr lang="en-US" dirty="0" err="1"/>
              <a:t>mkdir</a:t>
            </a:r>
            <a:r>
              <a:rPr lang="en-US" dirty="0"/>
              <a:t> cmsc320 &amp;&amp; cd cmsc320</a:t>
            </a:r>
          </a:p>
          <a:p>
            <a:r>
              <a:rPr lang="en-US" dirty="0" err="1"/>
              <a:t>john@Johns-MBP</a:t>
            </a:r>
            <a:r>
              <a:rPr lang="en-US" dirty="0"/>
              <a:t> cmsc320 % git </a:t>
            </a:r>
            <a:r>
              <a:rPr lang="en-US" dirty="0" err="1"/>
              <a:t>init</a:t>
            </a:r>
            <a:endParaRPr lang="en-US" dirty="0"/>
          </a:p>
          <a:p>
            <a:r>
              <a:rPr lang="en-US" dirty="0"/>
              <a:t>Initialized empty Git repository in /Users/john/cmsc320/.git/</a:t>
            </a:r>
          </a:p>
          <a:p>
            <a:r>
              <a:rPr lang="en-US" dirty="0" err="1"/>
              <a:t>john@Johns-MBP</a:t>
            </a:r>
            <a:r>
              <a:rPr lang="en-US" dirty="0"/>
              <a:t> cmsc320 % touch </a:t>
            </a:r>
            <a:r>
              <a:rPr lang="en-US" dirty="0" err="1"/>
              <a:t>README.md</a:t>
            </a:r>
            <a:endParaRPr lang="en-US" dirty="0"/>
          </a:p>
          <a:p>
            <a:r>
              <a:rPr lang="en-US" dirty="0" err="1"/>
              <a:t>john@Johns-MBP</a:t>
            </a:r>
            <a:r>
              <a:rPr lang="en-US" dirty="0"/>
              <a:t> cmsc320 % git add .</a:t>
            </a:r>
          </a:p>
          <a:p>
            <a:r>
              <a:rPr lang="en-US" dirty="0" err="1"/>
              <a:t>john@Johns-MBP</a:t>
            </a:r>
            <a:r>
              <a:rPr lang="en-US" dirty="0"/>
              <a:t> cmsc320 % git commit -m "First commit!"</a:t>
            </a:r>
          </a:p>
        </p:txBody>
      </p:sp>
      <p:pic>
        <p:nvPicPr>
          <p:cNvPr id="5122" name="Picture 2" descr="The UNIX System, UNIX System">
            <a:extLst>
              <a:ext uri="{FF2B5EF4-FFF2-40B4-BE49-F238E27FC236}">
                <a16:creationId xmlns:a16="http://schemas.microsoft.com/office/drawing/2014/main" id="{38D79C0C-C5CB-4B47-9613-C91EEF539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735772"/>
            <a:ext cx="3790013" cy="15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0E09D7-CD87-0B4E-B914-D27A6904E308}"/>
              </a:ext>
            </a:extLst>
          </p:cNvPr>
          <p:cNvSpPr txBox="1"/>
          <p:nvPr/>
        </p:nvSpPr>
        <p:spPr>
          <a:xfrm>
            <a:off x="1095530" y="6183851"/>
            <a:ext cx="28181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-based systems such as MacOS (more related to FreeBSD) and Linux (e.g., the Ubuntu distros many of you are running)</a:t>
            </a:r>
          </a:p>
        </p:txBody>
      </p:sp>
    </p:spTree>
    <p:extLst>
      <p:ext uri="{BB962C8B-B14F-4D97-AF65-F5344CB8AC3E}">
        <p14:creationId xmlns:p14="http://schemas.microsoft.com/office/powerpoint/2010/main" val="260425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Basics 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three (or four) states of a </a:t>
            </a:r>
            <a:r>
              <a:rPr lang="en-US" dirty="0">
                <a:solidFill>
                  <a:schemeClr val="tx2"/>
                </a:solidFill>
              </a:rPr>
              <a:t>file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Modified:</a:t>
            </a:r>
          </a:p>
          <a:p>
            <a:pPr lvl="1"/>
            <a:r>
              <a:rPr lang="en-US" dirty="0"/>
              <a:t>File has changed but not committed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Staged:</a:t>
            </a:r>
          </a:p>
          <a:p>
            <a:pPr lvl="1"/>
            <a:r>
              <a:rPr lang="en-US" dirty="0"/>
              <a:t>Marked to go to next commit snapshot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Committed:</a:t>
            </a:r>
          </a:p>
          <a:p>
            <a:pPr lvl="1"/>
            <a:r>
              <a:rPr lang="en-US" dirty="0"/>
              <a:t>Safely stored in local database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Untracked!</a:t>
            </a:r>
          </a:p>
          <a:p>
            <a:pPr lvl="1"/>
            <a:r>
              <a:rPr lang="en-US" dirty="0"/>
              <a:t>Newly added or removed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popular request </a:t>
            </a:r>
            <a:r>
              <a:rPr lang="mr-IN" dirty="0"/>
              <a:t>…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Version control </a:t>
            </a:r>
            <a:r>
              <a:rPr lang="en-US" dirty="0"/>
              <a:t>primer!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Specifically, </a:t>
            </a:r>
            <a:r>
              <a:rPr lang="en-US" dirty="0" err="1"/>
              <a:t>git</a:t>
            </a:r>
            <a:r>
              <a:rPr lang="en-US" dirty="0"/>
              <a:t> via GitHub and </a:t>
            </a:r>
            <a:r>
              <a:rPr lang="en-US" dirty="0" err="1"/>
              <a:t>GitLab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Thanks: Mark Groves (Microsoft), </a:t>
            </a:r>
            <a:r>
              <a:rPr lang="en-US" dirty="0" err="1">
                <a:solidFill>
                  <a:schemeClr val="tx2"/>
                </a:solidFill>
              </a:rPr>
              <a:t>Ilan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Biala</a:t>
            </a:r>
            <a:r>
              <a:rPr lang="en-US" dirty="0">
                <a:solidFill>
                  <a:schemeClr val="tx2"/>
                </a:solidFill>
              </a:rPr>
              <a:t> &amp; Aaron </a:t>
            </a:r>
            <a:r>
              <a:rPr lang="en-US" dirty="0" err="1">
                <a:solidFill>
                  <a:schemeClr val="tx2"/>
                </a:solidFill>
              </a:rPr>
              <a:t>Perley</a:t>
            </a:r>
            <a:r>
              <a:rPr lang="en-US" dirty="0">
                <a:solidFill>
                  <a:schemeClr val="tx2"/>
                </a:solidFill>
              </a:rPr>
              <a:t> (CMU), Sharif U., &amp; the HJCB Senior Design Team!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5FDC5E-9372-104D-86CF-B8D20B32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6"/>
          <a:stretch/>
        </p:blipFill>
        <p:spPr bwMode="auto">
          <a:xfrm>
            <a:off x="0" y="3814997"/>
            <a:ext cx="11999626" cy="315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Basics 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main areas of a </a:t>
            </a:r>
            <a:r>
              <a:rPr lang="en-US" dirty="0" err="1"/>
              <a:t>git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project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Working directory</a:t>
            </a:r>
          </a:p>
          <a:p>
            <a:pPr lvl="1"/>
            <a:r>
              <a:rPr lang="en-US" dirty="0"/>
              <a:t>Single checkout of one version of the project.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Staging area</a:t>
            </a:r>
          </a:p>
          <a:p>
            <a:pPr lvl="1"/>
            <a:r>
              <a:rPr lang="en-US" dirty="0"/>
              <a:t>Simple file storing information about what will go into your next commit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Git</a:t>
            </a:r>
            <a:r>
              <a:rPr lang="en-US" dirty="0"/>
              <a:t> directory</a:t>
            </a:r>
          </a:p>
          <a:p>
            <a:pPr lvl="1"/>
            <a:r>
              <a:rPr lang="en-US" dirty="0"/>
              <a:t>What is copied when cloning a repository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Basics III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main areas of a </a:t>
            </a:r>
            <a:r>
              <a:rPr lang="en-US" dirty="0" err="1"/>
              <a:t>git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project</a:t>
            </a:r>
            <a:r>
              <a:rPr lang="en-US" dirty="0"/>
              <a:t>:</a:t>
            </a:r>
          </a:p>
        </p:txBody>
      </p:sp>
      <p:pic>
        <p:nvPicPr>
          <p:cNvPr id="5122" name="Picture 2" descr="C:\Users\AlirezaF\Desktop\Git presentaion\18333fig0106-t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027" y="624681"/>
            <a:ext cx="6096345" cy="5608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7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2971801" y="298450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81200" y="5408388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commit –m ‘my first commit’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4076044" y="2810204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736581" y="2323476"/>
            <a:ext cx="5047001" cy="1200329"/>
            <a:chOff x="3203551" y="2323475"/>
            <a:chExt cx="4681275" cy="1200329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203551" y="2522663"/>
              <a:ext cx="629587" cy="164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777521" y="2323475"/>
              <a:ext cx="41073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(Default branch is called “master”; your first commit will be on this branch.  Starting October 1, 2020, this will be called “main” on GitHub.)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567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4648201" y="298450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397502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commit (x2)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0" name="Straight Arrow Connector 19"/>
          <p:cNvCxnSpPr>
            <a:stCxn id="21" idx="1"/>
            <a:endCxn id="19" idx="3"/>
          </p:cNvCxnSpPr>
          <p:nvPr/>
        </p:nvCxnSpPr>
        <p:spPr>
          <a:xfrm flipH="1">
            <a:off x="27560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925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5942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307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5752444" y="2810204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7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4661095" y="400050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bug123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4648201" y="298450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1200" y="5397502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checkout –b bug123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2" name="Straight Arrow Connector 21"/>
          <p:cNvCxnSpPr>
            <a:stCxn id="23" idx="1"/>
            <a:endCxn id="21" idx="3"/>
          </p:cNvCxnSpPr>
          <p:nvPr/>
        </p:nvCxnSpPr>
        <p:spPr>
          <a:xfrm flipH="1">
            <a:off x="27560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925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5942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307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5765338" y="3826862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76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4648201" y="298450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1200" y="5397502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commit (x2)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8" name="Straight Arrow Connector 27"/>
          <p:cNvCxnSpPr>
            <a:stCxn id="29" idx="1"/>
            <a:endCxn id="27" idx="3"/>
          </p:cNvCxnSpPr>
          <p:nvPr/>
        </p:nvCxnSpPr>
        <p:spPr>
          <a:xfrm flipH="1">
            <a:off x="27560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925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5942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307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181622" y="3873502"/>
            <a:ext cx="559192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740814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261318" y="4302125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597770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0" name="Line Callout 1 39"/>
          <p:cNvSpPr/>
          <p:nvPr/>
        </p:nvSpPr>
        <p:spPr>
          <a:xfrm>
            <a:off x="6335152" y="4643438"/>
            <a:ext cx="1295400" cy="317500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bug123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7439395" y="4461205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7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4648201" y="298450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1200" y="5397502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checkout master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36" name="Straight Arrow Connector 35"/>
          <p:cNvCxnSpPr>
            <a:stCxn id="37" idx="1"/>
            <a:endCxn id="35" idx="3"/>
          </p:cNvCxnSpPr>
          <p:nvPr/>
        </p:nvCxnSpPr>
        <p:spPr>
          <a:xfrm flipH="1">
            <a:off x="27560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0925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5942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9307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4181622" y="3873502"/>
            <a:ext cx="559192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740814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261318" y="4302125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597770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4" name="Line Callout 1 43"/>
          <p:cNvSpPr/>
          <p:nvPr/>
        </p:nvSpPr>
        <p:spPr>
          <a:xfrm>
            <a:off x="6335152" y="4643438"/>
            <a:ext cx="1295400" cy="317500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bug123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5752444" y="2794658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63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6248401" y="400050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bug123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6248401" y="299085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1200" y="5397502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merge bug123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7" name="Straight Arrow Connector 26"/>
          <p:cNvCxnSpPr>
            <a:stCxn id="28" idx="1"/>
            <a:endCxn id="24" idx="3"/>
          </p:cNvCxnSpPr>
          <p:nvPr/>
        </p:nvCxnSpPr>
        <p:spPr>
          <a:xfrm flipH="1">
            <a:off x="27560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0925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5942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9307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400844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37296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257800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594252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7352644" y="2801008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4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6248401" y="299085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1200" y="5397502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branch -d bug123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7" name="Straight Arrow Connector 26"/>
          <p:cNvCxnSpPr>
            <a:stCxn id="28" idx="1"/>
            <a:endCxn id="24" idx="3"/>
          </p:cNvCxnSpPr>
          <p:nvPr/>
        </p:nvCxnSpPr>
        <p:spPr>
          <a:xfrm flipH="1">
            <a:off x="27560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0925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5942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9307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400844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37296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257800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594252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7352644" y="2801008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56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6248401" y="299085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8" name="Straight Arrow Connector 17"/>
          <p:cNvCxnSpPr>
            <a:stCxn id="19" idx="1"/>
            <a:endCxn id="17" idx="3"/>
          </p:cNvCxnSpPr>
          <p:nvPr/>
        </p:nvCxnSpPr>
        <p:spPr>
          <a:xfrm flipH="1">
            <a:off x="27560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925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5942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307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00844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37296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57800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94252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5" name="Straight Arrow Connector 14"/>
          <p:cNvCxnSpPr>
            <a:endCxn id="21" idx="2"/>
          </p:cNvCxnSpPr>
          <p:nvPr/>
        </p:nvCxnSpPr>
        <p:spPr>
          <a:xfrm flipH="1" flipV="1">
            <a:off x="4181622" y="3873502"/>
            <a:ext cx="559192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40814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261318" y="4302125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97770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6335152" y="4643438"/>
            <a:ext cx="1295400" cy="317500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bug456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7439395" y="4469142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5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152560" y="1131030"/>
            <a:ext cx="7886160" cy="99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90000"/>
              </a:lnSpc>
            </a:pPr>
            <a:endParaRPr lang="en-US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46" y="1939717"/>
            <a:ext cx="10953187" cy="352541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is version control?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6248401" y="299085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8" name="Straight Arrow Connector 17"/>
          <p:cNvCxnSpPr>
            <a:stCxn id="19" idx="1"/>
            <a:endCxn id="17" idx="3"/>
          </p:cNvCxnSpPr>
          <p:nvPr/>
        </p:nvCxnSpPr>
        <p:spPr>
          <a:xfrm flipH="1">
            <a:off x="27560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925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5942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307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00844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37296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57800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94252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5" name="Straight Arrow Connector 14"/>
          <p:cNvCxnSpPr>
            <a:endCxn id="21" idx="2"/>
          </p:cNvCxnSpPr>
          <p:nvPr/>
        </p:nvCxnSpPr>
        <p:spPr>
          <a:xfrm flipH="1" flipV="1">
            <a:off x="4181622" y="3873502"/>
            <a:ext cx="559192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40814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261318" y="4302125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97770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6335152" y="4643438"/>
            <a:ext cx="1295400" cy="317500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bug456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1200" y="5397502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checkout master</a:t>
            </a:r>
          </a:p>
        </p:txBody>
      </p:sp>
      <p:sp>
        <p:nvSpPr>
          <p:cNvPr id="30" name="5-Point Star 29"/>
          <p:cNvSpPr/>
          <p:nvPr/>
        </p:nvSpPr>
        <p:spPr>
          <a:xfrm>
            <a:off x="7352644" y="2806263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9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7086601" y="2991776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8" name="Straight Arrow Connector 17"/>
          <p:cNvCxnSpPr>
            <a:stCxn id="19" idx="1"/>
            <a:endCxn id="17" idx="3"/>
          </p:cNvCxnSpPr>
          <p:nvPr/>
        </p:nvCxnSpPr>
        <p:spPr>
          <a:xfrm flipH="1">
            <a:off x="27560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925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5942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307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00844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37296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57800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94252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5" name="Straight Arrow Connector 14"/>
          <p:cNvCxnSpPr>
            <a:endCxn id="21" idx="2"/>
          </p:cNvCxnSpPr>
          <p:nvPr/>
        </p:nvCxnSpPr>
        <p:spPr>
          <a:xfrm flipH="1" flipV="1">
            <a:off x="4181622" y="3873502"/>
            <a:ext cx="559192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40814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261318" y="4302125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97770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1200" y="5397502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merge bug456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096000" y="3658088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432452" y="3435839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>
            <a:off x="6088382" y="3658089"/>
            <a:ext cx="344070" cy="636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Line Callout 1 32"/>
          <p:cNvSpPr/>
          <p:nvPr/>
        </p:nvSpPr>
        <p:spPr>
          <a:xfrm>
            <a:off x="6335152" y="4643438"/>
            <a:ext cx="1295400" cy="317500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bug456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8190844" y="2801934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9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7086601" y="2991776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8" name="Straight Arrow Connector 17"/>
          <p:cNvCxnSpPr>
            <a:stCxn id="19" idx="1"/>
            <a:endCxn id="17" idx="3"/>
          </p:cNvCxnSpPr>
          <p:nvPr/>
        </p:nvCxnSpPr>
        <p:spPr>
          <a:xfrm flipH="1">
            <a:off x="27560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925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5942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307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00844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37296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57800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94252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5" name="Straight Arrow Connector 14"/>
          <p:cNvCxnSpPr>
            <a:endCxn id="21" idx="2"/>
          </p:cNvCxnSpPr>
          <p:nvPr/>
        </p:nvCxnSpPr>
        <p:spPr>
          <a:xfrm flipH="1" flipV="1">
            <a:off x="4181622" y="3873502"/>
            <a:ext cx="559192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40814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261318" y="4302125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97770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1200" y="5397502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branch -d bug456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096000" y="3658088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432452" y="3435839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>
            <a:off x="6088382" y="3658089"/>
            <a:ext cx="344070" cy="636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5-Point Star 28"/>
          <p:cNvSpPr/>
          <p:nvPr/>
        </p:nvSpPr>
        <p:spPr>
          <a:xfrm>
            <a:off x="8190844" y="2801934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62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6248401" y="299085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8" name="Straight Arrow Connector 17"/>
          <p:cNvCxnSpPr>
            <a:stCxn id="19" idx="1"/>
            <a:endCxn id="17" idx="3"/>
          </p:cNvCxnSpPr>
          <p:nvPr/>
        </p:nvCxnSpPr>
        <p:spPr>
          <a:xfrm flipH="1">
            <a:off x="27560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925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5942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307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00844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37296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57800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94252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5" name="Straight Arrow Connector 14"/>
          <p:cNvCxnSpPr>
            <a:endCxn id="21" idx="2"/>
          </p:cNvCxnSpPr>
          <p:nvPr/>
        </p:nvCxnSpPr>
        <p:spPr>
          <a:xfrm flipH="1" flipV="1">
            <a:off x="4181622" y="3873502"/>
            <a:ext cx="559192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40814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261318" y="4302125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97770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6335152" y="4643438"/>
            <a:ext cx="1295400" cy="317500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bug456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7439395" y="4453596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04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6248401" y="299085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8" name="Straight Arrow Connector 17"/>
          <p:cNvCxnSpPr>
            <a:stCxn id="19" idx="1"/>
            <a:endCxn id="17" idx="3"/>
          </p:cNvCxnSpPr>
          <p:nvPr/>
        </p:nvCxnSpPr>
        <p:spPr>
          <a:xfrm flipH="1">
            <a:off x="27560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925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5942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307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00844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37296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57800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94252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1200" y="5397502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rebase master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5835160" y="3873502"/>
            <a:ext cx="559192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94352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F’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6914856" y="4302125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251308" y="4079875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G’</a:t>
            </a:r>
          </a:p>
        </p:txBody>
      </p:sp>
      <p:sp>
        <p:nvSpPr>
          <p:cNvPr id="39" name="Line Callout 1 38"/>
          <p:cNvSpPr/>
          <p:nvPr/>
        </p:nvSpPr>
        <p:spPr>
          <a:xfrm>
            <a:off x="7988690" y="4643438"/>
            <a:ext cx="1295400" cy="317500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bug456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9092933" y="4453596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45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Illustrated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7890218" y="298450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543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8" name="Straight Arrow Connector 17"/>
          <p:cNvCxnSpPr>
            <a:stCxn id="19" idx="1"/>
            <a:endCxn id="17" idx="3"/>
          </p:cNvCxnSpPr>
          <p:nvPr/>
        </p:nvCxnSpPr>
        <p:spPr>
          <a:xfrm flipH="1">
            <a:off x="27560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925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594296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30748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00844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37296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57800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94252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1200" y="5076004"/>
            <a:ext cx="8229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checkout master</a:t>
            </a:r>
            <a:endParaRPr lang="en-US" sz="24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merge bug456                    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096000" y="3651250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432452" y="3429001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F’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934200" y="3638062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70652" y="3415813"/>
            <a:ext cx="501748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G’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7924800" y="4000500"/>
            <a:ext cx="1295400" cy="317500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bug456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8994461" y="2794658"/>
            <a:ext cx="382314" cy="34859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46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branch?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rule of thumb: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Anything in the master branch is always deployable.</a:t>
            </a:r>
          </a:p>
          <a:p>
            <a:r>
              <a:rPr lang="en-US" dirty="0"/>
              <a:t>Local branching is very lightweight!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New feature? Branch!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Experiment that you won’t ever deploy? Branch!</a:t>
            </a:r>
          </a:p>
          <a:p>
            <a:r>
              <a:rPr lang="en-US" dirty="0"/>
              <a:t>Good habits: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Name your branch something descriptive (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add-like-button</a:t>
            </a:r>
            <a:r>
              <a:rPr lang="en-US" b="0" dirty="0"/>
              <a:t>,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refactor-jobs</a:t>
            </a:r>
            <a:r>
              <a:rPr lang="en-US" b="0" dirty="0"/>
              <a:t>,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create-</a:t>
            </a: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ai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-singularity</a:t>
            </a:r>
            <a:r>
              <a:rPr lang="en-US" b="0" dirty="0"/>
              <a:t>)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Make your commit messages descriptive, too!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379" y="4212236"/>
            <a:ext cx="2187858" cy="28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So you want somebody else to host this for you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160000" cy="4373563"/>
          </a:xfrm>
        </p:spPr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: general distributed version control system</a:t>
            </a:r>
          </a:p>
          <a:p>
            <a:r>
              <a:rPr lang="en-US" dirty="0"/>
              <a:t>GitHub / </a:t>
            </a:r>
            <a:r>
              <a:rPr lang="en-US" dirty="0" err="1"/>
              <a:t>BitBucket</a:t>
            </a:r>
            <a:r>
              <a:rPr lang="en-US" dirty="0"/>
              <a:t> / </a:t>
            </a:r>
            <a:r>
              <a:rPr lang="en-US" dirty="0" err="1"/>
              <a:t>GitLab</a:t>
            </a:r>
            <a:r>
              <a:rPr lang="en-US" dirty="0"/>
              <a:t> / </a:t>
            </a:r>
            <a:r>
              <a:rPr lang="mr-IN" dirty="0"/>
              <a:t>…</a:t>
            </a:r>
            <a:r>
              <a:rPr lang="en-US" dirty="0"/>
              <a:t>: </a:t>
            </a:r>
            <a:r>
              <a:rPr lang="en-US" dirty="0">
                <a:solidFill>
                  <a:schemeClr val="tx2"/>
                </a:solidFill>
              </a:rPr>
              <a:t>hosting services</a:t>
            </a:r>
            <a:r>
              <a:rPr lang="en-US" dirty="0"/>
              <a:t> for </a:t>
            </a:r>
            <a:r>
              <a:rPr lang="en-US" dirty="0" err="1"/>
              <a:t>git</a:t>
            </a:r>
            <a:r>
              <a:rPr lang="en-US" dirty="0"/>
              <a:t> repositories</a:t>
            </a:r>
          </a:p>
          <a:p>
            <a:r>
              <a:rPr lang="en-US" dirty="0"/>
              <a:t>In general, GitHub is the most popular:</a:t>
            </a:r>
          </a:p>
          <a:p>
            <a:r>
              <a:rPr lang="en-US" dirty="0"/>
              <a:t>Lots of big projects (e.g., Python, Bootstrap, Angular, D3, node, Django, Visual Studio)</a:t>
            </a:r>
          </a:p>
          <a:p>
            <a:r>
              <a:rPr lang="en-US" dirty="0"/>
              <a:t>Lots of ridiculously awesome/“awesome” projects (e.g., </a:t>
            </a:r>
            <a:r>
              <a:rPr lang="en-US" dirty="0">
                <a:hlinkClick r:id="rId2"/>
              </a:rPr>
              <a:t>https://github.com/maxbbraun/trump2cash</a:t>
            </a:r>
            <a:r>
              <a:rPr lang="en-US" dirty="0"/>
              <a:t>)</a:t>
            </a:r>
          </a:p>
          <a:p>
            <a:r>
              <a:rPr lang="en-US" dirty="0"/>
              <a:t>There are reasons to use the competitors (e.g., private repositories, access control)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/>
          <a:lstStyle/>
          <a:p>
            <a:fld id="{A2EF37A0-74FC-AB4F-AE4C-D9BFC6719E9F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698385" y="689365"/>
            <a:ext cx="2493615" cy="5490013"/>
            <a:chOff x="6695482" y="1021578"/>
            <a:chExt cx="2493615" cy="54900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9104" y="1021578"/>
              <a:ext cx="2206372" cy="183404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5482" y="2611033"/>
              <a:ext cx="2493615" cy="24936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8510" y="5044688"/>
              <a:ext cx="1587557" cy="1466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7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2FF89FC-66C2-E142-AA69-C749E375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690" y="-247338"/>
            <a:ext cx="12057520" cy="723843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00489" y="764426"/>
            <a:ext cx="574623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“Social coding” – Pros and Cons, public vs private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/>
          <a:lstStyle/>
          <a:p>
            <a:fld id="{A2EF37A0-74FC-AB4F-AE4C-D9BFC6719E9F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20059" y="0"/>
            <a:ext cx="2938072" cy="71196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49491" y="5228025"/>
            <a:ext cx="2938072" cy="71196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88706" y="5228026"/>
            <a:ext cx="2654524" cy="71196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1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How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Git commands for everyday usage are relatively simple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git</a:t>
            </a:r>
            <a:r>
              <a:rPr lang="en-US" dirty="0"/>
              <a:t> pull</a:t>
            </a:r>
          </a:p>
          <a:p>
            <a:pPr lvl="1"/>
            <a:r>
              <a:rPr lang="en-US" dirty="0"/>
              <a:t>Get the latest changes to the code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git</a:t>
            </a:r>
            <a:r>
              <a:rPr lang="en-US" dirty="0"/>
              <a:t> add .</a:t>
            </a:r>
          </a:p>
          <a:p>
            <a:pPr lvl="1"/>
            <a:r>
              <a:rPr lang="en-US" dirty="0"/>
              <a:t>Add any newly created files to the repository for tracking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git</a:t>
            </a:r>
            <a:r>
              <a:rPr lang="en-US" dirty="0"/>
              <a:t> add –u</a:t>
            </a:r>
          </a:p>
          <a:p>
            <a:pPr lvl="1"/>
            <a:r>
              <a:rPr lang="en-US" dirty="0"/>
              <a:t>Remove any deleted files from tracking and the repository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git</a:t>
            </a:r>
            <a:r>
              <a:rPr lang="en-US" dirty="0"/>
              <a:t> commit –m ‘Changes’</a:t>
            </a:r>
          </a:p>
          <a:p>
            <a:pPr lvl="1"/>
            <a:r>
              <a:rPr lang="en-US" dirty="0"/>
              <a:t>Make a version of changes you have made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git</a:t>
            </a:r>
            <a:r>
              <a:rPr lang="en-US" dirty="0"/>
              <a:t> push</a:t>
            </a:r>
          </a:p>
          <a:p>
            <a:pPr lvl="1"/>
            <a:r>
              <a:rPr lang="en-US" dirty="0"/>
              <a:t>Deploy the latest changes to the central repository</a:t>
            </a:r>
          </a:p>
          <a:p>
            <a:pPr indent="-228600"/>
            <a:r>
              <a:rPr lang="en-US" dirty="0"/>
              <a:t>Make a repo on GitHub and </a:t>
            </a:r>
            <a:r>
              <a:rPr lang="en-US" dirty="0">
                <a:solidFill>
                  <a:schemeClr val="tx2"/>
                </a:solidFill>
              </a:rPr>
              <a:t>clone</a:t>
            </a:r>
            <a:r>
              <a:rPr lang="en-US" dirty="0"/>
              <a:t> it to your machine:</a:t>
            </a:r>
          </a:p>
          <a:p>
            <a:pPr marL="114300" indent="-342900">
              <a:buFont typeface="Arial" charset="0"/>
              <a:buChar char="•"/>
            </a:pPr>
            <a:r>
              <a:rPr lang="en-US" b="0" dirty="0">
                <a:hlinkClick r:id="rId2"/>
              </a:rPr>
              <a:t>https://guides.github.com/activities/hello-world/</a:t>
            </a:r>
            <a:endParaRPr lang="en-US" b="0" dirty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working with a team, the need for a central repository is essential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Need a system to allow versioning, and a way to acquire the latest edition of the code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A system to track and manage bugs was also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Stuff to click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Git</a:t>
            </a:r>
            <a:endParaRPr lang="en-US" dirty="0"/>
          </a:p>
          <a:p>
            <a:pPr marL="160020" indent="-342900">
              <a:buFont typeface="Arial" charset="0"/>
              <a:buChar char="•"/>
            </a:pPr>
            <a:r>
              <a:rPr lang="en-US" b="0" dirty="0">
                <a:hlinkClick r:id="rId2"/>
              </a:rPr>
              <a:t>http://git-scm.com/</a:t>
            </a:r>
            <a:endParaRPr lang="en-US" b="0" dirty="0"/>
          </a:p>
          <a:p>
            <a:pPr indent="-182880"/>
            <a:r>
              <a:rPr lang="en-US" dirty="0"/>
              <a:t>GitHub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>
                <a:hlinkClick r:id="rId3"/>
              </a:rPr>
              <a:t>https://github.com/</a:t>
            </a:r>
            <a:endParaRPr lang="en-US" b="0" dirty="0"/>
          </a:p>
          <a:p>
            <a:pPr marL="160020" indent="-342900">
              <a:buFont typeface="Arial" charset="0"/>
              <a:buChar char="•"/>
            </a:pPr>
            <a:r>
              <a:rPr lang="en-US" b="0" dirty="0">
                <a:hlinkClick r:id="rId4"/>
              </a:rPr>
              <a:t>https://guides.github.com/activities/hello-world/</a:t>
            </a:r>
            <a:endParaRPr lang="en-US" b="0" dirty="0"/>
          </a:p>
          <a:p>
            <a:pPr marL="160020" indent="-342900">
              <a:buFont typeface="Arial" charset="0"/>
              <a:buChar char="•"/>
            </a:pPr>
            <a:r>
              <a:rPr lang="en-US" dirty="0"/>
              <a:t>^-- Just do this one</a:t>
            </a:r>
            <a:r>
              <a:rPr lang="en-US" dirty="0">
                <a:sym typeface="Wingdings"/>
              </a:rPr>
              <a:t>.  You’ll need it for your tutorial .</a:t>
            </a:r>
            <a:endParaRPr lang="en-US" dirty="0"/>
          </a:p>
          <a:p>
            <a:r>
              <a:rPr lang="en-US" dirty="0" err="1"/>
              <a:t>GitLab</a:t>
            </a:r>
            <a:endParaRPr lang="en-US" dirty="0"/>
          </a:p>
          <a:p>
            <a:pPr marL="160020" indent="-342900">
              <a:buFont typeface="Arial" charset="0"/>
              <a:buChar char="•"/>
            </a:pPr>
            <a:r>
              <a:rPr lang="en-US" b="0" dirty="0">
                <a:hlinkClick r:id="rId5"/>
              </a:rPr>
              <a:t>http://gitlab.org/</a:t>
            </a:r>
            <a:endParaRPr lang="en-US" b="0" dirty="0"/>
          </a:p>
          <a:p>
            <a:r>
              <a:rPr lang="en-US" dirty="0" err="1"/>
              <a:t>Git</a:t>
            </a:r>
            <a:r>
              <a:rPr lang="en-US" dirty="0"/>
              <a:t> and SVN Comparison</a:t>
            </a:r>
          </a:p>
          <a:p>
            <a:pPr lvl="1"/>
            <a:r>
              <a:rPr lang="en-US" dirty="0">
                <a:hlinkClick r:id="rId6"/>
              </a:rPr>
              <a:t>https://git.wiki.kernel.org/index.php/GitSvnComparison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152560" y="1131030"/>
            <a:ext cx="7886160" cy="99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90000"/>
              </a:lnSpc>
            </a:pPr>
            <a:endParaRPr lang="en-US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152560" y="2226420"/>
            <a:ext cx="7886160" cy="3262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171450" indent="-170910">
              <a:lnSpc>
                <a:spcPct val="90000"/>
              </a:lnSpc>
              <a:spcAft>
                <a:spcPts val="900"/>
              </a:spcAft>
              <a:buClr>
                <a:srgbClr val="000000"/>
              </a:buClr>
              <a:buFont typeface="Arial"/>
              <a:buChar char="•"/>
            </a:pPr>
            <a:endParaRPr lang="en-US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46717" y="3350861"/>
            <a:ext cx="4497846" cy="3262950"/>
            <a:chOff x="2362180" y="2805247"/>
            <a:chExt cx="3810040" cy="2763983"/>
          </a:xfrm>
        </p:grpSpPr>
        <p:sp>
          <p:nvSpPr>
            <p:cNvPr id="5" name="Rectangle 4"/>
            <p:cNvSpPr/>
            <p:nvPr/>
          </p:nvSpPr>
          <p:spPr>
            <a:xfrm>
              <a:off x="2362180" y="5292231"/>
              <a:ext cx="38100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/>
                <a:t>atlassian.com</a:t>
              </a:r>
              <a:r>
                <a:rPr lang="en-US" sz="1200" dirty="0"/>
                <a:t>/</a:t>
              </a:r>
              <a:r>
                <a:rPr lang="en-US" sz="1200" dirty="0" err="1"/>
                <a:t>git</a:t>
              </a:r>
              <a:r>
                <a:rPr lang="en-US" sz="1200" dirty="0"/>
                <a:t>/tutorials/what-is-version-control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2180" y="2805247"/>
              <a:ext cx="3810040" cy="2527915"/>
            </a:xfrm>
            <a:prstGeom prst="rect">
              <a:avLst/>
            </a:prstGeom>
          </p:spPr>
        </p:pic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</p:spPr>
        <p:txBody>
          <a:bodyPr/>
          <a:lstStyle/>
          <a:p>
            <a:r>
              <a:rPr lang="en-US"/>
              <a:t>Goals of Version Control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09600" y="1752601"/>
            <a:ext cx="10160000" cy="4373563"/>
          </a:xfrm>
        </p:spPr>
        <p:txBody>
          <a:bodyPr/>
          <a:lstStyle/>
          <a:p>
            <a:r>
              <a:rPr lang="en-US" dirty="0"/>
              <a:t>Be able to search through revision history and retrieve previous versions of any file in a project</a:t>
            </a:r>
          </a:p>
          <a:p>
            <a:r>
              <a:rPr lang="en-US" dirty="0"/>
              <a:t>Be able to share changes with collaborators on a project</a:t>
            </a:r>
          </a:p>
          <a:p>
            <a:r>
              <a:rPr lang="en-US" dirty="0"/>
              <a:t>Be able to confidently make large changes to existing files</a:t>
            </a:r>
          </a:p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/>
          <a:lstStyle/>
          <a:p>
            <a:fld id="{A2EF37A0-74FC-AB4F-AE4C-D9BFC6719E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152561" y="1131030"/>
            <a:ext cx="3660105" cy="99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90000"/>
              </a:lnSpc>
            </a:pPr>
            <a:endParaRPr lang="en-US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152561" y="2783768"/>
            <a:ext cx="4056131" cy="1240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171450" indent="-17091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1350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6208691" y="2783767"/>
            <a:ext cx="4056131" cy="16280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171450" indent="-17091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21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Named Folders Approach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hard to track</a:t>
            </a:r>
          </a:p>
          <a:p>
            <a:r>
              <a:rPr lang="en-US" dirty="0"/>
              <a:t>Memory-intensive</a:t>
            </a:r>
          </a:p>
          <a:p>
            <a:r>
              <a:rPr lang="en-US" dirty="0"/>
              <a:t>Can be slow</a:t>
            </a:r>
          </a:p>
          <a:p>
            <a:r>
              <a:rPr lang="en-US" dirty="0"/>
              <a:t>Hard to share</a:t>
            </a:r>
          </a:p>
          <a:p>
            <a:r>
              <a:rPr lang="en-US" dirty="0"/>
              <a:t>No record of authorship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7</a:t>
            </a:fld>
            <a:endParaRPr lang="en-US"/>
          </a:p>
        </p:txBody>
      </p:sp>
      <p:pic>
        <p:nvPicPr>
          <p:cNvPr id="14338" name="Picture 2" descr="oc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9574" y="1627830"/>
            <a:ext cx="3041525" cy="505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54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152560" y="1131030"/>
            <a:ext cx="7886160" cy="99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90000"/>
              </a:lnSpc>
            </a:pPr>
            <a:endParaRPr lang="en-US" sz="3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152560" y="3509415"/>
            <a:ext cx="7886160" cy="1979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171450" indent="-17091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 descr="http://rypress.com/tutorials/git/media/0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616" y="1422171"/>
            <a:ext cx="6594047" cy="30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</p:spPr>
        <p:txBody>
          <a:bodyPr>
            <a:normAutofit/>
          </a:bodyPr>
          <a:lstStyle/>
          <a:p>
            <a:r>
              <a:rPr lang="en-US"/>
              <a:t>Local Database of Versions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32157"/>
            <a:ext cx="10160000" cy="1794006"/>
          </a:xfrm>
        </p:spPr>
        <p:txBody>
          <a:bodyPr/>
          <a:lstStyle/>
          <a:p>
            <a:r>
              <a:rPr lang="en-US" dirty="0"/>
              <a:t>Provides an abstraction over finding the right versions of files and replacing them in the project</a:t>
            </a:r>
          </a:p>
          <a:p>
            <a:r>
              <a:rPr lang="en-US" dirty="0"/>
              <a:t>Records who changes what, but hard to parse that</a:t>
            </a:r>
          </a:p>
          <a:p>
            <a:r>
              <a:rPr lang="en-US" dirty="0"/>
              <a:t>Can’t share with collaborators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/>
          <a:lstStyle/>
          <a:p>
            <a:fld id="{A2EF37A0-74FC-AB4F-AE4C-D9BFC6719E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152560" y="1131030"/>
            <a:ext cx="7886160" cy="99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90000"/>
              </a:lnSpc>
            </a:pPr>
            <a:endParaRPr lang="en-US" sz="3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152561" y="2124630"/>
            <a:ext cx="4238799" cy="34970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171450" indent="-17091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74" name="Picture 2" descr="https://i.stack.imgur.com/eqmG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323" y="2124630"/>
            <a:ext cx="5103626" cy="30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</p:spPr>
        <p:txBody>
          <a:bodyPr>
            <a:normAutofit/>
          </a:bodyPr>
          <a:lstStyle/>
          <a:p>
            <a:r>
              <a:rPr lang="en-US" dirty="0"/>
              <a:t>Centralized Version Control Systems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752600"/>
            <a:ext cx="5214079" cy="4373563"/>
          </a:xfrm>
        </p:spPr>
        <p:txBody>
          <a:bodyPr/>
          <a:lstStyle/>
          <a:p>
            <a:r>
              <a:rPr lang="en-US" dirty="0"/>
              <a:t>A central, trusted repository determines the order of commits (“versions” of the project)</a:t>
            </a:r>
          </a:p>
          <a:p>
            <a:r>
              <a:rPr lang="en-US" dirty="0"/>
              <a:t>Collaborators “push” changes (commits) to this repository.</a:t>
            </a:r>
          </a:p>
          <a:p>
            <a:r>
              <a:rPr lang="en-US" dirty="0"/>
              <a:t>Any new commits must be compatible with the most recent commit. If it isn’t, somebody must “merge” it in.</a:t>
            </a:r>
          </a:p>
          <a:p>
            <a:endParaRPr lang="en-US" dirty="0"/>
          </a:p>
          <a:p>
            <a:r>
              <a:rPr lang="en-US" dirty="0"/>
              <a:t>Examples: SVN, CVS, Perforce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/>
          <a:lstStyle/>
          <a:p>
            <a:fld id="{A2EF37A0-74FC-AB4F-AE4C-D9BFC6719E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16096</TotalTime>
  <Words>3056</Words>
  <Application>Microsoft Macintosh PowerPoint</Application>
  <PresentationFormat>Widescreen</PresentationFormat>
  <Paragraphs>507</Paragraphs>
  <Slides>50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Consolas</vt:lpstr>
      <vt:lpstr>Courier</vt:lpstr>
      <vt:lpstr>Lucida Console</vt:lpstr>
      <vt:lpstr>Essential</vt:lpstr>
      <vt:lpstr>Introduction to  Data Science</vt:lpstr>
      <vt:lpstr>The Data LifeCycle</vt:lpstr>
      <vt:lpstr>Today’s Lecture</vt:lpstr>
      <vt:lpstr>What is version control?</vt:lpstr>
      <vt:lpstr>Development Tool</vt:lpstr>
      <vt:lpstr>Goals of Version Control</vt:lpstr>
      <vt:lpstr>Named Folders Approach</vt:lpstr>
      <vt:lpstr>Local Database of Versions Approach</vt:lpstr>
      <vt:lpstr>Centralized Version Control Systems</vt:lpstr>
      <vt:lpstr>Distributed Version Control Systems (DVCS)</vt:lpstr>
      <vt:lpstr>What is Git</vt:lpstr>
      <vt:lpstr>A short history of Git</vt:lpstr>
      <vt:lpstr>A short history of Git</vt:lpstr>
      <vt:lpstr>A short history of Git</vt:lpstr>
      <vt:lpstr>Git in Industry</vt:lpstr>
      <vt:lpstr>Git Basics</vt:lpstr>
      <vt:lpstr>Why Git is Better</vt:lpstr>
      <vt:lpstr>Git vs {CVS, SVN, …}</vt:lpstr>
      <vt:lpstr>Git vs {CVS, SVN, …}</vt:lpstr>
      <vt:lpstr>Git vs {CVS, SVN, …}</vt:lpstr>
      <vt:lpstr>Git vs {CVS, SVN, …}</vt:lpstr>
      <vt:lpstr>Git vs {CVS, SVN, …}</vt:lpstr>
      <vt:lpstr>Git vs {CVS, SVN, …}</vt:lpstr>
      <vt:lpstr>Git vs {CVS, SVN, …}</vt:lpstr>
      <vt:lpstr>Git vs {CVS, SVN, …}</vt:lpstr>
      <vt:lpstr>Git vs {CVS, SVN, …}</vt:lpstr>
      <vt:lpstr>Git vs {CVS, SVN, …}</vt:lpstr>
      <vt:lpstr>Initialization of a git repository</vt:lpstr>
      <vt:lpstr>Git Basics I</vt:lpstr>
      <vt:lpstr>Git Basics II</vt:lpstr>
      <vt:lpstr>Git Basics III</vt:lpstr>
      <vt:lpstr>Branches Illustrated</vt:lpstr>
      <vt:lpstr>Branches Illustrated</vt:lpstr>
      <vt:lpstr>Branches Illustrated</vt:lpstr>
      <vt:lpstr>Branches Illustrated</vt:lpstr>
      <vt:lpstr>Branches Illustrated</vt:lpstr>
      <vt:lpstr>Branches Illustrated</vt:lpstr>
      <vt:lpstr>Branches Illustrated</vt:lpstr>
      <vt:lpstr>Branches Illustrated</vt:lpstr>
      <vt:lpstr>Branches Illustrated</vt:lpstr>
      <vt:lpstr>Branches Illustrated</vt:lpstr>
      <vt:lpstr>Branches Illustrated</vt:lpstr>
      <vt:lpstr>Branches Illustrated</vt:lpstr>
      <vt:lpstr>Branches Illustrated</vt:lpstr>
      <vt:lpstr>Branches Illustrated</vt:lpstr>
      <vt:lpstr>When to branch?</vt:lpstr>
      <vt:lpstr>So you want somebody else to host this for you …</vt:lpstr>
      <vt:lpstr>“Social coding” – Pros and Cons, public vs private</vt:lpstr>
      <vt:lpstr>Review: How to Use</vt:lpstr>
      <vt:lpstr>Stuff to click 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Paul Dickerson</cp:lastModifiedBy>
  <cp:revision>2022</cp:revision>
  <cp:lastPrinted>2019-09-11T18:15:05Z</cp:lastPrinted>
  <dcterms:created xsi:type="dcterms:W3CDTF">2013-03-05T15:39:19Z</dcterms:created>
  <dcterms:modified xsi:type="dcterms:W3CDTF">2021-09-21T04:08:09Z</dcterms:modified>
</cp:coreProperties>
</file>