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63"/>
  </p:notesMasterIdLst>
  <p:handoutMasterIdLst>
    <p:handoutMasterId r:id="rId64"/>
  </p:handoutMasterIdLst>
  <p:sldIdLst>
    <p:sldId id="256" r:id="rId2"/>
    <p:sldId id="423" r:id="rId3"/>
    <p:sldId id="529" r:id="rId4"/>
    <p:sldId id="467" r:id="rId5"/>
    <p:sldId id="468" r:id="rId6"/>
    <p:sldId id="470" r:id="rId7"/>
    <p:sldId id="422" r:id="rId8"/>
    <p:sldId id="524" r:id="rId9"/>
    <p:sldId id="522" r:id="rId10"/>
    <p:sldId id="512" r:id="rId11"/>
    <p:sldId id="474" r:id="rId12"/>
    <p:sldId id="506" r:id="rId13"/>
    <p:sldId id="475" r:id="rId14"/>
    <p:sldId id="476" r:id="rId15"/>
    <p:sldId id="477" r:id="rId16"/>
    <p:sldId id="478" r:id="rId17"/>
    <p:sldId id="479" r:id="rId18"/>
    <p:sldId id="480" r:id="rId19"/>
    <p:sldId id="481" r:id="rId20"/>
    <p:sldId id="482" r:id="rId21"/>
    <p:sldId id="483" r:id="rId22"/>
    <p:sldId id="484" r:id="rId23"/>
    <p:sldId id="485" r:id="rId24"/>
    <p:sldId id="486" r:id="rId25"/>
    <p:sldId id="487" r:id="rId26"/>
    <p:sldId id="488" r:id="rId27"/>
    <p:sldId id="489" r:id="rId28"/>
    <p:sldId id="490" r:id="rId29"/>
    <p:sldId id="491" r:id="rId30"/>
    <p:sldId id="492" r:id="rId31"/>
    <p:sldId id="495" r:id="rId32"/>
    <p:sldId id="526" r:id="rId33"/>
    <p:sldId id="497" r:id="rId34"/>
    <p:sldId id="499" r:id="rId35"/>
    <p:sldId id="500" r:id="rId36"/>
    <p:sldId id="527" r:id="rId37"/>
    <p:sldId id="424" r:id="rId38"/>
    <p:sldId id="429" r:id="rId39"/>
    <p:sldId id="455" r:id="rId40"/>
    <p:sldId id="434" r:id="rId41"/>
    <p:sldId id="442" r:id="rId42"/>
    <p:sldId id="443" r:id="rId43"/>
    <p:sldId id="444" r:id="rId44"/>
    <p:sldId id="445" r:id="rId45"/>
    <p:sldId id="446" r:id="rId46"/>
    <p:sldId id="447" r:id="rId47"/>
    <p:sldId id="448" r:id="rId48"/>
    <p:sldId id="449" r:id="rId49"/>
    <p:sldId id="459" r:id="rId50"/>
    <p:sldId id="463" r:id="rId51"/>
    <p:sldId id="464" r:id="rId52"/>
    <p:sldId id="456" r:id="rId53"/>
    <p:sldId id="460" r:id="rId54"/>
    <p:sldId id="461" r:id="rId55"/>
    <p:sldId id="462" r:id="rId56"/>
    <p:sldId id="458" r:id="rId57"/>
    <p:sldId id="451" r:id="rId58"/>
    <p:sldId id="452" r:id="rId59"/>
    <p:sldId id="453" r:id="rId60"/>
    <p:sldId id="454" r:id="rId61"/>
    <p:sldId id="528"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7" autoAdjust="0"/>
    <p:restoredTop sz="92157" autoAdjust="0"/>
  </p:normalViewPr>
  <p:slideViewPr>
    <p:cSldViewPr snapToGrid="0" snapToObjects="1">
      <p:cViewPr varScale="1">
        <p:scale>
          <a:sx n="97" d="100"/>
          <a:sy n="97" d="100"/>
        </p:scale>
        <p:origin x="1240" y="184"/>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9/15/20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9/15/20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2896507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19</a:t>
            </a:fld>
            <a:endParaRPr lang="en-US"/>
          </a:p>
        </p:txBody>
      </p:sp>
    </p:spTree>
    <p:extLst>
      <p:ext uri="{BB962C8B-B14F-4D97-AF65-F5344CB8AC3E}">
        <p14:creationId xmlns:p14="http://schemas.microsoft.com/office/powerpoint/2010/main" val="198692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435E08-0426-4D0A-9EAC-56F0F108DA3C}" type="slidenum">
              <a:rPr lang="en-US" smtClean="0"/>
              <a:t>34</a:t>
            </a:fld>
            <a:endParaRPr lang="en-US"/>
          </a:p>
        </p:txBody>
      </p:sp>
    </p:spTree>
    <p:extLst>
      <p:ext uri="{BB962C8B-B14F-4D97-AF65-F5344CB8AC3E}">
        <p14:creationId xmlns:p14="http://schemas.microsoft.com/office/powerpoint/2010/main" val="4241060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37</a:t>
            </a:fld>
            <a:endParaRPr lang="en-US"/>
          </a:p>
        </p:txBody>
      </p:sp>
    </p:spTree>
    <p:extLst>
      <p:ext uri="{BB962C8B-B14F-4D97-AF65-F5344CB8AC3E}">
        <p14:creationId xmlns:p14="http://schemas.microsoft.com/office/powerpoint/2010/main" val="464192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39</a:t>
            </a:fld>
            <a:endParaRPr lang="en-US"/>
          </a:p>
        </p:txBody>
      </p:sp>
    </p:spTree>
    <p:extLst>
      <p:ext uri="{BB962C8B-B14F-4D97-AF65-F5344CB8AC3E}">
        <p14:creationId xmlns:p14="http://schemas.microsoft.com/office/powerpoint/2010/main" val="2485284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61</a:t>
            </a:fld>
            <a:endParaRPr lang="en-US"/>
          </a:p>
        </p:txBody>
      </p:sp>
    </p:spTree>
    <p:extLst>
      <p:ext uri="{BB962C8B-B14F-4D97-AF65-F5344CB8AC3E}">
        <p14:creationId xmlns:p14="http://schemas.microsoft.com/office/powerpoint/2010/main" val="331334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a:t>
            </a:fld>
            <a:endParaRPr lang="en-US"/>
          </a:p>
        </p:txBody>
      </p:sp>
    </p:spTree>
    <p:extLst>
      <p:ext uri="{BB962C8B-B14F-4D97-AF65-F5344CB8AC3E}">
        <p14:creationId xmlns:p14="http://schemas.microsoft.com/office/powerpoint/2010/main" val="104450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176238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7</a:t>
            </a:fld>
            <a:endParaRPr lang="en-US"/>
          </a:p>
        </p:txBody>
      </p:sp>
    </p:spTree>
    <p:extLst>
      <p:ext uri="{BB962C8B-B14F-4D97-AF65-F5344CB8AC3E}">
        <p14:creationId xmlns:p14="http://schemas.microsoft.com/office/powerpoint/2010/main" val="146317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8</a:t>
            </a:fld>
            <a:endParaRPr lang="en-US"/>
          </a:p>
        </p:txBody>
      </p:sp>
    </p:spTree>
    <p:extLst>
      <p:ext uri="{BB962C8B-B14F-4D97-AF65-F5344CB8AC3E}">
        <p14:creationId xmlns:p14="http://schemas.microsoft.com/office/powerpoint/2010/main" val="102663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9</a:t>
            </a:fld>
            <a:endParaRPr lang="en-US"/>
          </a:p>
        </p:txBody>
      </p:sp>
    </p:spTree>
    <p:extLst>
      <p:ext uri="{BB962C8B-B14F-4D97-AF65-F5344CB8AC3E}">
        <p14:creationId xmlns:p14="http://schemas.microsoft.com/office/powerpoint/2010/main" val="347024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10</a:t>
            </a:fld>
            <a:endParaRPr lang="en-US"/>
          </a:p>
        </p:txBody>
      </p:sp>
    </p:spTree>
    <p:extLst>
      <p:ext uri="{BB962C8B-B14F-4D97-AF65-F5344CB8AC3E}">
        <p14:creationId xmlns:p14="http://schemas.microsoft.com/office/powerpoint/2010/main" val="3595230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NumPy</a:t>
            </a:r>
            <a:r>
              <a:rPr lang="en-US" dirty="0"/>
              <a:t> = low-level</a:t>
            </a:r>
            <a:r>
              <a:rPr lang="en-US" baseline="0" dirty="0"/>
              <a:t> </a:t>
            </a:r>
            <a:r>
              <a:rPr lang="en-US" baseline="0" dirty="0" err="1"/>
              <a:t>LinAlg</a:t>
            </a:r>
            <a:r>
              <a:rPr lang="en-US" baseline="0" dirty="0"/>
              <a:t> storage and manipulation</a:t>
            </a:r>
          </a:p>
          <a:p>
            <a:r>
              <a:rPr lang="en-US" baseline="0" dirty="0" err="1"/>
              <a:t>SciPy</a:t>
            </a:r>
            <a:r>
              <a:rPr lang="en-US" baseline="0" dirty="0"/>
              <a:t> = scientific computing &amp; stats algorithms built on top of </a:t>
            </a:r>
            <a:r>
              <a:rPr lang="en-US" baseline="0" dirty="0" err="1"/>
              <a:t>NumPy</a:t>
            </a:r>
            <a:endParaRPr lang="en-US" baseline="0" dirty="0"/>
          </a:p>
          <a:p>
            <a:r>
              <a:rPr lang="en-US" baseline="0" dirty="0"/>
              <a:t>Pandas = friendlier version of </a:t>
            </a:r>
            <a:r>
              <a:rPr lang="en-US" baseline="0" dirty="0" err="1"/>
              <a:t>NumPy</a:t>
            </a:r>
            <a:r>
              <a:rPr lang="en-US" baseline="0" dirty="0"/>
              <a:t> backed by raw </a:t>
            </a:r>
            <a:r>
              <a:rPr lang="en-US" baseline="0" dirty="0" err="1"/>
              <a:t>NumPy</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12</a:t>
            </a:fld>
            <a:endParaRPr lang="en-US"/>
          </a:p>
        </p:txBody>
      </p:sp>
    </p:spTree>
    <p:extLst>
      <p:ext uri="{BB962C8B-B14F-4D97-AF65-F5344CB8AC3E}">
        <p14:creationId xmlns:p14="http://schemas.microsoft.com/office/powerpoint/2010/main" val="187685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13</a:t>
            </a:fld>
            <a:endParaRPr lang="en-US"/>
          </a:p>
        </p:txBody>
      </p:sp>
    </p:spTree>
    <p:extLst>
      <p:ext uri="{BB962C8B-B14F-4D97-AF65-F5344CB8AC3E}">
        <p14:creationId xmlns:p14="http://schemas.microsoft.com/office/powerpoint/2010/main" val="2008321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opendatafoundation.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en.wikipedia.org/wiki/Literate_programmin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videolectures.net/cancerbioinformatics2010_baggerly_irrh/"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qz.com/765879/23andme-has-a-race-problem-when-it-comes-to-ancestry-reports-for-non-whites/" TargetMode="External"/><Relationship Id="rId2" Type="http://schemas.openxmlformats.org/officeDocument/2006/relationships/hyperlink" Target="http://www.nytimes.com/2016/08/18/science/genetic-tests-for-a-heart-disorder-mistakenly-find-blacks-at-risk.html?smprod=nytcore-iphone&amp;smid=nytcore-iphone-share" TargetMode="External"/><Relationship Id="rId1" Type="http://schemas.openxmlformats.org/officeDocument/2006/relationships/slideLayout" Target="../slideLayouts/slideLayout2.xml"/><Relationship Id="rId5" Type="http://schemas.openxmlformats.org/officeDocument/2006/relationships/hyperlink" Target="http://nymag.com/selectall/2016/04/could-facebook-swing-the-election.html" TargetMode="External"/><Relationship Id="rId4" Type="http://schemas.openxmlformats.org/officeDocument/2006/relationships/hyperlink" Target="http://www.politico.com/magazine/story/2015/08/how-google-could-rig-the-2016-election-121548"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arxiv.org/abs/1702.00502"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amazon.com/Weapons-Math-Destruction-Increases-Inequality/dp/0553418815" TargetMode="External"/><Relationship Id="rId2" Type="http://schemas.openxmlformats.org/officeDocument/2006/relationships/hyperlink" Target="http://andrewgelman.com/wp-content/uploads/2016/04/fung_ethics_v3.pdf" TargetMode="External"/><Relationship Id="rId1" Type="http://schemas.openxmlformats.org/officeDocument/2006/relationships/slideLayout" Target="../slideLayouts/slideLayout2.xml"/><Relationship Id="rId6" Type="http://schemas.openxmlformats.org/officeDocument/2006/relationships/hyperlink" Target="https://www.technologyreview.com/s/602933/how-to-hold-algorithms-accountable/" TargetMode="External"/><Relationship Id="rId5" Type="http://schemas.openxmlformats.org/officeDocument/2006/relationships/hyperlink" Target="http://www.iijournals.com/doi/pdfplus/10.3905/jod.2012.20.1.035" TargetMode="External"/><Relationship Id="rId4" Type="http://schemas.openxmlformats.org/officeDocument/2006/relationships/hyperlink" Target="https://www.gov.uk/government/uploads/system/uploads/attachment_data/file/524298/Data_science_ethics_framework_v1.0_for_publication__1_.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794054"/>
          </a:xfrm>
        </p:spPr>
        <p:txBody>
          <a:bodyPr>
            <a:normAutofit/>
          </a:bodyPr>
          <a:lstStyle/>
          <a:p>
            <a:r>
              <a:rPr lang="en-US" dirty="0"/>
              <a:t>John P Dickerson</a:t>
            </a:r>
          </a:p>
        </p:txBody>
      </p:sp>
      <p:sp>
        <p:nvSpPr>
          <p:cNvPr id="5" name="TextBox 4"/>
          <p:cNvSpPr txBox="1"/>
          <p:nvPr/>
        </p:nvSpPr>
        <p:spPr>
          <a:xfrm>
            <a:off x="457200" y="5080696"/>
            <a:ext cx="3823252" cy="1569660"/>
          </a:xfrm>
          <a:prstGeom prst="rect">
            <a:avLst/>
          </a:prstGeom>
          <a:noFill/>
        </p:spPr>
        <p:txBody>
          <a:bodyPr wrap="square" rtlCol="0">
            <a:spAutoFit/>
          </a:bodyPr>
          <a:lstStyle/>
          <a:p>
            <a:r>
              <a:rPr lang="en-US" sz="1600" b="1" dirty="0"/>
              <a:t>Lecture #5 – 09/15/2020</a:t>
            </a:r>
          </a:p>
          <a:p>
            <a:endParaRPr lang="en-US" sz="1600" b="1" dirty="0"/>
          </a:p>
          <a:p>
            <a:r>
              <a:rPr lang="en-US" sz="1600" b="1" dirty="0"/>
              <a:t>CMSC320</a:t>
            </a:r>
          </a:p>
          <a:p>
            <a:r>
              <a:rPr lang="en-US" sz="1600" b="1" dirty="0"/>
              <a:t>Tuesdays &amp; Thursdays</a:t>
            </a:r>
          </a:p>
          <a:p>
            <a:r>
              <a:rPr lang="en-US" sz="1600" b="1" dirty="0"/>
              <a:t>5:00pm – 6:15pm</a:t>
            </a:r>
            <a:br>
              <a:rPr lang="en-US" sz="1600" b="1" dirty="0"/>
            </a:br>
            <a:r>
              <a:rPr lang="en-US" sz="1600" b="1" dirty="0">
                <a:solidFill>
                  <a:schemeClr val="tx1">
                    <a:lumMod val="50000"/>
                    <a:lumOff val="50000"/>
                  </a:schemeClr>
                </a:solidFill>
              </a:rPr>
              <a:t>(… or anytime on the Internet)</a:t>
            </a:r>
            <a:endParaRPr lang="en-US" sz="1600" dirty="0">
              <a:solidFill>
                <a:schemeClr val="tx1">
                  <a:lumMod val="50000"/>
                  <a:lumOff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1356437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77725" cy="1371600"/>
          </a:xfrm>
        </p:spPr>
        <p:txBody>
          <a:bodyPr>
            <a:normAutofit/>
          </a:bodyPr>
          <a:lstStyle/>
          <a:p>
            <a:r>
              <a:rPr lang="en-US" dirty="0"/>
              <a:t>Numeric &amp; scientific applications</a:t>
            </a:r>
          </a:p>
        </p:txBody>
      </p:sp>
      <p:sp>
        <p:nvSpPr>
          <p:cNvPr id="3" name="Content Placeholder 2"/>
          <p:cNvSpPr>
            <a:spLocks noGrp="1"/>
          </p:cNvSpPr>
          <p:nvPr>
            <p:ph idx="1"/>
          </p:nvPr>
        </p:nvSpPr>
        <p:spPr/>
        <p:txBody>
          <a:bodyPr>
            <a:normAutofit/>
          </a:bodyPr>
          <a:lstStyle/>
          <a:p>
            <a:r>
              <a:rPr lang="en-US" dirty="0"/>
              <a:t>Number of third-party packages available for numerical and scientific computing</a:t>
            </a:r>
          </a:p>
          <a:p>
            <a:r>
              <a:rPr lang="en-US" dirty="0"/>
              <a:t>These include: </a:t>
            </a:r>
          </a:p>
          <a:p>
            <a:pPr marL="342900" indent="-342900">
              <a:buFont typeface="Arial" charset="0"/>
              <a:buChar char="•"/>
            </a:pPr>
            <a:r>
              <a:rPr lang="en-US" dirty="0"/>
              <a:t> </a:t>
            </a:r>
            <a:r>
              <a:rPr lang="en-US" b="0" dirty="0" err="1"/>
              <a:t>NumPy</a:t>
            </a:r>
            <a:r>
              <a:rPr lang="en-US" b="0" dirty="0"/>
              <a:t>/</a:t>
            </a:r>
            <a:r>
              <a:rPr lang="en-US" b="0" dirty="0" err="1"/>
              <a:t>SciPy</a:t>
            </a:r>
            <a:r>
              <a:rPr lang="en-US" b="0" dirty="0"/>
              <a:t> – numerical and scientific function libraries. </a:t>
            </a:r>
          </a:p>
          <a:p>
            <a:pPr marL="342900" indent="-342900">
              <a:buFont typeface="Arial" charset="0"/>
              <a:buChar char="•"/>
            </a:pPr>
            <a:r>
              <a:rPr lang="en-US" b="0" dirty="0"/>
              <a:t> </a:t>
            </a:r>
            <a:r>
              <a:rPr lang="en-US" b="0" dirty="0" err="1"/>
              <a:t>numba</a:t>
            </a:r>
            <a:r>
              <a:rPr lang="en-US" b="0" dirty="0"/>
              <a:t> – Python compiler that support JIT compilation.</a:t>
            </a:r>
          </a:p>
          <a:p>
            <a:pPr marL="342900" indent="-342900">
              <a:buFont typeface="Arial" charset="0"/>
              <a:buChar char="•"/>
            </a:pPr>
            <a:r>
              <a:rPr lang="en-US" b="0" dirty="0"/>
              <a:t> ALGLIB – numerical analysis library.</a:t>
            </a:r>
          </a:p>
          <a:p>
            <a:pPr marL="342900" indent="-342900">
              <a:buFont typeface="Arial" charset="0"/>
              <a:buChar char="•"/>
            </a:pPr>
            <a:r>
              <a:rPr lang="en-US" b="0" dirty="0"/>
              <a:t> pandas – high-performance data structures and data analysis tools. </a:t>
            </a:r>
          </a:p>
          <a:p>
            <a:pPr marL="342900" indent="-342900">
              <a:buFont typeface="Arial" charset="0"/>
              <a:buChar char="•"/>
            </a:pPr>
            <a:r>
              <a:rPr lang="en-US" b="0" dirty="0"/>
              <a:t> </a:t>
            </a:r>
            <a:r>
              <a:rPr lang="en-US" b="0" dirty="0" err="1"/>
              <a:t>pyGSL</a:t>
            </a:r>
            <a:r>
              <a:rPr lang="en-US" b="0" dirty="0"/>
              <a:t> – Python interface for GNU Scientific Library. </a:t>
            </a:r>
          </a:p>
          <a:p>
            <a:pPr marL="342900" indent="-342900">
              <a:buFont typeface="Arial" charset="0"/>
              <a:buChar char="•"/>
            </a:pPr>
            <a:r>
              <a:rPr lang="en-US" b="0" dirty="0"/>
              <a:t> </a:t>
            </a:r>
            <a:r>
              <a:rPr lang="en-US" b="0" dirty="0" err="1"/>
              <a:t>ScientificPython</a:t>
            </a:r>
            <a:r>
              <a:rPr lang="en-US" b="0" dirty="0"/>
              <a:t> – collection of scientific computing modules.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10</a:t>
            </a:fld>
            <a:endParaRPr lang="en-US"/>
          </a:p>
        </p:txBody>
      </p:sp>
      <p:sp>
        <p:nvSpPr>
          <p:cNvPr id="4" name="TextBox 3"/>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Many, many thanks to: FSU CIS4930</a:t>
            </a:r>
          </a:p>
        </p:txBody>
      </p:sp>
    </p:spTree>
    <p:extLst>
      <p:ext uri="{BB962C8B-B14F-4D97-AF65-F5344CB8AC3E}">
        <p14:creationId xmlns:p14="http://schemas.microsoft.com/office/powerpoint/2010/main" val="100204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NumPy</a:t>
            </a:r>
            <a:r>
              <a:rPr lang="en-US" dirty="0"/>
              <a:t> and friends</a:t>
            </a:r>
          </a:p>
        </p:txBody>
      </p:sp>
      <p:sp>
        <p:nvSpPr>
          <p:cNvPr id="3" name="Content Placeholder 2"/>
          <p:cNvSpPr>
            <a:spLocks noGrp="1"/>
          </p:cNvSpPr>
          <p:nvPr>
            <p:ph idx="1"/>
          </p:nvPr>
        </p:nvSpPr>
        <p:spPr/>
        <p:txBody>
          <a:bodyPr/>
          <a:lstStyle/>
          <a:p>
            <a:r>
              <a:rPr lang="en-US" dirty="0"/>
              <a:t>By far, the most commonly used packages are those in the </a:t>
            </a:r>
            <a:r>
              <a:rPr lang="en-US" dirty="0" err="1"/>
              <a:t>NumPy</a:t>
            </a:r>
            <a:r>
              <a:rPr lang="en-US" dirty="0"/>
              <a:t> stack.  These packages include: </a:t>
            </a:r>
          </a:p>
          <a:p>
            <a:pPr marL="342900" indent="-342900">
              <a:buFont typeface="Arial" charset="0"/>
              <a:buChar char="•"/>
            </a:pPr>
            <a:r>
              <a:rPr lang="en-US" dirty="0"/>
              <a:t> </a:t>
            </a:r>
            <a:r>
              <a:rPr lang="en-US" b="0" dirty="0" err="1"/>
              <a:t>NumPy</a:t>
            </a:r>
            <a:r>
              <a:rPr lang="en-US" b="0" dirty="0"/>
              <a:t>: similar functionality as </a:t>
            </a:r>
            <a:r>
              <a:rPr lang="en-US" b="0" dirty="0" err="1"/>
              <a:t>Matlab</a:t>
            </a:r>
            <a:endParaRPr lang="en-US" b="0" dirty="0"/>
          </a:p>
          <a:p>
            <a:pPr marL="342900" indent="-342900">
              <a:buFont typeface="Arial" charset="0"/>
              <a:buChar char="•"/>
            </a:pPr>
            <a:r>
              <a:rPr lang="en-US" b="0" dirty="0"/>
              <a:t> </a:t>
            </a:r>
            <a:r>
              <a:rPr lang="en-US" b="0" dirty="0" err="1"/>
              <a:t>SciPy</a:t>
            </a:r>
            <a:r>
              <a:rPr lang="en-US" b="0" dirty="0"/>
              <a:t>: integrates many other packages like </a:t>
            </a:r>
            <a:r>
              <a:rPr lang="en-US" b="0" dirty="0" err="1"/>
              <a:t>NumPy</a:t>
            </a:r>
            <a:endParaRPr lang="en-US" b="0" dirty="0"/>
          </a:p>
          <a:p>
            <a:pPr marL="342900" indent="-342900">
              <a:buFont typeface="Arial" charset="0"/>
              <a:buChar char="•"/>
            </a:pPr>
            <a:r>
              <a:rPr lang="en-US" b="0" dirty="0"/>
              <a:t> </a:t>
            </a:r>
            <a:r>
              <a:rPr lang="en-US" b="0" dirty="0" err="1"/>
              <a:t>Matplotlib</a:t>
            </a:r>
            <a:r>
              <a:rPr lang="en-US" b="0" dirty="0"/>
              <a:t> &amp; </a:t>
            </a:r>
            <a:r>
              <a:rPr lang="en-US" b="0" dirty="0" err="1"/>
              <a:t>Seaborn</a:t>
            </a:r>
            <a:r>
              <a:rPr lang="en-US" b="0" dirty="0"/>
              <a:t> – plotting libraries</a:t>
            </a:r>
          </a:p>
          <a:p>
            <a:pPr marL="342900" indent="-342900">
              <a:buFont typeface="Arial" charset="0"/>
              <a:buChar char="•"/>
            </a:pPr>
            <a:r>
              <a:rPr lang="en-US" b="0" dirty="0"/>
              <a:t> </a:t>
            </a:r>
            <a:r>
              <a:rPr lang="en-US" b="0" dirty="0" err="1"/>
              <a:t>iPython</a:t>
            </a:r>
            <a:r>
              <a:rPr lang="en-US" b="0" dirty="0"/>
              <a:t> via </a:t>
            </a:r>
            <a:r>
              <a:rPr lang="en-US" b="0" dirty="0" err="1"/>
              <a:t>Jupyter</a:t>
            </a:r>
            <a:r>
              <a:rPr lang="en-US" b="0" dirty="0"/>
              <a:t> – interactive computing</a:t>
            </a:r>
          </a:p>
          <a:p>
            <a:pPr marL="342900" indent="-342900">
              <a:buFont typeface="Arial" charset="0"/>
              <a:buChar char="•"/>
            </a:pPr>
            <a:r>
              <a:rPr lang="en-US" b="0" dirty="0"/>
              <a:t> Pandas – data analysis library</a:t>
            </a:r>
          </a:p>
          <a:p>
            <a:pPr marL="342900" indent="-342900">
              <a:buFont typeface="Arial" charset="0"/>
              <a:buChar char="•"/>
            </a:pPr>
            <a:r>
              <a:rPr lang="en-US" b="0" dirty="0"/>
              <a:t> </a:t>
            </a:r>
            <a:r>
              <a:rPr lang="en-US" b="0" dirty="0" err="1"/>
              <a:t>SymPy</a:t>
            </a:r>
            <a:r>
              <a:rPr lang="en-US" b="0" dirty="0"/>
              <a:t> – symbolic computation library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11</a:t>
            </a:fld>
            <a:endParaRPr lang="en-US"/>
          </a:p>
        </p:txBody>
      </p:sp>
      <p:sp>
        <p:nvSpPr>
          <p:cNvPr id="5" name="TextBox 4"/>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33727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Numpy</a:t>
            </a:r>
            <a:r>
              <a:rPr lang="en-US" dirty="0"/>
              <a:t> Stack</a:t>
            </a:r>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pic>
        <p:nvPicPr>
          <p:cNvPr id="5" name="Content Placeholder 4"/>
          <p:cNvPicPr>
            <a:picLocks noGrp="1" noChangeAspect="1"/>
          </p:cNvPicPr>
          <p:nvPr>
            <p:ph idx="1"/>
          </p:nvPr>
        </p:nvPicPr>
        <p:blipFill>
          <a:blip r:embed="rId3"/>
          <a:stretch>
            <a:fillRect/>
          </a:stretch>
        </p:blipFill>
        <p:spPr>
          <a:xfrm>
            <a:off x="635000" y="2034381"/>
            <a:ext cx="7264400" cy="3810000"/>
          </a:xfrm>
          <a:prstGeom prst="rect">
            <a:avLst/>
          </a:prstGeom>
        </p:spPr>
      </p:pic>
      <p:grpSp>
        <p:nvGrpSpPr>
          <p:cNvPr id="30" name="Group 29"/>
          <p:cNvGrpSpPr/>
          <p:nvPr/>
        </p:nvGrpSpPr>
        <p:grpSpPr>
          <a:xfrm>
            <a:off x="602313" y="4706911"/>
            <a:ext cx="3385071" cy="1720840"/>
            <a:chOff x="602313" y="4706911"/>
            <a:chExt cx="3385071" cy="1720840"/>
          </a:xfrm>
        </p:grpSpPr>
        <p:cxnSp>
          <p:nvCxnSpPr>
            <p:cNvPr id="7" name="Straight Arrow Connector 6"/>
            <p:cNvCxnSpPr/>
            <p:nvPr/>
          </p:nvCxnSpPr>
          <p:spPr>
            <a:xfrm flipV="1">
              <a:off x="1364105" y="4706911"/>
              <a:ext cx="629587" cy="13041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V="1">
              <a:off x="1558977" y="4706911"/>
              <a:ext cx="2428407" cy="13041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V="1">
              <a:off x="1798820" y="5410199"/>
              <a:ext cx="2188564" cy="6008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602313" y="5966086"/>
              <a:ext cx="2569058" cy="461665"/>
            </a:xfrm>
            <a:prstGeom prst="rect">
              <a:avLst/>
            </a:prstGeom>
            <a:noFill/>
          </p:spPr>
          <p:txBody>
            <a:bodyPr wrap="square" rtlCol="0">
              <a:spAutoFit/>
            </a:bodyPr>
            <a:lstStyle/>
            <a:p>
              <a:pPr algn="ctr"/>
              <a:r>
                <a:rPr lang="en-US" sz="2400"/>
                <a:t>Today/next class</a:t>
              </a:r>
              <a:endParaRPr lang="en-US" sz="2400" dirty="0"/>
            </a:p>
          </p:txBody>
        </p:sp>
      </p:grpSp>
      <p:sp>
        <p:nvSpPr>
          <p:cNvPr id="23" name="TextBox 22"/>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Image from Continuum Analytics</a:t>
            </a:r>
          </a:p>
        </p:txBody>
      </p:sp>
      <p:grpSp>
        <p:nvGrpSpPr>
          <p:cNvPr id="29" name="Group 28"/>
          <p:cNvGrpSpPr/>
          <p:nvPr/>
        </p:nvGrpSpPr>
        <p:grpSpPr>
          <a:xfrm>
            <a:off x="4859000" y="4706911"/>
            <a:ext cx="1943308" cy="1565835"/>
            <a:chOff x="4859000" y="4706911"/>
            <a:chExt cx="1943308" cy="1565835"/>
          </a:xfrm>
        </p:grpSpPr>
        <p:cxnSp>
          <p:nvCxnSpPr>
            <p:cNvPr id="20" name="Straight Arrow Connector 19"/>
            <p:cNvCxnSpPr/>
            <p:nvPr/>
          </p:nvCxnSpPr>
          <p:spPr>
            <a:xfrm flipV="1">
              <a:off x="5809417" y="4706911"/>
              <a:ext cx="438983" cy="11374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TextBox 23"/>
            <p:cNvSpPr txBox="1"/>
            <p:nvPr/>
          </p:nvSpPr>
          <p:spPr>
            <a:xfrm>
              <a:off x="4859000" y="5811081"/>
              <a:ext cx="1943308" cy="461665"/>
            </a:xfrm>
            <a:prstGeom prst="rect">
              <a:avLst/>
            </a:prstGeom>
            <a:noFill/>
          </p:spPr>
          <p:txBody>
            <a:bodyPr wrap="square" rtlCol="0">
              <a:spAutoFit/>
            </a:bodyPr>
            <a:lstStyle/>
            <a:p>
              <a:pPr algn="ctr"/>
              <a:r>
                <a:rPr lang="en-US" sz="2400" dirty="0"/>
                <a:t>Later </a:t>
              </a:r>
            </a:p>
          </p:txBody>
        </p:sp>
      </p:grpSp>
      <p:grpSp>
        <p:nvGrpSpPr>
          <p:cNvPr id="36" name="Group 35"/>
          <p:cNvGrpSpPr/>
          <p:nvPr/>
        </p:nvGrpSpPr>
        <p:grpSpPr>
          <a:xfrm>
            <a:off x="1798820" y="3266092"/>
            <a:ext cx="7081520" cy="1200329"/>
            <a:chOff x="1798820" y="3266092"/>
            <a:chExt cx="7081520" cy="1200329"/>
          </a:xfrm>
        </p:grpSpPr>
        <p:cxnSp>
          <p:nvCxnSpPr>
            <p:cNvPr id="25" name="Straight Arrow Connector 24"/>
            <p:cNvCxnSpPr/>
            <p:nvPr/>
          </p:nvCxnSpPr>
          <p:spPr>
            <a:xfrm flipH="1">
              <a:off x="5188289" y="3567659"/>
              <a:ext cx="2177438" cy="629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TextBox 27"/>
            <p:cNvSpPr txBox="1"/>
            <p:nvPr/>
          </p:nvSpPr>
          <p:spPr>
            <a:xfrm>
              <a:off x="7162300" y="3266092"/>
              <a:ext cx="1718040" cy="1200329"/>
            </a:xfrm>
            <a:prstGeom prst="rect">
              <a:avLst/>
            </a:prstGeom>
            <a:noFill/>
          </p:spPr>
          <p:txBody>
            <a:bodyPr wrap="square" rtlCol="0">
              <a:spAutoFit/>
            </a:bodyPr>
            <a:lstStyle/>
            <a:p>
              <a:pPr algn="ctr"/>
              <a:r>
                <a:rPr lang="en-US" sz="2400" dirty="0"/>
                <a:t>Mid- &amp; Late-semester</a:t>
              </a:r>
            </a:p>
          </p:txBody>
        </p:sp>
        <p:cxnSp>
          <p:nvCxnSpPr>
            <p:cNvPr id="31" name="Straight Arrow Connector 30"/>
            <p:cNvCxnSpPr/>
            <p:nvPr/>
          </p:nvCxnSpPr>
          <p:spPr>
            <a:xfrm flipH="1">
              <a:off x="3352800" y="3482039"/>
              <a:ext cx="4012927" cy="7148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flipH="1">
              <a:off x="1798820" y="3387797"/>
              <a:ext cx="5566907" cy="7957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8095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a:t>
            </a:r>
            <a:endParaRPr lang="en-US" dirty="0"/>
          </a:p>
        </p:txBody>
      </p:sp>
      <p:sp>
        <p:nvSpPr>
          <p:cNvPr id="3" name="Content Placeholder 2"/>
          <p:cNvSpPr>
            <a:spLocks noGrp="1"/>
          </p:cNvSpPr>
          <p:nvPr>
            <p:ph idx="1"/>
          </p:nvPr>
        </p:nvSpPr>
        <p:spPr/>
        <p:txBody>
          <a:bodyPr/>
          <a:lstStyle/>
          <a:p>
            <a:r>
              <a:rPr lang="en-US" dirty="0"/>
              <a:t>Among other things, </a:t>
            </a:r>
            <a:r>
              <a:rPr lang="en-US" dirty="0" err="1"/>
              <a:t>NumPy</a:t>
            </a:r>
            <a:r>
              <a:rPr lang="en-US" dirty="0"/>
              <a:t> contains: </a:t>
            </a:r>
          </a:p>
          <a:p>
            <a:pPr marL="342900" indent="-342900">
              <a:buFont typeface="Arial" charset="0"/>
              <a:buChar char="•"/>
            </a:pPr>
            <a:r>
              <a:rPr lang="en-US" dirty="0"/>
              <a:t> </a:t>
            </a:r>
            <a:r>
              <a:rPr lang="en-US" b="0" dirty="0"/>
              <a:t>A powerful </a:t>
            </a:r>
            <a:r>
              <a:rPr lang="en-US" b="0" i="1" dirty="0"/>
              <a:t>n</a:t>
            </a:r>
            <a:r>
              <a:rPr lang="en-US" b="0" dirty="0"/>
              <a:t>-dimensional array object.</a:t>
            </a:r>
          </a:p>
          <a:p>
            <a:pPr marL="342900" indent="-342900">
              <a:buFont typeface="Arial" charset="0"/>
              <a:buChar char="•"/>
            </a:pPr>
            <a:r>
              <a:rPr lang="en-US" b="0" dirty="0"/>
              <a:t> Sophisticated (broadcasting/universal) functions.</a:t>
            </a:r>
          </a:p>
          <a:p>
            <a:pPr marL="342900" indent="-342900">
              <a:buFont typeface="Arial" charset="0"/>
              <a:buChar char="•"/>
            </a:pPr>
            <a:r>
              <a:rPr lang="en-US" b="0" dirty="0"/>
              <a:t> Tools for integrating C/C++ and Fortran code.</a:t>
            </a:r>
          </a:p>
          <a:p>
            <a:pPr marL="342900" indent="-342900">
              <a:buFont typeface="Arial" charset="0"/>
              <a:buChar char="•"/>
            </a:pPr>
            <a:r>
              <a:rPr lang="en-US" b="0" dirty="0"/>
              <a:t> Useful linear algebra, Fourier transform, and random number capabilities, etc.</a:t>
            </a:r>
          </a:p>
          <a:p>
            <a:endParaRPr lang="en-US" dirty="0"/>
          </a:p>
          <a:p>
            <a:r>
              <a:rPr lang="en-US" dirty="0"/>
              <a:t>Besides its obvious scientific uses, </a:t>
            </a:r>
            <a:r>
              <a:rPr lang="en-US" dirty="0" err="1"/>
              <a:t>NumPy</a:t>
            </a:r>
            <a:r>
              <a:rPr lang="en-US" dirty="0"/>
              <a:t> can also be used as an efficient multi-dimensional container of generic data. </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13</a:t>
            </a:fld>
            <a:endParaRPr lang="en-US"/>
          </a:p>
        </p:txBody>
      </p:sp>
      <p:pic>
        <p:nvPicPr>
          <p:cNvPr id="5" name="Picture 4"/>
          <p:cNvPicPr>
            <a:picLocks noChangeAspect="1"/>
          </p:cNvPicPr>
          <p:nvPr/>
        </p:nvPicPr>
        <p:blipFill>
          <a:blip r:embed="rId3"/>
          <a:stretch>
            <a:fillRect/>
          </a:stretch>
        </p:blipFill>
        <p:spPr>
          <a:xfrm>
            <a:off x="2928885" y="5315258"/>
            <a:ext cx="2676629" cy="1505604"/>
          </a:xfrm>
          <a:prstGeom prst="rect">
            <a:avLst/>
          </a:prstGeom>
        </p:spPr>
      </p:pic>
      <p:sp>
        <p:nvSpPr>
          <p:cNvPr id="6" name="TextBox 5"/>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194766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a:t>
            </a:r>
            <a:endParaRPr lang="en-US" dirty="0"/>
          </a:p>
        </p:txBody>
      </p:sp>
      <p:sp>
        <p:nvSpPr>
          <p:cNvPr id="3" name="Content Placeholder 2"/>
          <p:cNvSpPr>
            <a:spLocks noGrp="1"/>
          </p:cNvSpPr>
          <p:nvPr>
            <p:ph idx="1"/>
          </p:nvPr>
        </p:nvSpPr>
        <p:spPr/>
        <p:txBody>
          <a:bodyPr/>
          <a:lstStyle/>
          <a:p>
            <a:r>
              <a:rPr lang="en-US" dirty="0" err="1">
                <a:latin typeface="Courier New" charset="0"/>
                <a:ea typeface="Courier New" charset="0"/>
                <a:cs typeface="Courier New" charset="0"/>
              </a:rPr>
              <a:t>ndarray</a:t>
            </a:r>
            <a:r>
              <a:rPr lang="en-US" dirty="0"/>
              <a:t> object: an </a:t>
            </a:r>
            <a:r>
              <a:rPr lang="en-US" i="1" dirty="0"/>
              <a:t>n</a:t>
            </a:r>
            <a:r>
              <a:rPr lang="en-US" dirty="0"/>
              <a:t>-dimensional array of homogeneous data types, with many operations being performed in compiled code for performance </a:t>
            </a:r>
          </a:p>
          <a:p>
            <a:r>
              <a:rPr lang="en-US" dirty="0"/>
              <a:t>Several important differences between </a:t>
            </a:r>
            <a:r>
              <a:rPr lang="en-US" dirty="0" err="1"/>
              <a:t>NumPy</a:t>
            </a:r>
            <a:r>
              <a:rPr lang="en-US" dirty="0"/>
              <a:t> arrays and the standard Python sequences:</a:t>
            </a:r>
          </a:p>
          <a:p>
            <a:pPr marL="342900" indent="-342900">
              <a:buFont typeface="Arial" charset="0"/>
              <a:buChar char="•"/>
            </a:pPr>
            <a:r>
              <a:rPr lang="en-US" dirty="0"/>
              <a:t> </a:t>
            </a:r>
            <a:r>
              <a:rPr lang="en-US" b="0" dirty="0" err="1"/>
              <a:t>NumPy</a:t>
            </a:r>
            <a:r>
              <a:rPr lang="en-US" b="0" dirty="0"/>
              <a:t> arrays have a fixed size. Modifying the size means creating a new array. </a:t>
            </a:r>
          </a:p>
          <a:p>
            <a:pPr marL="342900" indent="-342900">
              <a:buFont typeface="Arial" charset="0"/>
              <a:buChar char="•"/>
            </a:pPr>
            <a:r>
              <a:rPr lang="en-US" b="0" dirty="0"/>
              <a:t> </a:t>
            </a:r>
            <a:r>
              <a:rPr lang="en-US" b="0" dirty="0" err="1"/>
              <a:t>NumPy</a:t>
            </a:r>
            <a:r>
              <a:rPr lang="en-US" b="0" dirty="0"/>
              <a:t> arrays must be of the same data type, but this can include Python objects </a:t>
            </a:r>
            <a:r>
              <a:rPr lang="mr-IN" b="0" dirty="0"/>
              <a:t>–</a:t>
            </a:r>
            <a:r>
              <a:rPr lang="en-US" b="0" dirty="0"/>
              <a:t> may not get performance benefits</a:t>
            </a:r>
          </a:p>
          <a:p>
            <a:pPr marL="342900" indent="-342900">
              <a:buFont typeface="Arial" charset="0"/>
              <a:buChar char="•"/>
            </a:pPr>
            <a:r>
              <a:rPr lang="en-US" b="0" dirty="0"/>
              <a:t> More efficient mathematical operations than built-in sequence types. </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14</a:t>
            </a:fld>
            <a:endParaRPr lang="en-US"/>
          </a:p>
        </p:txBody>
      </p:sp>
      <p:sp>
        <p:nvSpPr>
          <p:cNvPr id="11" name="TextBox 10"/>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36912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 datatypes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Wider variety of data types than are built-in to the Python language by default. </a:t>
            </a:r>
          </a:p>
          <a:p>
            <a:r>
              <a:rPr lang="en-US" dirty="0"/>
              <a:t>Defined by the </a:t>
            </a:r>
            <a:r>
              <a:rPr lang="en-US" dirty="0" err="1">
                <a:latin typeface="Courier New" charset="0"/>
                <a:ea typeface="Courier New" charset="0"/>
                <a:cs typeface="Courier New" charset="0"/>
              </a:rPr>
              <a:t>numpy.dtype</a:t>
            </a:r>
            <a:r>
              <a:rPr lang="en-US" dirty="0"/>
              <a:t> class and include:</a:t>
            </a:r>
          </a:p>
          <a:p>
            <a:pPr marL="342900" indent="-342900">
              <a:buFont typeface="Arial" charset="0"/>
              <a:buChar char="•"/>
            </a:pPr>
            <a:r>
              <a:rPr lang="en-US" b="0" dirty="0"/>
              <a:t> </a:t>
            </a:r>
            <a:r>
              <a:rPr lang="en-US" b="0" dirty="0" err="1"/>
              <a:t>intc</a:t>
            </a:r>
            <a:r>
              <a:rPr lang="en-US" b="0" dirty="0"/>
              <a:t> (same as a C integer) and </a:t>
            </a:r>
            <a:r>
              <a:rPr lang="en-US" b="0" dirty="0" err="1"/>
              <a:t>intp</a:t>
            </a:r>
            <a:r>
              <a:rPr lang="en-US" b="0" dirty="0"/>
              <a:t> (used for indexing) </a:t>
            </a:r>
          </a:p>
          <a:p>
            <a:pPr marL="342900" indent="-342900">
              <a:buFont typeface="Arial" charset="0"/>
              <a:buChar char="•"/>
            </a:pPr>
            <a:r>
              <a:rPr lang="en-US" b="0" dirty="0"/>
              <a:t> int8, int16, int32, int64 </a:t>
            </a:r>
          </a:p>
          <a:p>
            <a:pPr marL="342900" indent="-342900">
              <a:buFont typeface="Arial" charset="0"/>
              <a:buChar char="•"/>
            </a:pPr>
            <a:r>
              <a:rPr lang="en-US" b="0" dirty="0"/>
              <a:t> uint8, uint16, uint32, uint64</a:t>
            </a:r>
          </a:p>
          <a:p>
            <a:pPr marL="342900" indent="-342900">
              <a:buFont typeface="Arial" charset="0"/>
              <a:buChar char="•"/>
            </a:pPr>
            <a:r>
              <a:rPr lang="en-US" b="0" dirty="0"/>
              <a:t> float16, float32, float64</a:t>
            </a:r>
          </a:p>
          <a:p>
            <a:pPr marL="342900" indent="-342900">
              <a:buFont typeface="Arial" charset="0"/>
              <a:buChar char="•"/>
            </a:pPr>
            <a:r>
              <a:rPr lang="en-US" b="0" dirty="0"/>
              <a:t> complex64, complex128</a:t>
            </a:r>
          </a:p>
          <a:p>
            <a:pPr marL="342900" indent="-342900">
              <a:buFont typeface="Arial" charset="0"/>
              <a:buChar char="•"/>
            </a:pPr>
            <a:r>
              <a:rPr lang="en-US" b="0" dirty="0"/>
              <a:t> bool_, </a:t>
            </a:r>
            <a:r>
              <a:rPr lang="en-US" b="0" dirty="0" err="1"/>
              <a:t>int</a:t>
            </a:r>
            <a:r>
              <a:rPr lang="en-US" b="0" dirty="0"/>
              <a:t>_, float_, complex_ are shorthand for defaults. </a:t>
            </a:r>
            <a:endParaRPr lang="en-US" dirty="0"/>
          </a:p>
          <a:p>
            <a:r>
              <a:rPr lang="en-US" dirty="0"/>
              <a:t>These can be used as functions to cast literals or sequence types, as well as arguments to </a:t>
            </a:r>
            <a:r>
              <a:rPr lang="en-US" dirty="0" err="1"/>
              <a:t>NumPy</a:t>
            </a:r>
            <a:r>
              <a:rPr lang="en-US" dirty="0"/>
              <a:t> functions that accept the </a:t>
            </a:r>
            <a:r>
              <a:rPr lang="en-US" dirty="0" err="1">
                <a:latin typeface="Courier New" charset="0"/>
                <a:ea typeface="Courier New" charset="0"/>
                <a:cs typeface="Courier New" charset="0"/>
              </a:rPr>
              <a:t>dtype</a:t>
            </a:r>
            <a:r>
              <a:rPr lang="en-US" dirty="0"/>
              <a:t> keyword argument. </a:t>
            </a:r>
          </a:p>
          <a:p>
            <a:endParaRPr lang="en-US" dirty="0"/>
          </a:p>
        </p:txBody>
      </p:sp>
      <p:sp>
        <p:nvSpPr>
          <p:cNvPr id="6" name="Slide Number Placeholder 5"/>
          <p:cNvSpPr>
            <a:spLocks noGrp="1"/>
          </p:cNvSpPr>
          <p:nvPr>
            <p:ph type="sldNum" sz="quarter" idx="12"/>
          </p:nvPr>
        </p:nvSpPr>
        <p:spPr/>
        <p:txBody>
          <a:bodyPr/>
          <a:lstStyle/>
          <a:p>
            <a:fld id="{A2EF37A0-74FC-AB4F-AE4C-D9BFC6719E9F}" type="slidenum">
              <a:rPr lang="en-US" smtClean="0"/>
              <a:t>15</a:t>
            </a:fld>
            <a:endParaRPr lang="en-US"/>
          </a:p>
        </p:txBody>
      </p:sp>
      <p:sp>
        <p:nvSpPr>
          <p:cNvPr id="7" name="TextBox 6"/>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416692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7200" y="1734044"/>
            <a:ext cx="8072203" cy="432198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import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numpy</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as</a:t>
            </a:r>
            <a:r>
              <a:rPr lang="en-US" dirty="0">
                <a:solidFill>
                  <a:srgbClr val="FFFFFF"/>
                </a:solidFill>
                <a:latin typeface="Courier New" panose="02070309020205020404" pitchFamily="49" charset="0"/>
              </a:rPr>
              <a:t> np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np</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float32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1.0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y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int</a:t>
            </a:r>
            <a:r>
              <a:rPr lang="en-US" dirty="0">
                <a:solidFill>
                  <a:srgbClr val="FFFFFF"/>
                </a:solidFill>
                <a:latin typeface="Courier New" panose="02070309020205020404" pitchFamily="49" charset="0"/>
              </a:rPr>
              <a:t>_</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4</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y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array([1, 2, 4])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z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dtype</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np</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uint8</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z </a:t>
            </a:r>
            <a:br>
              <a:rPr lang="en-US" dirty="0">
                <a:solidFill>
                  <a:schemeClr val="accent4"/>
                </a:solidFill>
                <a:latin typeface="Courier New" panose="02070309020205020404" pitchFamily="49" charset="0"/>
              </a:rPr>
            </a:br>
            <a:r>
              <a:rPr lang="en-US" dirty="0">
                <a:solidFill>
                  <a:schemeClr val="accent4"/>
                </a:solidFill>
                <a:latin typeface="Courier New" panose="02070309020205020404" pitchFamily="49" charset="0"/>
              </a:rPr>
              <a:t>array([0, 1, 2], </a:t>
            </a:r>
            <a:r>
              <a:rPr lang="en-US" dirty="0" err="1">
                <a:solidFill>
                  <a:schemeClr val="accent4"/>
                </a:solidFill>
                <a:latin typeface="Courier New" panose="02070309020205020404" pitchFamily="49" charset="0"/>
              </a:rPr>
              <a:t>dtype</a:t>
            </a:r>
            <a:r>
              <a:rPr lang="en-US" dirty="0">
                <a:solidFill>
                  <a:schemeClr val="accent4"/>
                </a:solidFill>
                <a:latin typeface="Courier New" panose="02070309020205020404" pitchFamily="49" charset="0"/>
              </a:rPr>
              <a:t>=uint8)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z</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dtype</a:t>
            </a:r>
            <a:r>
              <a:rPr lang="en-US" dirty="0">
                <a:solidFill>
                  <a:srgbClr val="FFFFFF"/>
                </a:solidFill>
                <a:latin typeface="Courier New" panose="02070309020205020404" pitchFamily="49" charset="0"/>
              </a:rPr>
              <a:t> </a:t>
            </a:r>
            <a:br>
              <a:rPr lang="en-US" dirty="0">
                <a:solidFill>
                  <a:schemeClr val="accent4"/>
                </a:solidFill>
                <a:latin typeface="Courier New" panose="02070309020205020404" pitchFamily="49" charset="0"/>
              </a:rPr>
            </a:br>
            <a:r>
              <a:rPr lang="en-US" dirty="0" err="1">
                <a:solidFill>
                  <a:schemeClr val="accent4"/>
                </a:solidFill>
                <a:latin typeface="Courier New" panose="02070309020205020404" pitchFamily="49" charset="0"/>
              </a:rPr>
              <a:t>dtype</a:t>
            </a:r>
            <a:r>
              <a:rPr lang="en-US" dirty="0">
                <a:solidFill>
                  <a:schemeClr val="accent4"/>
                </a:solidFill>
                <a:latin typeface="Courier New" panose="02070309020205020404" pitchFamily="49" charset="0"/>
              </a:rPr>
              <a:t>('uint8') </a:t>
            </a:r>
            <a:endParaRPr lang="en-US" dirty="0">
              <a:solidFill>
                <a:schemeClr val="accent4"/>
              </a:solidFill>
            </a:endParaRPr>
          </a:p>
        </p:txBody>
      </p:sp>
      <p:sp>
        <p:nvSpPr>
          <p:cNvPr id="2" name="Title 1"/>
          <p:cNvSpPr>
            <a:spLocks noGrp="1"/>
          </p:cNvSpPr>
          <p:nvPr>
            <p:ph type="title"/>
          </p:nvPr>
        </p:nvSpPr>
        <p:spPr/>
        <p:txBody>
          <a:bodyPr/>
          <a:lstStyle/>
          <a:p>
            <a:r>
              <a:rPr lang="en-US" dirty="0" err="1"/>
              <a:t>Numpy</a:t>
            </a:r>
            <a:r>
              <a:rPr lang="en-US" dirty="0"/>
              <a:t> datatypes</a:t>
            </a:r>
          </a:p>
        </p:txBody>
      </p:sp>
      <p:sp>
        <p:nvSpPr>
          <p:cNvPr id="7" name="Slide Number Placeholder 6"/>
          <p:cNvSpPr>
            <a:spLocks noGrp="1"/>
          </p:cNvSpPr>
          <p:nvPr>
            <p:ph type="sldNum" sz="quarter" idx="12"/>
          </p:nvPr>
        </p:nvSpPr>
        <p:spPr/>
        <p:txBody>
          <a:bodyPr/>
          <a:lstStyle/>
          <a:p>
            <a:fld id="{A2EF37A0-74FC-AB4F-AE4C-D9BFC6719E9F}" type="slidenum">
              <a:rPr lang="en-US" smtClean="0"/>
              <a:t>16</a:t>
            </a:fld>
            <a:endParaRPr lang="en-US"/>
          </a:p>
        </p:txBody>
      </p:sp>
      <p:sp>
        <p:nvSpPr>
          <p:cNvPr id="8" name="TextBox 7"/>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1595606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 arrays</a:t>
            </a:r>
            <a:endParaRPr lang="en-US" dirty="0"/>
          </a:p>
        </p:txBody>
      </p:sp>
      <p:sp>
        <p:nvSpPr>
          <p:cNvPr id="3" name="Content Placeholder 2"/>
          <p:cNvSpPr>
            <a:spLocks noGrp="1"/>
          </p:cNvSpPr>
          <p:nvPr>
            <p:ph idx="1"/>
          </p:nvPr>
        </p:nvSpPr>
        <p:spPr/>
        <p:txBody>
          <a:bodyPr/>
          <a:lstStyle/>
          <a:p>
            <a:r>
              <a:rPr lang="en-US" dirty="0"/>
              <a:t>There are a couple of mechanisms for creating arrays in </a:t>
            </a:r>
            <a:r>
              <a:rPr lang="en-US" dirty="0" err="1"/>
              <a:t>NumPy</a:t>
            </a:r>
            <a:r>
              <a:rPr lang="en-US" dirty="0"/>
              <a:t>:</a:t>
            </a:r>
          </a:p>
          <a:p>
            <a:pPr marL="342900" indent="-342900">
              <a:buFont typeface="Arial" charset="0"/>
              <a:buChar char="•"/>
            </a:pPr>
            <a:r>
              <a:rPr lang="en-US" dirty="0"/>
              <a:t> </a:t>
            </a:r>
            <a:r>
              <a:rPr lang="en-US" b="0" dirty="0"/>
              <a:t>Conversion from other Python structures (e.g., lists, tuples)</a:t>
            </a:r>
          </a:p>
          <a:p>
            <a:pPr marL="800100" lvl="1" indent="-342900">
              <a:buFont typeface="Arial" charset="0"/>
              <a:buChar char="•"/>
            </a:pPr>
            <a:r>
              <a:rPr lang="en-US" dirty="0"/>
              <a:t>Any sequence-like data can be mapped to a </a:t>
            </a:r>
            <a:r>
              <a:rPr lang="en-US" dirty="0" err="1"/>
              <a:t>ndarray</a:t>
            </a:r>
            <a:endParaRPr lang="en-US" b="0" dirty="0"/>
          </a:p>
          <a:p>
            <a:pPr marL="342900" indent="-342900">
              <a:buFont typeface="Arial" charset="0"/>
              <a:buChar char="•"/>
            </a:pPr>
            <a:r>
              <a:rPr lang="en-US" b="0" dirty="0"/>
              <a:t> Built-in </a:t>
            </a:r>
            <a:r>
              <a:rPr lang="en-US" b="0" dirty="0" err="1"/>
              <a:t>NumPy</a:t>
            </a:r>
            <a:r>
              <a:rPr lang="en-US" b="0" dirty="0"/>
              <a:t> array creation (e.g., </a:t>
            </a:r>
            <a:r>
              <a:rPr lang="en-US" b="0" dirty="0" err="1">
                <a:latin typeface="Courier New" charset="0"/>
                <a:ea typeface="Courier New" charset="0"/>
                <a:cs typeface="Courier New" charset="0"/>
              </a:rPr>
              <a:t>arange</a:t>
            </a:r>
            <a:r>
              <a:rPr lang="en-US" b="0" dirty="0"/>
              <a:t>, </a:t>
            </a:r>
            <a:r>
              <a:rPr lang="en-US" b="0" dirty="0">
                <a:latin typeface="Courier New" charset="0"/>
                <a:ea typeface="Courier New" charset="0"/>
                <a:cs typeface="Courier New" charset="0"/>
              </a:rPr>
              <a:t>ones</a:t>
            </a:r>
            <a:r>
              <a:rPr lang="en-US" b="0" dirty="0"/>
              <a:t>, </a:t>
            </a:r>
            <a:r>
              <a:rPr lang="en-US" b="0" dirty="0">
                <a:latin typeface="Courier New" charset="0"/>
                <a:ea typeface="Courier New" charset="0"/>
                <a:cs typeface="Courier New" charset="0"/>
              </a:rPr>
              <a:t>zeros</a:t>
            </a:r>
            <a:r>
              <a:rPr lang="en-US" b="0" dirty="0"/>
              <a:t>, etc.)</a:t>
            </a:r>
          </a:p>
          <a:p>
            <a:pPr marL="800100" lvl="1" indent="-342900">
              <a:buFont typeface="Arial" charset="0"/>
              <a:buChar char="•"/>
            </a:pPr>
            <a:r>
              <a:rPr lang="en-US" dirty="0"/>
              <a:t>Create arrays with all zeros, all ones, increasing numbers from 0 to 1 etc.</a:t>
            </a:r>
            <a:endParaRPr lang="en-US" b="0" dirty="0"/>
          </a:p>
          <a:p>
            <a:pPr marL="342900" indent="-342900">
              <a:buFont typeface="Arial" charset="0"/>
              <a:buChar char="•"/>
            </a:pPr>
            <a:r>
              <a:rPr lang="en-US" b="0" dirty="0"/>
              <a:t> Reading arrays from disk, either from standard or custom formats (e.g., reading in from a CSV file)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17</a:t>
            </a:fld>
            <a:endParaRPr lang="en-US"/>
          </a:p>
        </p:txBody>
      </p:sp>
      <p:sp>
        <p:nvSpPr>
          <p:cNvPr id="5" name="TextBox 4"/>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415419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 arrays</a:t>
            </a:r>
            <a:endParaRPr lang="en-US" dirty="0"/>
          </a:p>
        </p:txBody>
      </p:sp>
      <p:sp>
        <p:nvSpPr>
          <p:cNvPr id="3" name="Content Placeholder 2"/>
          <p:cNvSpPr>
            <a:spLocks noGrp="1"/>
          </p:cNvSpPr>
          <p:nvPr>
            <p:ph idx="1"/>
          </p:nvPr>
        </p:nvSpPr>
        <p:spPr/>
        <p:txBody>
          <a:bodyPr/>
          <a:lstStyle/>
          <a:p>
            <a:r>
              <a:rPr lang="en-US" dirty="0"/>
              <a:t>In general, any numerical data that is stored in an array-like container can be converted to an </a:t>
            </a:r>
            <a:r>
              <a:rPr lang="en-US" dirty="0" err="1">
                <a:latin typeface="Courier New" charset="0"/>
                <a:ea typeface="Courier New" charset="0"/>
                <a:cs typeface="Courier New" charset="0"/>
              </a:rPr>
              <a:t>ndarray</a:t>
            </a:r>
            <a:r>
              <a:rPr lang="en-US" dirty="0"/>
              <a:t> through use of the </a:t>
            </a:r>
            <a:r>
              <a:rPr lang="en-US" dirty="0">
                <a:latin typeface="Courier New" charset="0"/>
                <a:ea typeface="Courier New" charset="0"/>
                <a:cs typeface="Courier New" charset="0"/>
              </a:rPr>
              <a:t>array() </a:t>
            </a:r>
            <a:r>
              <a:rPr lang="en-US" dirty="0"/>
              <a:t>function. The most obvious examples are sequence types like lists and tuples.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18</a:t>
            </a:fld>
            <a:endParaRPr lang="en-US"/>
          </a:p>
        </p:txBody>
      </p:sp>
      <p:sp>
        <p:nvSpPr>
          <p:cNvPr id="6" name="TextBox 5"/>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
        <p:nvSpPr>
          <p:cNvPr id="7" name="Rounded Rectangle 6"/>
          <p:cNvSpPr/>
          <p:nvPr/>
        </p:nvSpPr>
        <p:spPr>
          <a:xfrm>
            <a:off x="457200" y="3256295"/>
            <a:ext cx="8072203" cy="309163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1j</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array</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endParaRPr lang="en-US" dirty="0"/>
          </a:p>
        </p:txBody>
      </p:sp>
    </p:spTree>
    <p:extLst>
      <p:ext uri="{BB962C8B-B14F-4D97-AF65-F5344CB8AC3E}">
        <p14:creationId xmlns:p14="http://schemas.microsoft.com/office/powerpoint/2010/main" val="321108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 arrays</a:t>
            </a:r>
            <a:endParaRPr lang="en-US" dirty="0"/>
          </a:p>
        </p:txBody>
      </p:sp>
      <p:sp>
        <p:nvSpPr>
          <p:cNvPr id="3" name="Content Placeholder 2"/>
          <p:cNvSpPr>
            <a:spLocks noGrp="1"/>
          </p:cNvSpPr>
          <p:nvPr>
            <p:ph idx="1"/>
          </p:nvPr>
        </p:nvSpPr>
        <p:spPr/>
        <p:txBody>
          <a:bodyPr/>
          <a:lstStyle/>
          <a:p>
            <a:r>
              <a:rPr lang="en-US" dirty="0"/>
              <a:t>Creating arrays from scratch in </a:t>
            </a:r>
            <a:r>
              <a:rPr lang="en-US" dirty="0" err="1"/>
              <a:t>NumPy</a:t>
            </a:r>
            <a:r>
              <a:rPr lang="en-US" dirty="0"/>
              <a:t>:</a:t>
            </a:r>
          </a:p>
          <a:p>
            <a:pPr marL="342900" indent="-342900">
              <a:buFont typeface="Arial" charset="0"/>
              <a:buChar char="•"/>
            </a:pPr>
            <a:r>
              <a:rPr lang="en-US" dirty="0"/>
              <a:t> </a:t>
            </a:r>
            <a:r>
              <a:rPr lang="en-US" b="0" dirty="0">
                <a:latin typeface="Courier New" charset="0"/>
                <a:ea typeface="Courier New" charset="0"/>
                <a:cs typeface="Courier New" charset="0"/>
              </a:rPr>
              <a:t>zeros(shape)</a:t>
            </a:r>
            <a:r>
              <a:rPr lang="mr-IN" b="0" dirty="0"/>
              <a:t>–</a:t>
            </a:r>
            <a:r>
              <a:rPr lang="en-US" b="0" dirty="0"/>
              <a:t> creates an array filled with 0 values with the specified shape. The default </a:t>
            </a:r>
            <a:r>
              <a:rPr lang="en-US" b="0" dirty="0" err="1">
                <a:latin typeface="Courier New" charset="0"/>
                <a:ea typeface="Courier New" charset="0"/>
                <a:cs typeface="Courier New" charset="0"/>
              </a:rPr>
              <a:t>dtype</a:t>
            </a:r>
            <a:r>
              <a:rPr lang="en-US" b="0" dirty="0"/>
              <a:t> is </a:t>
            </a:r>
            <a:r>
              <a:rPr lang="en-US" b="0" dirty="0">
                <a:latin typeface="Courier New" charset="0"/>
                <a:ea typeface="Courier New" charset="0"/>
                <a:cs typeface="Courier New" charset="0"/>
              </a:rPr>
              <a:t>float64</a:t>
            </a:r>
            <a:r>
              <a:rPr lang="en-US" b="0" dirty="0"/>
              <a:t>.</a:t>
            </a:r>
            <a:br>
              <a:rPr lang="en-US" b="0" dirty="0"/>
            </a:br>
            <a:endParaRPr lang="en-US" b="0" dirty="0"/>
          </a:p>
          <a:p>
            <a:endParaRPr lang="en-US" dirty="0"/>
          </a:p>
          <a:p>
            <a:pPr marL="342900" indent="-342900">
              <a:buFont typeface="Arial" charset="0"/>
              <a:buChar char="•"/>
            </a:pPr>
            <a:r>
              <a:rPr lang="en-US" dirty="0"/>
              <a:t> </a:t>
            </a:r>
            <a:r>
              <a:rPr lang="en-US" b="0" dirty="0">
                <a:latin typeface="Courier New" charset="0"/>
                <a:ea typeface="Courier New" charset="0"/>
                <a:cs typeface="Courier New" charset="0"/>
              </a:rPr>
              <a:t>ones(shape)</a:t>
            </a:r>
            <a:r>
              <a:rPr lang="en-US" b="0" dirty="0"/>
              <a:t> </a:t>
            </a:r>
            <a:r>
              <a:rPr lang="mr-IN" b="0" dirty="0"/>
              <a:t>–</a:t>
            </a:r>
            <a:r>
              <a:rPr lang="en-US" b="0" dirty="0"/>
              <a:t> creates an array filled with 1 values. </a:t>
            </a:r>
          </a:p>
          <a:p>
            <a:pPr marL="342900" indent="-342900">
              <a:buFont typeface="Arial" charset="0"/>
              <a:buChar char="•"/>
            </a:pPr>
            <a:r>
              <a:rPr lang="en-US" b="0" dirty="0"/>
              <a:t> </a:t>
            </a:r>
            <a:r>
              <a:rPr lang="en-US" b="0" dirty="0" err="1">
                <a:latin typeface="Courier New" charset="0"/>
                <a:ea typeface="Courier New" charset="0"/>
                <a:cs typeface="Courier New" charset="0"/>
              </a:rPr>
              <a:t>arange</a:t>
            </a:r>
            <a:r>
              <a:rPr lang="en-US" b="0" dirty="0">
                <a:latin typeface="Courier New" charset="0"/>
                <a:ea typeface="Courier New" charset="0"/>
                <a:cs typeface="Courier New" charset="0"/>
              </a:rPr>
              <a:t>()</a:t>
            </a:r>
            <a:r>
              <a:rPr lang="en-US" b="0" dirty="0"/>
              <a:t> </a:t>
            </a:r>
            <a:r>
              <a:rPr lang="mr-IN" b="0" dirty="0"/>
              <a:t>–</a:t>
            </a:r>
            <a:r>
              <a:rPr lang="en-US" b="0" dirty="0"/>
              <a:t> like Python’s built-in </a:t>
            </a:r>
            <a:r>
              <a:rPr lang="en-US" b="0" dirty="0">
                <a:latin typeface="Courier New" charset="0"/>
                <a:ea typeface="Courier New" charset="0"/>
                <a:cs typeface="Courier New" charset="0"/>
              </a:rPr>
              <a:t>range</a:t>
            </a:r>
            <a:br>
              <a:rPr lang="en-US" dirty="0"/>
            </a:b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19</a:t>
            </a:fld>
            <a:endParaRPr lang="en-US"/>
          </a:p>
        </p:txBody>
      </p:sp>
      <p:sp>
        <p:nvSpPr>
          <p:cNvPr id="10" name="Rounded Rectangle 9"/>
          <p:cNvSpPr/>
          <p:nvPr/>
        </p:nvSpPr>
        <p:spPr>
          <a:xfrm>
            <a:off x="453796" y="2953065"/>
            <a:ext cx="8072203" cy="6429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pt-BR" b="1" dirty="0">
                <a:solidFill>
                  <a:srgbClr val="FFCC00"/>
                </a:solidFill>
                <a:latin typeface="Courier New" panose="02070309020205020404" pitchFamily="49" charset="0"/>
              </a:rPr>
              <a:t>&gt;&gt;&gt;</a:t>
            </a:r>
            <a:r>
              <a:rPr lang="pt-BR" dirty="0">
                <a:solidFill>
                  <a:srgbClr val="FFFFFF"/>
                </a:solidFill>
                <a:latin typeface="Courier New" panose="02070309020205020404" pitchFamily="49" charset="0"/>
              </a:rPr>
              <a:t> </a:t>
            </a:r>
            <a:r>
              <a:rPr lang="pt-BR" dirty="0" err="1">
                <a:solidFill>
                  <a:srgbClr val="FFFFFF"/>
                </a:solidFill>
                <a:latin typeface="Courier New" panose="02070309020205020404" pitchFamily="49" charset="0"/>
              </a:rPr>
              <a:t>np</a:t>
            </a:r>
            <a:r>
              <a:rPr lang="pt-BR" b="1" dirty="0" err="1">
                <a:solidFill>
                  <a:srgbClr val="FFCC00"/>
                </a:solidFill>
                <a:latin typeface="Courier New" panose="02070309020205020404" pitchFamily="49" charset="0"/>
              </a:rPr>
              <a:t>.</a:t>
            </a:r>
            <a:r>
              <a:rPr lang="pt-BR" dirty="0" err="1">
                <a:solidFill>
                  <a:srgbClr val="FFFFFF"/>
                </a:solidFill>
                <a:latin typeface="Courier New" panose="02070309020205020404" pitchFamily="49" charset="0"/>
              </a:rPr>
              <a:t>zeros</a:t>
            </a:r>
            <a:r>
              <a:rPr lang="pt-BR" b="1" dirty="0">
                <a:solidFill>
                  <a:srgbClr val="FFCC00"/>
                </a:solidFill>
                <a:latin typeface="Courier New" panose="02070309020205020404" pitchFamily="49" charset="0"/>
              </a:rPr>
              <a:t>((</a:t>
            </a:r>
            <a:r>
              <a:rPr lang="pt-BR" dirty="0">
                <a:solidFill>
                  <a:srgbClr val="99CC99"/>
                </a:solidFill>
                <a:latin typeface="Courier New" panose="02070309020205020404" pitchFamily="49" charset="0"/>
              </a:rPr>
              <a:t>2</a:t>
            </a:r>
            <a:r>
              <a:rPr lang="pt-BR" b="1" dirty="0">
                <a:solidFill>
                  <a:srgbClr val="FFCC00"/>
                </a:solidFill>
                <a:latin typeface="Courier New" panose="02070309020205020404" pitchFamily="49" charset="0"/>
              </a:rPr>
              <a:t>,</a:t>
            </a:r>
            <a:r>
              <a:rPr lang="pt-BR" dirty="0">
                <a:solidFill>
                  <a:srgbClr val="FFFFFF"/>
                </a:solidFill>
                <a:latin typeface="Courier New" panose="02070309020205020404" pitchFamily="49" charset="0"/>
              </a:rPr>
              <a:t> </a:t>
            </a:r>
            <a:r>
              <a:rPr lang="pt-BR" dirty="0">
                <a:solidFill>
                  <a:srgbClr val="99CC99"/>
                </a:solidFill>
                <a:latin typeface="Courier New" panose="02070309020205020404" pitchFamily="49" charset="0"/>
              </a:rPr>
              <a:t>3</a:t>
            </a:r>
            <a:r>
              <a:rPr lang="pt-BR" b="1" dirty="0">
                <a:solidFill>
                  <a:srgbClr val="FFCC00"/>
                </a:solidFill>
                <a:latin typeface="Courier New" panose="02070309020205020404" pitchFamily="49" charset="0"/>
              </a:rPr>
              <a:t>))</a:t>
            </a:r>
            <a:r>
              <a:rPr lang="pt-BR" dirty="0">
                <a:solidFill>
                  <a:srgbClr val="FFFFFF"/>
                </a:solidFill>
                <a:latin typeface="Courier New" panose="02070309020205020404" pitchFamily="49" charset="0"/>
              </a:rPr>
              <a:t> </a:t>
            </a:r>
            <a:br>
              <a:rPr lang="pt-BR" dirty="0">
                <a:solidFill>
                  <a:srgbClr val="FFFFFF"/>
                </a:solidFill>
                <a:latin typeface="Courier New" panose="02070309020205020404" pitchFamily="49" charset="0"/>
              </a:rPr>
            </a:br>
            <a:r>
              <a:rPr lang="pt-BR" dirty="0" err="1">
                <a:solidFill>
                  <a:schemeClr val="bg1">
                    <a:lumMod val="50000"/>
                  </a:schemeClr>
                </a:solidFill>
                <a:latin typeface="Courier New" panose="02070309020205020404" pitchFamily="49" charset="0"/>
              </a:rPr>
              <a:t>array</a:t>
            </a:r>
            <a:r>
              <a:rPr lang="pt-BR" dirty="0">
                <a:solidFill>
                  <a:schemeClr val="bg1">
                    <a:lumMod val="50000"/>
                  </a:schemeClr>
                </a:solidFill>
                <a:latin typeface="Courier New" panose="02070309020205020404" pitchFamily="49" charset="0"/>
              </a:rPr>
              <a:t>([[ 0., 0., 0.], [ 0., 0., 0.]]) </a:t>
            </a:r>
            <a:endParaRPr lang="pt-BR" dirty="0">
              <a:solidFill>
                <a:schemeClr val="bg1">
                  <a:lumMod val="50000"/>
                </a:schemeClr>
              </a:solidFill>
            </a:endParaRPr>
          </a:p>
        </p:txBody>
      </p:sp>
      <p:sp>
        <p:nvSpPr>
          <p:cNvPr id="11" name="Rounded Rectangle 10"/>
          <p:cNvSpPr/>
          <p:nvPr/>
        </p:nvSpPr>
        <p:spPr>
          <a:xfrm>
            <a:off x="453796" y="4541136"/>
            <a:ext cx="8072203" cy="20020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array([0, 1, 2, 3, 4, 5, 6, 7, 8, 9])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dtype</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float</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array([ 2., 3., 4., 5., 6., 7., 8., 9.])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array([ 2. , 2.2, 2.4, 2.6, 2.8]) </a:t>
            </a:r>
            <a:endParaRPr lang="en-US" dirty="0">
              <a:solidFill>
                <a:schemeClr val="bg1">
                  <a:lumMod val="50000"/>
                </a:schemeClr>
              </a:solidFill>
            </a:endParaRPr>
          </a:p>
        </p:txBody>
      </p:sp>
      <p:sp>
        <p:nvSpPr>
          <p:cNvPr id="12" name="TextBox 11"/>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342059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a:xfrm>
            <a:off x="457200" y="1752600"/>
            <a:ext cx="7620000" cy="4778829"/>
          </a:xfrm>
        </p:spPr>
        <p:txBody>
          <a:bodyPr>
            <a:normAutofit/>
          </a:bodyPr>
          <a:lstStyle/>
          <a:p>
            <a:r>
              <a:rPr lang="en-US" dirty="0"/>
              <a:t>Register on Piazza: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/fall2020/cmsc320</a:t>
            </a:r>
            <a:endParaRPr lang="en-US" dirty="0"/>
          </a:p>
          <a:p>
            <a:pPr marL="342900" indent="-342900">
              <a:buFont typeface="Arial" charset="0"/>
              <a:buChar char="•"/>
            </a:pPr>
            <a:r>
              <a:rPr lang="en-US" b="0" dirty="0"/>
              <a:t>258 have registered already</a:t>
            </a:r>
          </a:p>
          <a:p>
            <a:pPr marL="342900" indent="-342900">
              <a:buFont typeface="Arial" charset="0"/>
              <a:buChar char="•"/>
            </a:pPr>
            <a:r>
              <a:rPr lang="en-US" b="0" dirty="0"/>
              <a:t>~-8 have not registered yet</a:t>
            </a:r>
          </a:p>
          <a:p>
            <a:endParaRPr lang="en-US" b="0" dirty="0"/>
          </a:p>
          <a:p>
            <a:r>
              <a:rPr lang="en-US" dirty="0"/>
              <a:t>If you were on Piazza, you’d know </a:t>
            </a:r>
            <a:r>
              <a:rPr lang="mr-IN" dirty="0"/>
              <a:t>…</a:t>
            </a:r>
            <a:endParaRPr lang="en-US" dirty="0"/>
          </a:p>
          <a:p>
            <a:pPr marL="342900" indent="-342900">
              <a:buFont typeface="Arial" charset="0"/>
              <a:buChar char="•"/>
            </a:pPr>
            <a:r>
              <a:rPr lang="en-US" b="0" dirty="0">
                <a:solidFill>
                  <a:schemeClr val="tx2"/>
                </a:solidFill>
              </a:rPr>
              <a:t>Project 1 is out now</a:t>
            </a:r>
            <a:r>
              <a:rPr lang="en-US" b="0" dirty="0"/>
              <a:t>.  </a:t>
            </a:r>
            <a:r>
              <a:rPr lang="en-US" dirty="0"/>
              <a:t>(Worth 10% of grade, as are each of the four projects.)</a:t>
            </a:r>
          </a:p>
          <a:p>
            <a:pPr marL="342900" indent="-342900">
              <a:buFont typeface="Arial" charset="0"/>
              <a:buChar char="•"/>
            </a:pPr>
            <a:r>
              <a:rPr lang="en-US" b="0" dirty="0"/>
              <a:t>Link is on course website @ cmsc320.github.io, also ELMS</a:t>
            </a:r>
          </a:p>
          <a:p>
            <a:pPr marL="342900" indent="-342900">
              <a:buFont typeface="Arial" charset="0"/>
              <a:buChar char="•"/>
            </a:pPr>
            <a:endParaRPr lang="en-US" b="0" dirty="0"/>
          </a:p>
          <a:p>
            <a:r>
              <a:rPr lang="en-US" dirty="0"/>
              <a:t>We’ve also linked some </a:t>
            </a:r>
            <a:r>
              <a:rPr lang="en-US" dirty="0">
                <a:solidFill>
                  <a:schemeClr val="tx2"/>
                </a:solidFill>
              </a:rPr>
              <a:t>reading</a:t>
            </a:r>
            <a:r>
              <a:rPr lang="en-US" dirty="0"/>
              <a:t> for the week!</a:t>
            </a:r>
          </a:p>
          <a:p>
            <a:pPr marL="342900" indent="-342900">
              <a:buFont typeface="Arial" charset="0"/>
              <a:buChar char="•"/>
            </a:pPr>
            <a:r>
              <a:rPr lang="en-US" b="0" dirty="0"/>
              <a:t>Third </a:t>
            </a:r>
            <a:r>
              <a:rPr lang="en-US" b="0" dirty="0">
                <a:solidFill>
                  <a:schemeClr val="tx2"/>
                </a:solidFill>
              </a:rPr>
              <a:t>quiz</a:t>
            </a:r>
            <a:r>
              <a:rPr lang="en-US" b="0" dirty="0"/>
              <a:t> is due </a:t>
            </a:r>
            <a:r>
              <a:rPr lang="en-US" b="0" dirty="0" err="1"/>
              <a:t>nexxt</a:t>
            </a:r>
            <a:r>
              <a:rPr lang="en-US" b="0" dirty="0"/>
              <a:t> Tuesday at noon; on ELMS now.</a:t>
            </a: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4090314" y="2183502"/>
            <a:ext cx="314873" cy="28679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2332" y="2586848"/>
            <a:ext cx="370837" cy="370837"/>
          </a:xfrm>
          <a:prstGeom prst="rect">
            <a:avLst/>
          </a:prstGeom>
        </p:spPr>
      </p:pic>
    </p:spTree>
    <p:extLst>
      <p:ext uri="{BB962C8B-B14F-4D97-AF65-F5344CB8AC3E}">
        <p14:creationId xmlns:p14="http://schemas.microsoft.com/office/powerpoint/2010/main" val="9229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 arrays</a:t>
            </a:r>
            <a:endParaRPr lang="en-US" dirty="0"/>
          </a:p>
        </p:txBody>
      </p:sp>
      <p:sp>
        <p:nvSpPr>
          <p:cNvPr id="3" name="Content Placeholder 2"/>
          <p:cNvSpPr>
            <a:spLocks noGrp="1"/>
          </p:cNvSpPr>
          <p:nvPr>
            <p:ph idx="1"/>
          </p:nvPr>
        </p:nvSpPr>
        <p:spPr/>
        <p:txBody>
          <a:bodyPr/>
          <a:lstStyle/>
          <a:p>
            <a:r>
              <a:rPr lang="en-US" dirty="0" err="1">
                <a:latin typeface="Courier" charset="0"/>
                <a:ea typeface="Courier" charset="0"/>
                <a:cs typeface="Courier" charset="0"/>
              </a:rPr>
              <a:t>linspace</a:t>
            </a:r>
            <a:r>
              <a:rPr lang="en-US" dirty="0">
                <a:latin typeface="Courier" charset="0"/>
                <a:ea typeface="Courier" charset="0"/>
                <a:cs typeface="Courier" charset="0"/>
              </a:rPr>
              <a:t>()</a:t>
            </a:r>
            <a:r>
              <a:rPr lang="mr-IN" dirty="0"/>
              <a:t>–</a:t>
            </a:r>
            <a:r>
              <a:rPr lang="en-US" dirty="0"/>
              <a:t> creates arrays with a specified number of elements, and spaced equally between the specified beginning and end values.</a:t>
            </a:r>
          </a:p>
          <a:p>
            <a:endParaRPr lang="en-US" dirty="0"/>
          </a:p>
          <a:p>
            <a:endParaRPr lang="en-US" dirty="0"/>
          </a:p>
          <a:p>
            <a:r>
              <a:rPr lang="en-US" dirty="0"/>
              <a:t> </a:t>
            </a:r>
            <a:r>
              <a:rPr lang="en-US" dirty="0" err="1">
                <a:latin typeface="Courier" charset="0"/>
                <a:ea typeface="Courier" charset="0"/>
                <a:cs typeface="Courier" charset="0"/>
              </a:rPr>
              <a:t>random.random</a:t>
            </a:r>
            <a:r>
              <a:rPr lang="en-US" dirty="0">
                <a:latin typeface="Courier" charset="0"/>
                <a:ea typeface="Courier" charset="0"/>
                <a:cs typeface="Courier" charset="0"/>
              </a:rPr>
              <a:t>(shape)</a:t>
            </a:r>
            <a:r>
              <a:rPr lang="en-US" dirty="0"/>
              <a:t> – creates arrays with random floats over the interval [0,1).</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20</a:t>
            </a:fld>
            <a:endParaRPr lang="en-US"/>
          </a:p>
        </p:txBody>
      </p:sp>
      <p:sp>
        <p:nvSpPr>
          <p:cNvPr id="7" name="Rounded Rectangle 6"/>
          <p:cNvSpPr/>
          <p:nvPr/>
        </p:nvSpPr>
        <p:spPr>
          <a:xfrm>
            <a:off x="231097" y="4460320"/>
            <a:ext cx="8072203" cy="20020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array([[ 0.75688597, 0.41759916, 0.35007419],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[ 0.77164187, 0.05869089, 0.98792864]]) </a:t>
            </a:r>
            <a:endParaRPr lang="en-US" dirty="0">
              <a:solidFill>
                <a:schemeClr val="bg1">
                  <a:lumMod val="50000"/>
                </a:schemeClr>
              </a:solidFill>
            </a:endParaRPr>
          </a:p>
        </p:txBody>
      </p:sp>
      <p:sp>
        <p:nvSpPr>
          <p:cNvPr id="8" name="Rounded Rectangle 7"/>
          <p:cNvSpPr/>
          <p:nvPr/>
        </p:nvSpPr>
        <p:spPr>
          <a:xfrm>
            <a:off x="231097" y="2831230"/>
            <a:ext cx="8072203" cy="75016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linspace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4.</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6</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array([ 1. , 1.6, 2.2, 2.8, 3.4, 4. ]) </a:t>
            </a:r>
            <a:endParaRPr lang="en-US" dirty="0">
              <a:solidFill>
                <a:schemeClr val="bg1">
                  <a:lumMod val="50000"/>
                </a:schemeClr>
              </a:solidFill>
            </a:endParaRPr>
          </a:p>
        </p:txBody>
      </p:sp>
      <p:sp>
        <p:nvSpPr>
          <p:cNvPr id="12" name="TextBox 11"/>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5302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3695075" cy="1371600"/>
          </a:xfrm>
        </p:spPr>
        <p:txBody>
          <a:bodyPr/>
          <a:lstStyle/>
          <a:p>
            <a:r>
              <a:rPr lang="en-US"/>
              <a:t>Numpy</a:t>
            </a:r>
            <a:r>
              <a:rPr lang="en-US" dirty="0"/>
              <a:t> arrays</a:t>
            </a:r>
          </a:p>
        </p:txBody>
      </p:sp>
      <p:sp>
        <p:nvSpPr>
          <p:cNvPr id="3" name="Content Placeholder 2"/>
          <p:cNvSpPr>
            <a:spLocks noGrp="1"/>
          </p:cNvSpPr>
          <p:nvPr>
            <p:ph idx="1"/>
          </p:nvPr>
        </p:nvSpPr>
        <p:spPr>
          <a:xfrm>
            <a:off x="457200" y="1752600"/>
            <a:ext cx="3020518" cy="4373563"/>
          </a:xfrm>
        </p:spPr>
        <p:txBody>
          <a:bodyPr/>
          <a:lstStyle/>
          <a:p>
            <a:r>
              <a:rPr lang="en-US" dirty="0"/>
              <a:t>Printing an array can be done with the print</a:t>
            </a:r>
          </a:p>
          <a:p>
            <a:pPr marL="342900" indent="-342900">
              <a:buFont typeface="Arial" charset="0"/>
              <a:buChar char="•"/>
            </a:pPr>
            <a:r>
              <a:rPr lang="en-US" b="0" dirty="0"/>
              <a:t>statement (Python 2)</a:t>
            </a:r>
          </a:p>
          <a:p>
            <a:pPr marL="342900" indent="-342900">
              <a:buFont typeface="Arial" charset="0"/>
              <a:buChar char="•"/>
            </a:pPr>
            <a:r>
              <a:rPr lang="en-US" b="0" dirty="0"/>
              <a:t>function (Python 3)</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21</a:t>
            </a:fld>
            <a:endParaRPr lang="en-US"/>
          </a:p>
        </p:txBody>
      </p:sp>
      <p:sp>
        <p:nvSpPr>
          <p:cNvPr id="9" name="Rounded Rectangle 8"/>
          <p:cNvSpPr/>
          <p:nvPr/>
        </p:nvSpPr>
        <p:spPr>
          <a:xfrm>
            <a:off x="3642610" y="538715"/>
            <a:ext cx="5213272" cy="588740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import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numpy</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as</a:t>
            </a:r>
            <a:r>
              <a:rPr lang="en-US" dirty="0">
                <a:solidFill>
                  <a:srgbClr val="FFFFFF"/>
                </a:solidFill>
                <a:latin typeface="Courier New" panose="02070309020205020404" pitchFamily="49" charset="0"/>
              </a:rPr>
              <a:t> np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[0 1 2]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array([0, 1, 2])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b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9</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reshape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(b)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[[0 1 2]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[3 4 5]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[6 7 8]]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c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8</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reshape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(c)</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[[[0 1]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[2 3]]  </a:t>
            </a:r>
            <a:br>
              <a:rPr lang="en-US" dirty="0">
                <a:solidFill>
                  <a:schemeClr val="bg1">
                    <a:lumMod val="50000"/>
                  </a:schemeClr>
                </a:solidFill>
                <a:latin typeface="Courier New" panose="02070309020205020404" pitchFamily="49" charset="0"/>
              </a:rPr>
            </a:b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[[4 5]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[6 7]]] </a:t>
            </a:r>
            <a:endParaRPr lang="en-US" dirty="0">
              <a:solidFill>
                <a:schemeClr val="bg1">
                  <a:lumMod val="50000"/>
                </a:schemeClr>
              </a:solidFill>
            </a:endParaRPr>
          </a:p>
        </p:txBody>
      </p:sp>
      <p:sp>
        <p:nvSpPr>
          <p:cNvPr id="10" name="TextBox 9"/>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96502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indexing</a:t>
            </a:r>
            <a:endParaRPr lang="en-US" dirty="0"/>
          </a:p>
        </p:txBody>
      </p:sp>
      <p:sp>
        <p:nvSpPr>
          <p:cNvPr id="3" name="Content Placeholder 2"/>
          <p:cNvSpPr>
            <a:spLocks noGrp="1"/>
          </p:cNvSpPr>
          <p:nvPr>
            <p:ph idx="1"/>
          </p:nvPr>
        </p:nvSpPr>
        <p:spPr/>
        <p:txBody>
          <a:bodyPr/>
          <a:lstStyle/>
          <a:p>
            <a:r>
              <a:rPr lang="en-US" dirty="0"/>
              <a:t>Single-dimension indexing is accomplished as usual.</a:t>
            </a:r>
          </a:p>
          <a:p>
            <a:endParaRPr lang="en-US" dirty="0"/>
          </a:p>
          <a:p>
            <a:endParaRPr lang="en-US" dirty="0"/>
          </a:p>
          <a:p>
            <a:endParaRPr lang="en-US" dirty="0"/>
          </a:p>
          <a:p>
            <a:endParaRPr lang="en-US" dirty="0"/>
          </a:p>
          <a:p>
            <a:r>
              <a:rPr lang="en-US" dirty="0"/>
              <a:t>Multi-dimensional arrays support multi-dimensional indexing.  </a:t>
            </a:r>
          </a:p>
        </p:txBody>
      </p:sp>
      <p:sp>
        <p:nvSpPr>
          <p:cNvPr id="8" name="Slide Number Placeholder 7"/>
          <p:cNvSpPr>
            <a:spLocks noGrp="1"/>
          </p:cNvSpPr>
          <p:nvPr>
            <p:ph type="sldNum" sz="quarter" idx="12"/>
          </p:nvPr>
        </p:nvSpPr>
        <p:spPr/>
        <p:txBody>
          <a:bodyPr/>
          <a:lstStyle/>
          <a:p>
            <a:fld id="{A2EF37A0-74FC-AB4F-AE4C-D9BFC6719E9F}" type="slidenum">
              <a:rPr lang="en-US" smtClean="0"/>
              <a:pPr/>
              <a:t>22</a:t>
            </a:fld>
            <a:endParaRPr lang="en-US"/>
          </a:p>
        </p:txBody>
      </p:sp>
      <p:sp>
        <p:nvSpPr>
          <p:cNvPr id="12" name="Rounded Rectangle 11"/>
          <p:cNvSpPr/>
          <p:nvPr/>
        </p:nvSpPr>
        <p:spPr>
          <a:xfrm>
            <a:off x="410978" y="2188562"/>
            <a:ext cx="8072203" cy="16489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2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8 </a:t>
            </a:r>
            <a:endParaRPr lang="en-US" dirty="0">
              <a:solidFill>
                <a:schemeClr val="bg1">
                  <a:lumMod val="50000"/>
                </a:schemeClr>
              </a:solidFill>
            </a:endParaRPr>
          </a:p>
        </p:txBody>
      </p:sp>
      <p:sp>
        <p:nvSpPr>
          <p:cNvPr id="13" name="Rounded Rectangle 12"/>
          <p:cNvSpPr/>
          <p:nvPr/>
        </p:nvSpPr>
        <p:spPr>
          <a:xfrm>
            <a:off x="395988" y="4477949"/>
            <a:ext cx="8072203" cy="155592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x</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shape</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now x is 2-dimensional</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8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9 </a:t>
            </a:r>
            <a:endParaRPr lang="en-US" dirty="0">
              <a:solidFill>
                <a:schemeClr val="bg1">
                  <a:lumMod val="50000"/>
                </a:schemeClr>
              </a:solidFill>
            </a:endParaRPr>
          </a:p>
        </p:txBody>
      </p:sp>
    </p:spTree>
    <p:extLst>
      <p:ext uri="{BB962C8B-B14F-4D97-AF65-F5344CB8AC3E}">
        <p14:creationId xmlns:p14="http://schemas.microsoft.com/office/powerpoint/2010/main" val="106545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indexing</a:t>
            </a:r>
          </a:p>
        </p:txBody>
      </p:sp>
      <p:sp>
        <p:nvSpPr>
          <p:cNvPr id="3" name="Content Placeholder 2"/>
          <p:cNvSpPr>
            <a:spLocks noGrp="1"/>
          </p:cNvSpPr>
          <p:nvPr>
            <p:ph idx="1"/>
          </p:nvPr>
        </p:nvSpPr>
        <p:spPr/>
        <p:txBody>
          <a:bodyPr/>
          <a:lstStyle/>
          <a:p>
            <a:r>
              <a:rPr lang="en-US" dirty="0"/>
              <a:t>Using fewer dimensions to index will result in a subarray:</a:t>
            </a:r>
          </a:p>
          <a:p>
            <a:r>
              <a:rPr lang="en-US" dirty="0"/>
              <a:t> </a:t>
            </a:r>
          </a:p>
          <a:p>
            <a:endParaRPr lang="en-US" dirty="0"/>
          </a:p>
          <a:p>
            <a:endParaRPr lang="en-US" dirty="0"/>
          </a:p>
          <a:p>
            <a:endParaRPr lang="en-US" dirty="0"/>
          </a:p>
          <a:p>
            <a:r>
              <a:rPr lang="en-US" dirty="0"/>
              <a:t>This means that </a:t>
            </a:r>
            <a:r>
              <a:rPr lang="en-US" sz="1350" dirty="0">
                <a:latin typeface="Courier New" panose="02070309020205020404" pitchFamily="49" charset="0"/>
                <a:cs typeface="Courier New" panose="02070309020205020404" pitchFamily="49" charset="0"/>
              </a:rPr>
              <a:t>x[</a:t>
            </a:r>
            <a:r>
              <a:rPr lang="en-US" sz="1350" dirty="0" err="1">
                <a:latin typeface="Courier New" panose="02070309020205020404" pitchFamily="49" charset="0"/>
                <a:cs typeface="Courier New" panose="02070309020205020404" pitchFamily="49" charset="0"/>
              </a:rPr>
              <a:t>i</a:t>
            </a:r>
            <a:r>
              <a:rPr lang="en-US" sz="1350" dirty="0">
                <a:latin typeface="Courier New" panose="02070309020205020404" pitchFamily="49" charset="0"/>
                <a:cs typeface="Courier New" panose="02070309020205020404" pitchFamily="49" charset="0"/>
              </a:rPr>
              <a:t>, j] == x[</a:t>
            </a:r>
            <a:r>
              <a:rPr lang="en-US" sz="1350" dirty="0" err="1">
                <a:latin typeface="Courier New" panose="02070309020205020404" pitchFamily="49" charset="0"/>
                <a:cs typeface="Courier New" panose="02070309020205020404" pitchFamily="49" charset="0"/>
              </a:rPr>
              <a:t>i</a:t>
            </a:r>
            <a:r>
              <a:rPr lang="en-US" sz="1350" dirty="0">
                <a:latin typeface="Courier New" panose="02070309020205020404" pitchFamily="49" charset="0"/>
                <a:cs typeface="Courier New" panose="02070309020205020404" pitchFamily="49" charset="0"/>
              </a:rPr>
              <a:t>][j] </a:t>
            </a:r>
            <a:r>
              <a:rPr lang="en-US" dirty="0"/>
              <a:t>but the second method is less efficient.</a:t>
            </a:r>
          </a:p>
        </p:txBody>
      </p:sp>
      <p:sp>
        <p:nvSpPr>
          <p:cNvPr id="5" name="Slide Number Placeholder 4"/>
          <p:cNvSpPr>
            <a:spLocks noGrp="1"/>
          </p:cNvSpPr>
          <p:nvPr>
            <p:ph type="sldNum" sz="quarter" idx="12"/>
          </p:nvPr>
        </p:nvSpPr>
        <p:spPr/>
        <p:txBody>
          <a:bodyPr/>
          <a:lstStyle/>
          <a:p>
            <a:fld id="{A2EF37A0-74FC-AB4F-AE4C-D9BFC6719E9F}" type="slidenum">
              <a:rPr lang="en-US" smtClean="0"/>
              <a:t>23</a:t>
            </a:fld>
            <a:endParaRPr lang="en-US"/>
          </a:p>
        </p:txBody>
      </p:sp>
      <p:sp>
        <p:nvSpPr>
          <p:cNvPr id="6" name="Rounded Rectangle 5"/>
          <p:cNvSpPr/>
          <p:nvPr/>
        </p:nvSpPr>
        <p:spPr>
          <a:xfrm>
            <a:off x="457200" y="2188567"/>
            <a:ext cx="8072203" cy="16609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x</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shape</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array([0, 1, 2, 3, 4]) </a:t>
            </a:r>
            <a:endParaRPr lang="en-US" dirty="0">
              <a:solidFill>
                <a:schemeClr val="bg1">
                  <a:lumMod val="50000"/>
                </a:schemeClr>
              </a:solidFill>
            </a:endParaRPr>
          </a:p>
        </p:txBody>
      </p:sp>
    </p:spTree>
    <p:extLst>
      <p:ext uri="{BB962C8B-B14F-4D97-AF65-F5344CB8AC3E}">
        <p14:creationId xmlns:p14="http://schemas.microsoft.com/office/powerpoint/2010/main" val="111249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indexing</a:t>
            </a:r>
          </a:p>
        </p:txBody>
      </p:sp>
      <p:sp>
        <p:nvSpPr>
          <p:cNvPr id="3" name="Content Placeholder 2"/>
          <p:cNvSpPr>
            <a:spLocks noGrp="1"/>
          </p:cNvSpPr>
          <p:nvPr>
            <p:ph idx="1"/>
          </p:nvPr>
        </p:nvSpPr>
        <p:spPr/>
        <p:txBody>
          <a:bodyPr/>
          <a:lstStyle/>
          <a:p>
            <a:r>
              <a:rPr lang="en-US" dirty="0"/>
              <a:t>Slicing is possible just as it is for typical Python sequences: </a:t>
            </a:r>
          </a:p>
        </p:txBody>
      </p:sp>
      <p:sp>
        <p:nvSpPr>
          <p:cNvPr id="5" name="Slide Number Placeholder 4"/>
          <p:cNvSpPr>
            <a:spLocks noGrp="1"/>
          </p:cNvSpPr>
          <p:nvPr>
            <p:ph type="sldNum" sz="quarter" idx="12"/>
          </p:nvPr>
        </p:nvSpPr>
        <p:spPr/>
        <p:txBody>
          <a:bodyPr/>
          <a:lstStyle/>
          <a:p>
            <a:fld id="{A2EF37A0-74FC-AB4F-AE4C-D9BFC6719E9F}" type="slidenum">
              <a:rPr lang="en-US" smtClean="0"/>
              <a:t>24</a:t>
            </a:fld>
            <a:endParaRPr lang="en-US"/>
          </a:p>
        </p:txBody>
      </p:sp>
      <p:sp>
        <p:nvSpPr>
          <p:cNvPr id="6" name="Rounded Rectangle 5"/>
          <p:cNvSpPr/>
          <p:nvPr/>
        </p:nvSpPr>
        <p:spPr>
          <a:xfrm>
            <a:off x="457200" y="2188567"/>
            <a:ext cx="8072203" cy="322163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array([2, 3, 4])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7</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array([0, 1, 2])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7</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array([1, 3, 5])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y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reshape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7</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array([[ 7, 10, 13], [21, 24, 27]]) </a:t>
            </a:r>
            <a:endParaRPr lang="en-US" dirty="0">
              <a:solidFill>
                <a:schemeClr val="bg1">
                  <a:lumMod val="50000"/>
                </a:schemeClr>
              </a:solidFill>
            </a:endParaRPr>
          </a:p>
        </p:txBody>
      </p:sp>
    </p:spTree>
    <p:extLst>
      <p:ext uri="{BB962C8B-B14F-4D97-AF65-F5344CB8AC3E}">
        <p14:creationId xmlns:p14="http://schemas.microsoft.com/office/powerpoint/2010/main" val="429227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063"/>
            <a:ext cx="5791200" cy="1371600"/>
          </a:xfrm>
        </p:spPr>
        <p:txBody>
          <a:bodyPr/>
          <a:lstStyle/>
          <a:p>
            <a:r>
              <a:rPr lang="en-US"/>
              <a:t>Array operations</a:t>
            </a:r>
            <a:endParaRPr lang="en-US" dirty="0"/>
          </a:p>
        </p:txBody>
      </p:sp>
      <p:sp>
        <p:nvSpPr>
          <p:cNvPr id="3" name="Content Placeholder 2"/>
          <p:cNvSpPr>
            <a:spLocks noGrp="1"/>
          </p:cNvSpPr>
          <p:nvPr>
            <p:ph idx="1"/>
          </p:nvPr>
        </p:nvSpPr>
        <p:spPr>
          <a:xfrm>
            <a:off x="457200" y="1317890"/>
            <a:ext cx="7620000" cy="4373563"/>
          </a:xfrm>
        </p:spPr>
        <p:txBody>
          <a:bodyPr/>
          <a:lstStyle/>
          <a:p>
            <a:r>
              <a:rPr lang="en-US" dirty="0"/>
              <a:t>Basic operations apply element-wise. The result is a new array with the resultant elements.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25</a:t>
            </a:fld>
            <a:endParaRPr lang="en-US"/>
          </a:p>
        </p:txBody>
      </p:sp>
      <p:sp>
        <p:nvSpPr>
          <p:cNvPr id="9" name="Rounded Rectangle 8"/>
          <p:cNvSpPr/>
          <p:nvPr/>
        </p:nvSpPr>
        <p:spPr>
          <a:xfrm>
            <a:off x="457200" y="2068647"/>
            <a:ext cx="8072203" cy="453735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b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b</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array([0, 2, 4, 6, 8])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b </a:t>
            </a:r>
          </a:p>
          <a:p>
            <a:r>
              <a:rPr lang="en-US" dirty="0">
                <a:solidFill>
                  <a:schemeClr val="bg1">
                    <a:lumMod val="50000"/>
                  </a:schemeClr>
                </a:solidFill>
                <a:latin typeface="Courier New" panose="02070309020205020404" pitchFamily="49" charset="0"/>
              </a:rPr>
              <a:t>array([0, 0, 0, 0, 0])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array([ 0,  1,  4,  9, 16])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&gt;</a:t>
            </a:r>
            <a:r>
              <a:rPr lang="en-US" dirty="0">
                <a:solidFill>
                  <a:srgbClr val="99CC99"/>
                </a:solidFill>
                <a:latin typeface="Courier New" panose="02070309020205020404" pitchFamily="49" charset="0"/>
              </a:rPr>
              <a:t>3</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array([False, False, False, False,  True], </a:t>
            </a:r>
            <a:r>
              <a:rPr lang="en-US" dirty="0" err="1">
                <a:solidFill>
                  <a:schemeClr val="bg1">
                    <a:lumMod val="50000"/>
                  </a:schemeClr>
                </a:solidFill>
                <a:latin typeface="Courier New" panose="02070309020205020404" pitchFamily="49" charset="0"/>
              </a:rPr>
              <a:t>dtype</a:t>
            </a:r>
            <a:r>
              <a:rPr lang="en-US" dirty="0">
                <a:solidFill>
                  <a:schemeClr val="bg1">
                    <a:lumMod val="50000"/>
                  </a:schemeClr>
                </a:solidFill>
                <a:latin typeface="Courier New" panose="02070309020205020404" pitchFamily="49" charset="0"/>
              </a:rPr>
              <a:t>=bool)</a:t>
            </a:r>
            <a:r>
              <a:rPr lang="en-US" dirty="0">
                <a:solidFill>
                  <a:schemeClr val="tx1">
                    <a:lumMod val="95000"/>
                  </a:schemeClr>
                </a:solidFill>
                <a:latin typeface="Courier New" panose="02070309020205020404" pitchFamily="49" charset="0"/>
              </a:rPr>
              <a:t>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sin</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array([ 0., 8.41470985, 9.09297427, 1.41120008, -7.56802495])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b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  1,  4,  9, 16]) </a:t>
            </a:r>
            <a:endParaRPr lang="en-US" dirty="0">
              <a:solidFill>
                <a:schemeClr val="bg1">
                  <a:lumMod val="50000"/>
                </a:schemeClr>
              </a:solidFill>
            </a:endParaRPr>
          </a:p>
        </p:txBody>
      </p:sp>
    </p:spTree>
    <p:extLst>
      <p:ext uri="{BB962C8B-B14F-4D97-AF65-F5344CB8AC3E}">
        <p14:creationId xmlns:p14="http://schemas.microsoft.com/office/powerpoint/2010/main" val="104126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Array operations</a:t>
            </a:r>
            <a:endParaRPr lang="en-US" dirty="0"/>
          </a:p>
        </p:txBody>
      </p:sp>
      <p:sp>
        <p:nvSpPr>
          <p:cNvPr id="3" name="Content Placeholder 2"/>
          <p:cNvSpPr>
            <a:spLocks noGrp="1"/>
          </p:cNvSpPr>
          <p:nvPr>
            <p:ph idx="1"/>
          </p:nvPr>
        </p:nvSpPr>
        <p:spPr>
          <a:xfrm>
            <a:off x="457200" y="1752600"/>
            <a:ext cx="3020518" cy="4373563"/>
          </a:xfrm>
        </p:spPr>
        <p:txBody>
          <a:bodyPr/>
          <a:lstStyle/>
          <a:p>
            <a:r>
              <a:rPr lang="en-US" dirty="0"/>
              <a:t>Since multiplication is done element-wise, you need to specifically perform a dot product to perform matrix multiplication.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26</a:t>
            </a:fld>
            <a:endParaRPr lang="en-US"/>
          </a:p>
        </p:txBody>
      </p:sp>
      <p:sp>
        <p:nvSpPr>
          <p:cNvPr id="9" name="Rounded Rectangle 8"/>
          <p:cNvSpPr/>
          <p:nvPr/>
        </p:nvSpPr>
        <p:spPr>
          <a:xfrm>
            <a:off x="3444433" y="1602620"/>
            <a:ext cx="5213272" cy="497332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zeros</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4</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reshape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  0.],</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  0.]])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b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4</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reshape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b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array([[0, 1],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[2, 3]])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b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  0.],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  3.]])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dot</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b</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  1.],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[ 2.,  3.]]) </a:t>
            </a:r>
            <a:endParaRPr lang="en-US" dirty="0">
              <a:solidFill>
                <a:schemeClr val="bg1">
                  <a:lumMod val="50000"/>
                </a:schemeClr>
              </a:solidFill>
            </a:endParaRPr>
          </a:p>
        </p:txBody>
      </p:sp>
    </p:spTree>
    <p:extLst>
      <p:ext uri="{BB962C8B-B14F-4D97-AF65-F5344CB8AC3E}">
        <p14:creationId xmlns:p14="http://schemas.microsoft.com/office/powerpoint/2010/main" val="3099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Array operations</a:t>
            </a:r>
            <a:endParaRPr lang="en-US" dirty="0"/>
          </a:p>
        </p:txBody>
      </p:sp>
      <p:sp>
        <p:nvSpPr>
          <p:cNvPr id="3" name="Content Placeholder 2"/>
          <p:cNvSpPr>
            <a:spLocks noGrp="1"/>
          </p:cNvSpPr>
          <p:nvPr>
            <p:ph idx="1"/>
          </p:nvPr>
        </p:nvSpPr>
        <p:spPr>
          <a:xfrm>
            <a:off x="457200" y="1752600"/>
            <a:ext cx="2667078" cy="4373563"/>
          </a:xfrm>
        </p:spPr>
        <p:txBody>
          <a:bodyPr/>
          <a:lstStyle/>
          <a:p>
            <a:r>
              <a:rPr lang="en-US" dirty="0"/>
              <a:t>There are also some built-in methods of </a:t>
            </a:r>
            <a:r>
              <a:rPr lang="en-US" dirty="0" err="1">
                <a:latin typeface="Courier" charset="0"/>
                <a:ea typeface="Courier" charset="0"/>
                <a:cs typeface="Courier" charset="0"/>
              </a:rPr>
              <a:t>ndarray</a:t>
            </a:r>
            <a:r>
              <a:rPr lang="en-US" dirty="0"/>
              <a:t> objects.</a:t>
            </a:r>
            <a:br>
              <a:rPr lang="en-US" dirty="0"/>
            </a:br>
            <a:br>
              <a:rPr lang="en-US" dirty="0"/>
            </a:br>
            <a:r>
              <a:rPr lang="en-US" dirty="0"/>
              <a:t>Universal functions which may also be applied include </a:t>
            </a:r>
            <a:r>
              <a:rPr lang="en-US" dirty="0" err="1">
                <a:latin typeface="Courier" charset="0"/>
                <a:ea typeface="Courier" charset="0"/>
                <a:cs typeface="Courier" charset="0"/>
              </a:rPr>
              <a:t>exp</a:t>
            </a:r>
            <a:r>
              <a:rPr lang="en-US" dirty="0"/>
              <a:t>, </a:t>
            </a:r>
            <a:r>
              <a:rPr lang="en-US" dirty="0" err="1">
                <a:latin typeface="Courier" charset="0"/>
                <a:ea typeface="Courier" charset="0"/>
                <a:cs typeface="Courier" charset="0"/>
              </a:rPr>
              <a:t>sqrt</a:t>
            </a:r>
            <a:r>
              <a:rPr lang="en-US" dirty="0"/>
              <a:t>, </a:t>
            </a:r>
            <a:r>
              <a:rPr lang="en-US" dirty="0">
                <a:latin typeface="Courier" charset="0"/>
                <a:ea typeface="Courier" charset="0"/>
                <a:cs typeface="Courier" charset="0"/>
              </a:rPr>
              <a:t>add</a:t>
            </a:r>
            <a:r>
              <a:rPr lang="en-US" dirty="0"/>
              <a:t>, </a:t>
            </a:r>
            <a:r>
              <a:rPr lang="en-US" dirty="0">
                <a:latin typeface="Courier" charset="0"/>
                <a:ea typeface="Courier" charset="0"/>
                <a:cs typeface="Courier" charset="0"/>
              </a:rPr>
              <a:t>sin</a:t>
            </a:r>
            <a:r>
              <a:rPr lang="en-US" dirty="0"/>
              <a:t>, </a:t>
            </a:r>
            <a:br>
              <a:rPr lang="en-US" dirty="0"/>
            </a:br>
            <a:r>
              <a:rPr lang="en-US" dirty="0">
                <a:latin typeface="Courier" charset="0"/>
                <a:ea typeface="Courier" charset="0"/>
                <a:cs typeface="Courier" charset="0"/>
              </a:rPr>
              <a:t>cos</a:t>
            </a:r>
            <a:r>
              <a:rPr lang="en-US" dirty="0"/>
              <a:t>, etc.</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27</a:t>
            </a:fld>
            <a:endParaRPr lang="en-US"/>
          </a:p>
        </p:txBody>
      </p:sp>
      <p:sp>
        <p:nvSpPr>
          <p:cNvPr id="12" name="Rounded Rectangle 11"/>
          <p:cNvSpPr/>
          <p:nvPr/>
        </p:nvSpPr>
        <p:spPr>
          <a:xfrm>
            <a:off x="3504393" y="1558243"/>
            <a:ext cx="5213272" cy="497332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array([[ 0.68166391, 0.98943098, 0.69361582],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[ 0.78888081, 0.62197125, 0.40517936]])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sum</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4.1807421388722164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min</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0.4051793610379143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max</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axis</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array([ 0.78888081, 0.98943098, 0.69361582])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min</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axis</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array([ 0.68166391, 0.40517936]) </a:t>
            </a:r>
            <a:endParaRPr lang="en-US" dirty="0">
              <a:solidFill>
                <a:schemeClr val="bg1">
                  <a:lumMod val="50000"/>
                </a:schemeClr>
              </a:solidFill>
            </a:endParaRPr>
          </a:p>
        </p:txBody>
      </p:sp>
    </p:spTree>
    <p:extLst>
      <p:ext uri="{BB962C8B-B14F-4D97-AF65-F5344CB8AC3E}">
        <p14:creationId xmlns:p14="http://schemas.microsoft.com/office/powerpoint/2010/main" val="39771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2750695" cy="1371600"/>
          </a:xfrm>
        </p:spPr>
        <p:txBody>
          <a:bodyPr>
            <a:normAutofit/>
          </a:bodyPr>
          <a:lstStyle/>
          <a:p>
            <a:r>
              <a:rPr lang="en-US" sz="2800" dirty="0"/>
              <a:t>Array operations</a:t>
            </a:r>
          </a:p>
        </p:txBody>
      </p:sp>
      <p:sp>
        <p:nvSpPr>
          <p:cNvPr id="3" name="Content Placeholder 2"/>
          <p:cNvSpPr>
            <a:spLocks noGrp="1"/>
          </p:cNvSpPr>
          <p:nvPr>
            <p:ph idx="1"/>
          </p:nvPr>
        </p:nvSpPr>
        <p:spPr>
          <a:xfrm>
            <a:off x="457200" y="1752600"/>
            <a:ext cx="2345961" cy="4373563"/>
          </a:xfrm>
        </p:spPr>
        <p:txBody>
          <a:bodyPr>
            <a:normAutofit fontScale="92500" lnSpcReduction="10000"/>
          </a:bodyPr>
          <a:lstStyle/>
          <a:p>
            <a:r>
              <a:rPr lang="en-US" dirty="0"/>
              <a:t>An array shape can be manipulated by a number of methods.</a:t>
            </a:r>
          </a:p>
          <a:p>
            <a:endParaRPr lang="en-US" dirty="0"/>
          </a:p>
          <a:p>
            <a:r>
              <a:rPr lang="en-US" dirty="0">
                <a:latin typeface="Courier" charset="0"/>
                <a:ea typeface="Courier" charset="0"/>
                <a:cs typeface="Courier" charset="0"/>
              </a:rPr>
              <a:t>resize(size)</a:t>
            </a:r>
            <a:r>
              <a:rPr lang="en-US" dirty="0"/>
              <a:t> will modify an array in place.</a:t>
            </a:r>
          </a:p>
          <a:p>
            <a:endParaRPr lang="en-US" dirty="0"/>
          </a:p>
          <a:p>
            <a:r>
              <a:rPr lang="en-US" dirty="0">
                <a:latin typeface="Courier" charset="0"/>
                <a:ea typeface="Courier" charset="0"/>
                <a:cs typeface="Courier" charset="0"/>
              </a:rPr>
              <a:t>reshape(size)</a:t>
            </a:r>
            <a:r>
              <a:rPr lang="en-US" dirty="0"/>
              <a:t> will return a copy of the array with a new shape.  </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28</a:t>
            </a:fld>
            <a:endParaRPr lang="en-US"/>
          </a:p>
        </p:txBody>
      </p:sp>
      <p:sp>
        <p:nvSpPr>
          <p:cNvPr id="9" name="Rounded Rectangle 8"/>
          <p:cNvSpPr/>
          <p:nvPr/>
        </p:nvSpPr>
        <p:spPr>
          <a:xfrm>
            <a:off x="3116704" y="376537"/>
            <a:ext cx="5798513" cy="634938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floor</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4</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[[ 9. 8. 7. 9.]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[ 7. 5. 9. 7.]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[ 8. 2. 7. 5.]]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shape</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(3, 4)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ravel</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array([ 9., 8., 7., 9., 7., 5., 9., 7., 8., 2., 7., 5.])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shape</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6</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[[ 9. 8.]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[ 7. 9.]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[ 7. 5.]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[ 9. 7.]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[ 8. 2.]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[ 7. 5.]]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transpose</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array([[ 9., 7., 7., 9., 8., 7.],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[ 8., 9., 5., 7., 2., 5.]]) </a:t>
            </a:r>
            <a:endParaRPr lang="en-US" dirty="0">
              <a:solidFill>
                <a:schemeClr val="bg1">
                  <a:lumMod val="50000"/>
                </a:schemeClr>
              </a:solidFill>
            </a:endParaRPr>
          </a:p>
        </p:txBody>
      </p:sp>
    </p:spTree>
    <p:extLst>
      <p:ext uri="{BB962C8B-B14F-4D97-AF65-F5344CB8AC3E}">
        <p14:creationId xmlns:p14="http://schemas.microsoft.com/office/powerpoint/2010/main" val="387481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Linear algebra</a:t>
            </a:r>
            <a:endParaRPr lang="en-US" dirty="0"/>
          </a:p>
        </p:txBody>
      </p:sp>
      <p:sp>
        <p:nvSpPr>
          <p:cNvPr id="3" name="Content Placeholder 2"/>
          <p:cNvSpPr>
            <a:spLocks noGrp="1"/>
          </p:cNvSpPr>
          <p:nvPr>
            <p:ph idx="1"/>
          </p:nvPr>
        </p:nvSpPr>
        <p:spPr>
          <a:xfrm>
            <a:off x="457201" y="1752600"/>
            <a:ext cx="3335712" cy="4373563"/>
          </a:xfrm>
        </p:spPr>
        <p:txBody>
          <a:bodyPr/>
          <a:lstStyle/>
          <a:p>
            <a:r>
              <a:rPr lang="en-US" dirty="0"/>
              <a:t>One of the most common reasons for using the </a:t>
            </a:r>
            <a:r>
              <a:rPr lang="en-US" dirty="0" err="1"/>
              <a:t>NumPy</a:t>
            </a:r>
            <a:r>
              <a:rPr lang="en-US" dirty="0"/>
              <a:t> package is its linear algebra module. </a:t>
            </a:r>
          </a:p>
          <a:p>
            <a:endParaRPr lang="en-US" dirty="0"/>
          </a:p>
          <a:p>
            <a:r>
              <a:rPr lang="en-US" dirty="0"/>
              <a:t>It’s like </a:t>
            </a:r>
            <a:r>
              <a:rPr lang="en-US" dirty="0" err="1"/>
              <a:t>Matlab</a:t>
            </a:r>
            <a:r>
              <a:rPr lang="en-US" dirty="0"/>
              <a:t>, but free!</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29</a:t>
            </a:fld>
            <a:endParaRPr lang="en-US"/>
          </a:p>
        </p:txBody>
      </p:sp>
      <p:sp>
        <p:nvSpPr>
          <p:cNvPr id="4" name="Rectangle 3"/>
          <p:cNvSpPr/>
          <p:nvPr/>
        </p:nvSpPr>
        <p:spPr>
          <a:xfrm>
            <a:off x="4413123" y="2420875"/>
            <a:ext cx="4572000" cy="300082"/>
          </a:xfrm>
          <a:prstGeom prst="rect">
            <a:avLst/>
          </a:prstGeom>
        </p:spPr>
        <p:txBody>
          <a:bodyPr>
            <a:spAutoFit/>
          </a:bodyPr>
          <a:lstStyle/>
          <a:p>
            <a:endParaRPr lang="en-US" sz="1350" dirty="0">
              <a:solidFill>
                <a:schemeClr val="bg1">
                  <a:lumMod val="50000"/>
                </a:schemeClr>
              </a:solidFill>
            </a:endParaRPr>
          </a:p>
        </p:txBody>
      </p:sp>
      <p:sp>
        <p:nvSpPr>
          <p:cNvPr id="9" name="Rounded Rectangle 8"/>
          <p:cNvSpPr/>
          <p:nvPr/>
        </p:nvSpPr>
        <p:spPr>
          <a:xfrm>
            <a:off x="3972393" y="1842994"/>
            <a:ext cx="4833249" cy="41927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from</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numpy</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import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from</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numpy</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linalg</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import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2.0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b="1"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4.0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[[ 1. 2.]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[ 3. 4.]]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transpose</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array([[ 1., 3.],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[ 2., 4.]])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inv</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inverse</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array([[-2. , 1. ],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[ 1.5, -0.5]]) </a:t>
            </a:r>
            <a:endParaRPr lang="en-US" dirty="0">
              <a:solidFill>
                <a:schemeClr val="bg1">
                  <a:lumMod val="50000"/>
                </a:schemeClr>
              </a:solidFill>
            </a:endParaRPr>
          </a:p>
        </p:txBody>
      </p:sp>
    </p:spTree>
    <p:extLst>
      <p:ext uri="{BB962C8B-B14F-4D97-AF65-F5344CB8AC3E}">
        <p14:creationId xmlns:p14="http://schemas.microsoft.com/office/powerpoint/2010/main" val="81579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a:t>
            </a:r>
          </a:p>
        </p:txBody>
      </p:sp>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dirty="0"/>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1">
              <a:schemeClr val="accent3"/>
            </a:lnRef>
            <a:fillRef idx="3">
              <a:schemeClr val="accent3"/>
            </a:fillRef>
            <a:effectRef idx="2">
              <a:schemeClr val="accent3"/>
            </a:effectRef>
            <a:fontRef idx="minor">
              <a:schemeClr val="lt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2">
              <a:schemeClr val="dk1"/>
            </a:lnRef>
            <a:fillRef idx="1">
              <a:schemeClr val="lt1"/>
            </a:fillRef>
            <a:effectRef idx="0">
              <a:schemeClr val="dk1"/>
            </a:effectRef>
            <a:fontRef idx="minor">
              <a:schemeClr val="dk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2">
              <a:schemeClr val="dk1"/>
            </a:lnRef>
            <a:fillRef idx="1">
              <a:schemeClr val="lt1"/>
            </a:fillRef>
            <a:effectRef idx="0">
              <a:schemeClr val="dk1"/>
            </a:effectRef>
            <a:fontRef idx="minor">
              <a:schemeClr val="dk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2">
              <a:schemeClr val="dk1"/>
            </a:lnRef>
            <a:fillRef idx="1">
              <a:schemeClr val="lt1"/>
            </a:fillRef>
            <a:effectRef idx="0">
              <a:schemeClr val="dk1"/>
            </a:effectRef>
            <a:fontRef idx="minor">
              <a:schemeClr val="dk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2">
              <a:schemeClr val="dk1"/>
            </a:lnRef>
            <a:fillRef idx="1">
              <a:schemeClr val="lt1"/>
            </a:fillRef>
            <a:effectRef idx="0">
              <a:schemeClr val="dk1"/>
            </a:effectRef>
            <a:fontRef idx="minor">
              <a:schemeClr val="dk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2">
              <a:schemeClr val="dk1"/>
            </a:lnRef>
            <a:fillRef idx="1">
              <a:schemeClr val="lt1"/>
            </a:fillRef>
            <a:effectRef idx="0">
              <a:schemeClr val="dk1"/>
            </a:effectRef>
            <a:fontRef idx="minor">
              <a:schemeClr val="dk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2">
              <a:schemeClr val="dk1"/>
            </a:lnRef>
            <a:fillRef idx="1">
              <a:schemeClr val="lt1"/>
            </a:fillRef>
            <a:effectRef idx="0">
              <a:schemeClr val="dk1"/>
            </a:effectRef>
            <a:fontRef idx="minor">
              <a:schemeClr val="dk1"/>
            </a:fontRef>
          </p:style>
        </p:cxnSp>
      </p:grpSp>
    </p:spTree>
    <p:extLst>
      <p:ext uri="{BB962C8B-B14F-4D97-AF65-F5344CB8AC3E}">
        <p14:creationId xmlns:p14="http://schemas.microsoft.com/office/powerpoint/2010/main" val="325320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776670"/>
          </a:xfrm>
        </p:spPr>
        <p:txBody>
          <a:bodyPr/>
          <a:lstStyle/>
          <a:p>
            <a:r>
              <a:rPr lang="en-US" dirty="0"/>
              <a:t>Linear algebra</a:t>
            </a:r>
          </a:p>
        </p:txBody>
      </p:sp>
      <p:sp>
        <p:nvSpPr>
          <p:cNvPr id="3" name="Slide Number Placeholder 2"/>
          <p:cNvSpPr>
            <a:spLocks noGrp="1"/>
          </p:cNvSpPr>
          <p:nvPr>
            <p:ph type="sldNum" sz="quarter" idx="12"/>
          </p:nvPr>
        </p:nvSpPr>
        <p:spPr/>
        <p:txBody>
          <a:bodyPr/>
          <a:lstStyle/>
          <a:p>
            <a:fld id="{A2EF37A0-74FC-AB4F-AE4C-D9BFC6719E9F}" type="slidenum">
              <a:rPr lang="en-US" smtClean="0"/>
              <a:t>30</a:t>
            </a:fld>
            <a:endParaRPr lang="en-US"/>
          </a:p>
        </p:txBody>
      </p:sp>
      <p:sp>
        <p:nvSpPr>
          <p:cNvPr id="6" name="TextBox 5"/>
          <p:cNvSpPr txBox="1"/>
          <p:nvPr/>
        </p:nvSpPr>
        <p:spPr>
          <a:xfrm>
            <a:off x="2480872" y="2967335"/>
            <a:ext cx="4182256" cy="923330"/>
          </a:xfrm>
          <a:prstGeom prst="rect">
            <a:avLst/>
          </a:prstGeom>
          <a:noFill/>
        </p:spPr>
        <p:txBody>
          <a:bodyPr wrap="square" rtlCol="0">
            <a:spAutoFit/>
          </a:bodyPr>
          <a:lstStyle/>
          <a:p>
            <a:r>
              <a:rPr lang="en-US" dirty="0"/>
              <a:t>(We’ll talk about this stuff </a:t>
            </a:r>
            <a:r>
              <a:rPr lang="en-US" i="1" dirty="0"/>
              <a:t>as needed</a:t>
            </a:r>
            <a:r>
              <a:rPr lang="en-US" dirty="0"/>
              <a:t> in the March/April machine learning and statistics lectures.)</a:t>
            </a:r>
          </a:p>
        </p:txBody>
      </p:sp>
      <p:sp>
        <p:nvSpPr>
          <p:cNvPr id="5" name="Rounded Rectangle 4"/>
          <p:cNvSpPr/>
          <p:nvPr/>
        </p:nvSpPr>
        <p:spPr>
          <a:xfrm>
            <a:off x="194873" y="929388"/>
            <a:ext cx="8610770" cy="57262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u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eye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unit 2x2 matrix; "eye" represents "I"</a:t>
            </a:r>
            <a:r>
              <a:rPr lang="en-US" dirty="0">
                <a:solidFill>
                  <a:srgbClr val="FFFFFF"/>
                </a:solidFill>
                <a:latin typeface="Courier New" panose="02070309020205020404" pitchFamily="49" charset="0"/>
              </a:rPr>
              <a:t>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u </a:t>
            </a:r>
          </a:p>
          <a:p>
            <a:r>
              <a:rPr lang="en-US" dirty="0">
                <a:solidFill>
                  <a:schemeClr val="bg1">
                    <a:lumMod val="50000"/>
                  </a:schemeClr>
                </a:solidFill>
                <a:latin typeface="Courier New" panose="02070309020205020404" pitchFamily="49" charset="0"/>
              </a:rPr>
              <a:t>array([[ 1., 0.],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 1.]])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j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dot</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matrix product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array([[-1., 0.],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 -1.]])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trace</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u</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trace (sum of elements on diagonal)</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2.0</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y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7.</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solve</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y</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solve linear matrix equation</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array([[-3.],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[ 4.]])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eig</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get eigenvalues/eigenvectors of matrix</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(array([ 0.+1.j, 0.-1.j]),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array([[ 0.70710678+0.j, 0.70710678+0.j],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[ 0.00000000-0.70710678j, 0.00000000+0.70710678j]])) </a:t>
            </a:r>
            <a:endParaRPr lang="en-US" dirty="0">
              <a:solidFill>
                <a:schemeClr val="bg1">
                  <a:lumMod val="50000"/>
                </a:schemeClr>
              </a:solidFill>
            </a:endParaRPr>
          </a:p>
        </p:txBody>
      </p:sp>
    </p:spTree>
    <p:extLst>
      <p:ext uri="{BB962C8B-B14F-4D97-AF65-F5344CB8AC3E}">
        <p14:creationId xmlns:p14="http://schemas.microsoft.com/office/powerpoint/2010/main" val="330929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SciPy</a:t>
            </a:r>
            <a:r>
              <a:rPr lang="en-US" dirty="0"/>
              <a:t>?</a:t>
            </a:r>
          </a:p>
        </p:txBody>
      </p:sp>
      <p:sp>
        <p:nvSpPr>
          <p:cNvPr id="3" name="Content Placeholder 2"/>
          <p:cNvSpPr>
            <a:spLocks noGrp="1"/>
          </p:cNvSpPr>
          <p:nvPr>
            <p:ph idx="1"/>
          </p:nvPr>
        </p:nvSpPr>
        <p:spPr/>
        <p:txBody>
          <a:bodyPr/>
          <a:lstStyle/>
          <a:p>
            <a:r>
              <a:rPr lang="en-US" dirty="0"/>
              <a:t>In its own words: </a:t>
            </a:r>
          </a:p>
          <a:p>
            <a:endParaRPr lang="en-US" dirty="0"/>
          </a:p>
          <a:p>
            <a:endParaRPr lang="en-US" dirty="0"/>
          </a:p>
          <a:p>
            <a:endParaRPr lang="en-US" dirty="0"/>
          </a:p>
          <a:p>
            <a:endParaRPr lang="en-US" dirty="0"/>
          </a:p>
          <a:p>
            <a:endParaRPr lang="en-US" dirty="0"/>
          </a:p>
          <a:p>
            <a:r>
              <a:rPr lang="en-US" dirty="0"/>
              <a:t>Basically, </a:t>
            </a:r>
            <a:r>
              <a:rPr lang="en-US" dirty="0" err="1"/>
              <a:t>SciPy</a:t>
            </a:r>
            <a:r>
              <a:rPr lang="en-US" dirty="0"/>
              <a:t> contains various tools and functions for solving common problems in </a:t>
            </a:r>
            <a:r>
              <a:rPr lang="en-US" dirty="0">
                <a:solidFill>
                  <a:schemeClr val="tx2"/>
                </a:solidFill>
              </a:rPr>
              <a:t>scientific</a:t>
            </a:r>
            <a:r>
              <a:rPr lang="en-US" dirty="0"/>
              <a:t> computing.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31</a:t>
            </a:fld>
            <a:endParaRPr lang="en-US"/>
          </a:p>
        </p:txBody>
      </p:sp>
      <p:sp>
        <p:nvSpPr>
          <p:cNvPr id="9" name="Rectangle 8"/>
          <p:cNvSpPr/>
          <p:nvPr/>
        </p:nvSpPr>
        <p:spPr>
          <a:xfrm>
            <a:off x="777316" y="2484770"/>
            <a:ext cx="7299884" cy="1631216"/>
          </a:xfrm>
          <a:prstGeom prst="rect">
            <a:avLst/>
          </a:prstGeom>
        </p:spPr>
        <p:txBody>
          <a:bodyPr wrap="square">
            <a:spAutoFit/>
          </a:bodyPr>
          <a:lstStyle/>
          <a:p>
            <a:r>
              <a:rPr lang="en-US" sz="2000" dirty="0" err="1"/>
              <a:t>SciPy</a:t>
            </a:r>
            <a:r>
              <a:rPr lang="en-US" sz="2000" dirty="0"/>
              <a:t> is a collection of mathematical algorithms and convenience functions </a:t>
            </a:r>
            <a:r>
              <a:rPr lang="en-US" sz="2000" dirty="0">
                <a:solidFill>
                  <a:schemeClr val="tx2"/>
                </a:solidFill>
              </a:rPr>
              <a:t>built on the </a:t>
            </a:r>
            <a:r>
              <a:rPr lang="en-US" sz="2000" dirty="0" err="1">
                <a:solidFill>
                  <a:schemeClr val="tx2"/>
                </a:solidFill>
              </a:rPr>
              <a:t>NumPy</a:t>
            </a:r>
            <a:r>
              <a:rPr lang="en-US" sz="2000" dirty="0">
                <a:solidFill>
                  <a:schemeClr val="tx2"/>
                </a:solidFill>
              </a:rPr>
              <a:t> extension</a:t>
            </a:r>
            <a:r>
              <a:rPr lang="en-US" sz="2000" dirty="0">
                <a:solidFill>
                  <a:srgbClr val="FFFF00"/>
                </a:solidFill>
              </a:rPr>
              <a:t> </a:t>
            </a:r>
            <a:r>
              <a:rPr lang="en-US" sz="2000" dirty="0"/>
              <a:t>of Python. It adds significant power to the interactive Python session by providing the user with high-level commands and classes for manipulating and visualizing data.</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345" y="192959"/>
            <a:ext cx="2093330" cy="2058266"/>
          </a:xfrm>
          <a:prstGeom prst="rect">
            <a:avLst/>
          </a:prstGeom>
        </p:spPr>
      </p:pic>
    </p:spTree>
    <p:extLst>
      <p:ext uri="{BB962C8B-B14F-4D97-AF65-F5344CB8AC3E}">
        <p14:creationId xmlns:p14="http://schemas.microsoft.com/office/powerpoint/2010/main" val="471006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SciPY</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a:t>SciPy</a:t>
            </a:r>
            <a:r>
              <a:rPr lang="en-US" dirty="0"/>
              <a:t> gives you access to a ton of specialized mathematical functionality.</a:t>
            </a:r>
          </a:p>
          <a:p>
            <a:pPr marL="342900" indent="-342900">
              <a:buFont typeface="Arial" charset="0"/>
              <a:buChar char="•"/>
            </a:pPr>
            <a:r>
              <a:rPr lang="en-US" dirty="0">
                <a:solidFill>
                  <a:schemeClr val="tx2"/>
                </a:solidFill>
              </a:rPr>
              <a:t>Just know it exists.</a:t>
            </a:r>
            <a:r>
              <a:rPr lang="en-US" dirty="0"/>
              <a:t> </a:t>
            </a:r>
            <a:r>
              <a:rPr lang="en-US" dirty="0">
                <a:solidFill>
                  <a:schemeClr val="tx2"/>
                </a:solidFill>
              </a:rPr>
              <a:t> </a:t>
            </a:r>
            <a:r>
              <a:rPr lang="en-US" dirty="0"/>
              <a:t>We won’t use it much in this class.</a:t>
            </a:r>
          </a:p>
          <a:p>
            <a:r>
              <a:rPr lang="en-US" dirty="0"/>
              <a:t>Some functionality:</a:t>
            </a:r>
          </a:p>
          <a:p>
            <a:pPr marL="342900" indent="-342900">
              <a:buFont typeface="Arial" charset="0"/>
              <a:buChar char="•"/>
            </a:pPr>
            <a:r>
              <a:rPr lang="en-US" b="0" dirty="0"/>
              <a:t>Special mathematical functions (</a:t>
            </a:r>
            <a:r>
              <a:rPr lang="en-US" b="0" dirty="0" err="1"/>
              <a:t>scipy.special</a:t>
            </a:r>
            <a:r>
              <a:rPr lang="en-US" b="0" dirty="0"/>
              <a:t>) -- elliptic, </a:t>
            </a:r>
            <a:r>
              <a:rPr lang="en-US" b="0" dirty="0" err="1"/>
              <a:t>bessel</a:t>
            </a:r>
            <a:r>
              <a:rPr lang="en-US" b="0" dirty="0"/>
              <a:t>, etc.</a:t>
            </a:r>
          </a:p>
          <a:p>
            <a:pPr marL="342900" indent="-342900">
              <a:buFont typeface="Arial" charset="0"/>
              <a:buChar char="•"/>
            </a:pPr>
            <a:r>
              <a:rPr lang="en-US" b="0" dirty="0"/>
              <a:t>Integration (</a:t>
            </a:r>
            <a:r>
              <a:rPr lang="en-US" b="0" dirty="0" err="1"/>
              <a:t>scipy.integrate</a:t>
            </a:r>
            <a:r>
              <a:rPr lang="en-US" b="0" dirty="0"/>
              <a:t>)</a:t>
            </a:r>
          </a:p>
          <a:p>
            <a:pPr marL="342900" indent="-342900">
              <a:buFont typeface="Arial" charset="0"/>
              <a:buChar char="•"/>
            </a:pPr>
            <a:r>
              <a:rPr lang="en-US" b="0" dirty="0"/>
              <a:t>Optimization (</a:t>
            </a:r>
            <a:r>
              <a:rPr lang="en-US" b="0" dirty="0" err="1"/>
              <a:t>scipy.optimize</a:t>
            </a:r>
            <a:r>
              <a:rPr lang="en-US" b="0" dirty="0"/>
              <a:t>)</a:t>
            </a:r>
          </a:p>
          <a:p>
            <a:pPr marL="342900" indent="-342900">
              <a:buFont typeface="Arial" charset="0"/>
              <a:buChar char="•"/>
            </a:pPr>
            <a:r>
              <a:rPr lang="en-US" b="0" dirty="0"/>
              <a:t>Interpolation (</a:t>
            </a:r>
            <a:r>
              <a:rPr lang="en-US" b="0" dirty="0" err="1"/>
              <a:t>scipy.interpolate</a:t>
            </a:r>
            <a:r>
              <a:rPr lang="en-US" b="0" dirty="0"/>
              <a:t>)</a:t>
            </a:r>
          </a:p>
          <a:p>
            <a:pPr marL="342900" indent="-342900">
              <a:buFont typeface="Arial" charset="0"/>
              <a:buChar char="•"/>
            </a:pPr>
            <a:r>
              <a:rPr lang="en-US" b="0" dirty="0"/>
              <a:t>Fourier Transforms (</a:t>
            </a:r>
            <a:r>
              <a:rPr lang="en-US" b="0" dirty="0" err="1"/>
              <a:t>scipy.fftpack</a:t>
            </a:r>
            <a:r>
              <a:rPr lang="en-US" b="0" dirty="0"/>
              <a:t>)</a:t>
            </a:r>
          </a:p>
          <a:p>
            <a:pPr marL="342900" indent="-342900">
              <a:buFont typeface="Arial" charset="0"/>
              <a:buChar char="•"/>
            </a:pPr>
            <a:r>
              <a:rPr lang="en-US" b="0" dirty="0"/>
              <a:t>Signal Processing (</a:t>
            </a:r>
            <a:r>
              <a:rPr lang="en-US" b="0" dirty="0" err="1"/>
              <a:t>scipy.signal</a:t>
            </a:r>
            <a:r>
              <a:rPr lang="en-US" b="0" dirty="0"/>
              <a:t>)</a:t>
            </a:r>
          </a:p>
          <a:p>
            <a:pPr marL="342900" indent="-342900">
              <a:buFont typeface="Arial" charset="0"/>
              <a:buChar char="•"/>
            </a:pPr>
            <a:r>
              <a:rPr lang="en-US" b="0" dirty="0"/>
              <a:t>Linear Algebra (</a:t>
            </a:r>
            <a:r>
              <a:rPr lang="en-US" b="0" dirty="0" err="1"/>
              <a:t>scipy.linalg</a:t>
            </a:r>
            <a:r>
              <a:rPr lang="en-US" b="0" dirty="0"/>
              <a:t>)</a:t>
            </a:r>
          </a:p>
          <a:p>
            <a:pPr marL="342900" indent="-342900">
              <a:buFont typeface="Arial" charset="0"/>
              <a:buChar char="•"/>
            </a:pPr>
            <a:r>
              <a:rPr lang="en-US" b="0" dirty="0"/>
              <a:t>Compressed Sparse Graph Routines (</a:t>
            </a:r>
            <a:r>
              <a:rPr lang="en-US" b="0" dirty="0" err="1"/>
              <a:t>scipy.sparse.csgraph</a:t>
            </a:r>
            <a:r>
              <a:rPr lang="en-US" b="0" dirty="0"/>
              <a:t>)</a:t>
            </a:r>
          </a:p>
          <a:p>
            <a:pPr marL="342900" indent="-342900">
              <a:buFont typeface="Arial" charset="0"/>
              <a:buChar char="•"/>
            </a:pPr>
            <a:r>
              <a:rPr lang="en-US" b="0" dirty="0"/>
              <a:t>Spatial data structures and algorithms (</a:t>
            </a:r>
            <a:r>
              <a:rPr lang="en-US" b="0" dirty="0" err="1"/>
              <a:t>scipy.spatial</a:t>
            </a:r>
            <a:r>
              <a:rPr lang="en-US" b="0" dirty="0"/>
              <a:t>)</a:t>
            </a:r>
          </a:p>
          <a:p>
            <a:pPr marL="342900" indent="-342900">
              <a:buFont typeface="Arial" charset="0"/>
              <a:buChar char="•"/>
            </a:pPr>
            <a:r>
              <a:rPr lang="en-US" b="0" dirty="0"/>
              <a:t>Statistics (</a:t>
            </a:r>
            <a:r>
              <a:rPr lang="en-US" b="0" dirty="0" err="1"/>
              <a:t>scipy.stats</a:t>
            </a:r>
            <a:r>
              <a:rPr lang="en-US" b="0" dirty="0"/>
              <a:t>)</a:t>
            </a:r>
          </a:p>
          <a:p>
            <a:pPr marL="342900" indent="-342900">
              <a:buFont typeface="Arial" charset="0"/>
              <a:buChar char="•"/>
            </a:pPr>
            <a:r>
              <a:rPr lang="en-US" b="0" dirty="0"/>
              <a:t>Multidimensional image processing (</a:t>
            </a:r>
            <a:r>
              <a:rPr lang="en-US" b="0" dirty="0" err="1"/>
              <a:t>scipy.ndimage</a:t>
            </a:r>
            <a:r>
              <a:rPr lang="en-US" b="0" dirty="0"/>
              <a:t>)</a:t>
            </a:r>
          </a:p>
          <a:p>
            <a:pPr marL="342900" indent="-342900">
              <a:buFont typeface="Arial" charset="0"/>
              <a:buChar char="•"/>
            </a:pPr>
            <a:r>
              <a:rPr lang="en-US" b="0" dirty="0"/>
              <a:t>Data IO (</a:t>
            </a:r>
            <a:r>
              <a:rPr lang="en-US" b="0" dirty="0" err="1"/>
              <a:t>scipy.io</a:t>
            </a:r>
            <a:r>
              <a:rPr lang="en-US" b="0" dirty="0"/>
              <a:t>) </a:t>
            </a:r>
            <a:r>
              <a:rPr lang="mr-IN" b="0" dirty="0"/>
              <a:t>–</a:t>
            </a:r>
            <a:r>
              <a:rPr lang="en-US" b="0" dirty="0"/>
              <a:t> overlaps with pandas, covers some other formats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32</a:t>
            </a:fld>
            <a:endParaRPr lang="en-US"/>
          </a:p>
        </p:txBody>
      </p:sp>
    </p:spTree>
    <p:extLst>
      <p:ext uri="{BB962C8B-B14F-4D97-AF65-F5344CB8AC3E}">
        <p14:creationId xmlns:p14="http://schemas.microsoft.com/office/powerpoint/2010/main" val="240542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a:t>
            </a:r>
            <a:r>
              <a:rPr lang="en-US" dirty="0" err="1"/>
              <a:t>SciPy</a:t>
            </a:r>
            <a:r>
              <a:rPr lang="en-US" dirty="0"/>
              <a:t> Example</a:t>
            </a:r>
          </a:p>
        </p:txBody>
      </p:sp>
      <p:sp>
        <p:nvSpPr>
          <p:cNvPr id="3" name="Content Placeholder 2"/>
          <p:cNvSpPr>
            <a:spLocks noGrp="1"/>
          </p:cNvSpPr>
          <p:nvPr>
            <p:ph idx="1"/>
          </p:nvPr>
        </p:nvSpPr>
        <p:spPr/>
        <p:txBody>
          <a:bodyPr/>
          <a:lstStyle/>
          <a:p>
            <a:r>
              <a:rPr lang="en-US" dirty="0"/>
              <a:t>We can’t possibly tour all of the SciPy library and, even if we did, it might be a little boring.</a:t>
            </a:r>
          </a:p>
          <a:p>
            <a:pPr marL="342900" indent="-342900">
              <a:buFont typeface="Arial" charset="0"/>
              <a:buChar char="•"/>
            </a:pPr>
            <a:r>
              <a:rPr lang="en-US" b="0" dirty="0"/>
              <a:t>Often, you’ll be able to find higher-level modules that will work around your need to directly call low-level </a:t>
            </a:r>
            <a:r>
              <a:rPr lang="en-US" b="0" dirty="0" err="1"/>
              <a:t>SciPy</a:t>
            </a:r>
            <a:r>
              <a:rPr lang="en-US" b="0" dirty="0"/>
              <a:t> functions</a:t>
            </a:r>
            <a:r>
              <a:rPr lang="en-US" dirty="0"/>
              <a:t> </a:t>
            </a:r>
          </a:p>
          <a:p>
            <a:endParaRPr lang="en-US" dirty="0"/>
          </a:p>
          <a:p>
            <a:r>
              <a:rPr lang="en-US" dirty="0"/>
              <a:t>Say you want to compute an integral:</a:t>
            </a:r>
          </a:p>
        </p:txBody>
      </p:sp>
      <p:grpSp>
        <p:nvGrpSpPr>
          <p:cNvPr id="7" name="Group 6"/>
          <p:cNvGrpSpPr/>
          <p:nvPr/>
        </p:nvGrpSpPr>
        <p:grpSpPr>
          <a:xfrm>
            <a:off x="1489329" y="4091046"/>
            <a:ext cx="6134793" cy="2177646"/>
            <a:chOff x="1489329" y="4091046"/>
            <a:chExt cx="6134793" cy="2177646"/>
          </a:xfrm>
        </p:grpSpPr>
        <p:pic>
          <p:nvPicPr>
            <p:cNvPr id="4" name="Picture 3"/>
            <p:cNvPicPr>
              <a:picLocks noChangeAspect="1"/>
            </p:cNvPicPr>
            <p:nvPr/>
          </p:nvPicPr>
          <p:blipFill>
            <a:blip r:embed="rId2"/>
            <a:stretch>
              <a:fillRect/>
            </a:stretch>
          </p:blipFill>
          <p:spPr>
            <a:xfrm>
              <a:off x="4455453" y="4091046"/>
              <a:ext cx="3168669" cy="2177646"/>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489329" y="4575184"/>
                  <a:ext cx="2513046" cy="12093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trlPr>
                              <a:rPr lang="en-US" sz="3200" i="1">
                                <a:latin typeface="Cambria Math" panose="02040503050406030204" pitchFamily="18" charset="0"/>
                              </a:rPr>
                            </m:ctrlPr>
                          </m:naryPr>
                          <m:sub>
                            <m:r>
                              <m:rPr>
                                <m:brk m:alnAt="23"/>
                              </m:rPr>
                              <a:rPr lang="en-US" sz="3200" i="1">
                                <a:latin typeface="Cambria Math" panose="02040503050406030204" pitchFamily="18" charset="0"/>
                              </a:rPr>
                              <m:t>𝑎</m:t>
                            </m:r>
                          </m:sub>
                          <m:sup>
                            <m:r>
                              <a:rPr lang="en-US" sz="3200" i="1">
                                <a:latin typeface="Cambria Math" panose="02040503050406030204" pitchFamily="18" charset="0"/>
                              </a:rPr>
                              <m:t>𝑏</m:t>
                            </m:r>
                          </m:sup>
                          <m:e>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i="1">
                                    <a:latin typeface="Cambria Math" panose="02040503050406030204" pitchFamily="18" charset="0"/>
                                  </a:rPr>
                                  <m:t>𝑥</m:t>
                                </m:r>
                              </m:e>
                            </m:func>
                            <m:r>
                              <a:rPr lang="en-US" sz="3200" i="1">
                                <a:latin typeface="Cambria Math" panose="02040503050406030204" pitchFamily="18" charset="0"/>
                              </a:rPr>
                              <m:t>𝑑𝑥</m:t>
                            </m:r>
                          </m:e>
                        </m:nary>
                      </m:oMath>
                    </m:oMathPara>
                  </a14:m>
                  <a:endParaRPr lang="en-US" sz="3200" dirty="0"/>
                </a:p>
              </p:txBody>
            </p:sp>
          </mc:Choice>
          <mc:Fallback xmlns="">
            <p:sp>
              <p:nvSpPr>
                <p:cNvPr id="6" name="TextBox 5"/>
                <p:cNvSpPr txBox="1">
                  <a:spLocks noRot="1" noChangeAspect="1" noMove="1" noResize="1" noEditPoints="1" noAdjustHandles="1" noChangeArrowheads="1" noChangeShapeType="1" noTextEdit="1"/>
                </p:cNvSpPr>
                <p:nvPr/>
              </p:nvSpPr>
              <p:spPr>
                <a:xfrm>
                  <a:off x="1489329" y="4575184"/>
                  <a:ext cx="2513046" cy="1209370"/>
                </a:xfrm>
                <a:prstGeom prst="rect">
                  <a:avLst/>
                </a:prstGeom>
                <a:blipFill rotWithShape="0">
                  <a:blip r:embed="rId3"/>
                  <a:stretch>
                    <a:fillRect/>
                  </a:stretch>
                </a:blipFill>
              </p:spPr>
              <p:txBody>
                <a:bodyPr/>
                <a:lstStyle/>
                <a:p>
                  <a:r>
                    <a:rPr lang="en-US">
                      <a:noFill/>
                    </a:rPr>
                    <a:t> </a:t>
                  </a:r>
                </a:p>
              </p:txBody>
            </p:sp>
          </mc:Fallback>
        </mc:AlternateContent>
      </p:grpSp>
      <p:sp>
        <p:nvSpPr>
          <p:cNvPr id="5" name="Slide Number Placeholder 4"/>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17202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Scipy.integrate</a:t>
            </a:r>
            <a:endParaRPr lang="en-US" dirty="0"/>
          </a:p>
        </p:txBody>
      </p:sp>
      <mc:AlternateContent xmlns:mc="http://schemas.openxmlformats.org/markup-compatibility/2006" xmlns:a14="http://schemas.microsoft.com/office/drawing/2010/main">
        <mc:Choice Requires="a14">
          <p:sp>
            <p:nvSpPr>
              <p:cNvPr id="12" name="Content Placeholder 11"/>
              <p:cNvSpPr>
                <a:spLocks noGrp="1"/>
              </p:cNvSpPr>
              <p:nvPr>
                <p:ph idx="1"/>
              </p:nvPr>
            </p:nvSpPr>
            <p:spPr/>
            <p:txBody>
              <a:bodyPr/>
              <a:lstStyle/>
              <a:p>
                <a:r>
                  <a:rPr lang="en-US" dirty="0"/>
                  <a:t>We have a function object – </a:t>
                </a:r>
                <a:r>
                  <a:rPr lang="en-US" dirty="0" err="1">
                    <a:latin typeface="Courier" charset="0"/>
                    <a:ea typeface="Courier" charset="0"/>
                    <a:cs typeface="Courier" charset="0"/>
                  </a:rPr>
                  <a:t>np.sin</a:t>
                </a:r>
                <a:r>
                  <a:rPr lang="en-US" dirty="0"/>
                  <a:t> defines the sin function for us.</a:t>
                </a:r>
              </a:p>
              <a:p>
                <a:r>
                  <a:rPr lang="en-US" dirty="0"/>
                  <a:t>We can compute the definite integral from </a:t>
                </a:r>
                <a14:m>
                  <m:oMath xmlns:m="http://schemas.openxmlformats.org/officeDocument/2006/math">
                    <m:r>
                      <a:rPr lang="en-US" b="0" i="1">
                        <a:latin typeface="Cambria Math" panose="02040503050406030204" pitchFamily="18" charset="0"/>
                      </a:rPr>
                      <m:t>𝑥</m:t>
                    </m:r>
                    <m:r>
                      <a:rPr lang="en-US" b="0" i="1">
                        <a:latin typeface="Cambria Math" panose="02040503050406030204" pitchFamily="18" charset="0"/>
                      </a:rPr>
                      <m:t>=0</m:t>
                    </m:r>
                  </m:oMath>
                </a14:m>
                <a:r>
                  <a:rPr lang="en-US" dirty="0"/>
                  <a:t> to </a:t>
                </a:r>
                <a14:m>
                  <m:oMath xmlns:m="http://schemas.openxmlformats.org/officeDocument/2006/math">
                    <m:r>
                      <a:rPr lang="en-US" b="0" i="1">
                        <a:latin typeface="Cambria Math" panose="02040503050406030204" pitchFamily="18" charset="0"/>
                      </a:rPr>
                      <m:t>𝑥</m:t>
                    </m:r>
                    <m:r>
                      <a:rPr lang="en-US" b="0" i="1">
                        <a:latin typeface="Cambria Math" panose="02040503050406030204" pitchFamily="18" charset="0"/>
                      </a:rPr>
                      <m:t>=</m:t>
                    </m:r>
                    <m:r>
                      <a:rPr lang="en-US" b="0" i="1">
                        <a:latin typeface="Cambria Math" panose="02040503050406030204" pitchFamily="18" charset="0"/>
                        <a:ea typeface="Cambria Math" panose="02040503050406030204" pitchFamily="18" charset="0"/>
                      </a:rPr>
                      <m:t>𝜋</m:t>
                    </m:r>
                  </m:oMath>
                </a14:m>
                <a:r>
                  <a:rPr lang="en-US" dirty="0"/>
                  <a:t> using the quad function. </a:t>
                </a:r>
              </a:p>
              <a:p>
                <a:endParaRPr lang="en-US" dirty="0"/>
              </a:p>
            </p:txBody>
          </p:sp>
        </mc:Choice>
        <mc:Fallback xmlns="">
          <p:sp>
            <p:nvSpPr>
              <p:cNvPr id="12" name="Content Placeholder 11"/>
              <p:cNvSpPr>
                <a:spLocks noGrp="1" noRot="1" noChangeAspect="1" noMove="1" noResize="1" noEditPoints="1" noAdjustHandles="1" noChangeArrowheads="1" noChangeShapeType="1" noTextEdit="1"/>
              </p:cNvSpPr>
              <p:nvPr>
                <p:ph idx="1"/>
              </p:nvPr>
            </p:nvSpPr>
            <p:spPr>
              <a:blipFill rotWithShape="0">
                <a:blip r:embed="rId3"/>
                <a:stretch>
                  <a:fillRect l="-800" t="-976"/>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2EF37A0-74FC-AB4F-AE4C-D9BFC6719E9F}" type="slidenum">
              <a:rPr lang="en-US" smtClean="0"/>
              <a:pPr/>
              <a:t>34</a:t>
            </a:fld>
            <a:endParaRPr lang="en-US"/>
          </a:p>
        </p:txBody>
      </p:sp>
      <p:sp>
        <p:nvSpPr>
          <p:cNvPr id="9" name="Rounded Rectangle 8"/>
          <p:cNvSpPr/>
          <p:nvPr/>
        </p:nvSpPr>
        <p:spPr>
          <a:xfrm>
            <a:off x="457200" y="3339852"/>
            <a:ext cx="8164995" cy="272820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res </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scipy</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integrate</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quad</a:t>
            </a:r>
            <a:r>
              <a:rPr lang="en-US"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sin</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pi</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(res)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(2.0, 2.220446049250313e-14)</a:t>
            </a:r>
            <a:r>
              <a:rPr lang="en-US" dirty="0">
                <a:solidFill>
                  <a:schemeClr val="tx1">
                    <a:lumMod val="95000"/>
                  </a:schemeClr>
                </a:solidFill>
                <a:latin typeface="Courier New" panose="02070309020205020404" pitchFamily="49" charset="0"/>
              </a:rPr>
              <a:t> </a:t>
            </a:r>
            <a:r>
              <a:rPr lang="en-US" i="1" dirty="0">
                <a:solidFill>
                  <a:srgbClr val="00FF00"/>
                </a:solidFill>
                <a:latin typeface="Courier New" panose="02070309020205020404" pitchFamily="49" charset="0"/>
              </a:rPr>
              <a:t># 2 with a very small error margin!</a:t>
            </a:r>
            <a:br>
              <a:rPr lang="en-US" dirty="0">
                <a:solidFill>
                  <a:srgbClr val="FFFFFF"/>
                </a:solidFill>
                <a:latin typeface="Courier New" panose="02070309020205020404" pitchFamily="49" charset="0"/>
              </a:rPr>
            </a:br>
            <a:r>
              <a:rPr lang="en-US"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res </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scipy</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integrate</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quad</a:t>
            </a:r>
            <a:r>
              <a:rPr lang="en-US"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sin</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inf</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inf</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(res)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(0.0, 0.0)</a:t>
            </a:r>
            <a:r>
              <a:rPr lang="en-US" dirty="0">
                <a:solidFill>
                  <a:schemeClr val="tx1">
                    <a:lumMod val="95000"/>
                  </a:schemeClr>
                </a:solidFill>
                <a:latin typeface="Courier New" panose="02070309020205020404" pitchFamily="49" charset="0"/>
              </a:rPr>
              <a:t> </a:t>
            </a:r>
            <a:r>
              <a:rPr lang="en-US" i="1" dirty="0">
                <a:solidFill>
                  <a:srgbClr val="00FF00"/>
                </a:solidFill>
                <a:latin typeface="Courier New" panose="02070309020205020404" pitchFamily="49" charset="0"/>
              </a:rPr>
              <a:t># Integral does not converge</a:t>
            </a:r>
            <a:endParaRPr lang="en-US" dirty="0">
              <a:solidFill>
                <a:schemeClr val="tx1">
                  <a:lumMod val="95000"/>
                </a:schemeClr>
              </a:solidFill>
            </a:endParaRPr>
          </a:p>
        </p:txBody>
      </p:sp>
    </p:spTree>
    <p:extLst>
      <p:ext uri="{BB962C8B-B14F-4D97-AF65-F5344CB8AC3E}">
        <p14:creationId xmlns:p14="http://schemas.microsoft.com/office/powerpoint/2010/main" val="392877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Scipy.integrate</a:t>
            </a:r>
            <a:endParaRPr lang="en-US" dirty="0"/>
          </a:p>
        </p:txBody>
      </p:sp>
      <p:sp>
        <p:nvSpPr>
          <p:cNvPr id="8" name="Content Placeholder 7"/>
          <p:cNvSpPr>
            <a:spLocks noGrp="1"/>
          </p:cNvSpPr>
          <p:nvPr>
            <p:ph idx="1"/>
          </p:nvPr>
        </p:nvSpPr>
        <p:spPr/>
        <p:txBody>
          <a:bodyPr/>
          <a:lstStyle/>
          <a:p>
            <a:r>
              <a:rPr lang="en-US" dirty="0"/>
              <a:t>Let’s say that we don’t have a function object, we only have some (</a:t>
            </a:r>
            <a:r>
              <a:rPr lang="en-US" i="1" dirty="0" err="1"/>
              <a:t>x</a:t>
            </a:r>
            <a:r>
              <a:rPr lang="en-US" dirty="0" err="1"/>
              <a:t>,</a:t>
            </a:r>
            <a:r>
              <a:rPr lang="en-US" i="1" dirty="0" err="1"/>
              <a:t>y</a:t>
            </a:r>
            <a:r>
              <a:rPr lang="en-US" dirty="0"/>
              <a:t>) samples that “define” our function.</a:t>
            </a:r>
          </a:p>
          <a:p>
            <a:r>
              <a:rPr lang="en-US" dirty="0"/>
              <a:t>We can estimate the integral using the trapezoidal rule.  </a:t>
            </a:r>
          </a:p>
        </p:txBody>
      </p:sp>
      <p:sp>
        <p:nvSpPr>
          <p:cNvPr id="3" name="Slide Number Placeholder 2"/>
          <p:cNvSpPr>
            <a:spLocks noGrp="1"/>
          </p:cNvSpPr>
          <p:nvPr>
            <p:ph type="sldNum" sz="quarter" idx="12"/>
          </p:nvPr>
        </p:nvSpPr>
        <p:spPr/>
        <p:txBody>
          <a:bodyPr/>
          <a:lstStyle/>
          <a:p>
            <a:fld id="{A2EF37A0-74FC-AB4F-AE4C-D9BFC6719E9F}" type="slidenum">
              <a:rPr lang="en-US" smtClean="0"/>
              <a:pPr/>
              <a:t>35</a:t>
            </a:fld>
            <a:endParaRPr lang="en-US"/>
          </a:p>
        </p:txBody>
      </p:sp>
      <p:sp>
        <p:nvSpPr>
          <p:cNvPr id="9" name="Rounded Rectangle 8"/>
          <p:cNvSpPr/>
          <p:nvPr/>
        </p:nvSpPr>
        <p:spPr>
          <a:xfrm>
            <a:off x="457200" y="2971331"/>
            <a:ext cx="8224956" cy="362434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sample_x</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linspace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pi</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1000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sample_y</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sin</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sample_x</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Creating 1,000 samples</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result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scipy</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integrate</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trapz</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sample_y</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sample_x</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(result)</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1.99999835177 </a:t>
            </a:r>
          </a:p>
          <a:p>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sample_x</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linspace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pi</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1000000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sample_y</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sin</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sample_x</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Creating 1,000,000 samples</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result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scipy</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integrate</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trapz</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sample_y</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sample_x</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(result)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2.0</a:t>
            </a:r>
            <a:r>
              <a:rPr lang="en-US" dirty="0">
                <a:solidFill>
                  <a:srgbClr val="FFFFFF"/>
                </a:solidFill>
                <a:latin typeface="Courier New" panose="02070309020205020404" pitchFamily="49" charset="0"/>
              </a:rPr>
              <a:t> </a:t>
            </a:r>
            <a:endParaRPr lang="en-US" dirty="0"/>
          </a:p>
        </p:txBody>
      </p:sp>
    </p:spTree>
    <p:extLst>
      <p:ext uri="{BB962C8B-B14F-4D97-AF65-F5344CB8AC3E}">
        <p14:creationId xmlns:p14="http://schemas.microsoft.com/office/powerpoint/2010/main" val="178341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 First Part</a:t>
            </a:r>
          </a:p>
        </p:txBody>
      </p:sp>
      <p:sp>
        <p:nvSpPr>
          <p:cNvPr id="3" name="Content Placeholder 2"/>
          <p:cNvSpPr>
            <a:spLocks noGrp="1"/>
          </p:cNvSpPr>
          <p:nvPr>
            <p:ph idx="1"/>
          </p:nvPr>
        </p:nvSpPr>
        <p:spPr/>
        <p:txBody>
          <a:bodyPr>
            <a:normAutofit/>
          </a:bodyPr>
          <a:lstStyle/>
          <a:p>
            <a:r>
              <a:rPr lang="en-US" dirty="0"/>
              <a:t>Shift thinking from imperative coding to operations on datasets</a:t>
            </a:r>
            <a:br>
              <a:rPr lang="en-US" dirty="0"/>
            </a:br>
            <a:r>
              <a:rPr lang="en-US" dirty="0"/>
              <a:t>	</a:t>
            </a:r>
          </a:p>
          <a:p>
            <a:r>
              <a:rPr lang="en-US" dirty="0" err="1">
                <a:ea typeface="Courier New" charset="0"/>
                <a:cs typeface="Courier New" charset="0"/>
              </a:rPr>
              <a:t>Numpy</a:t>
            </a:r>
            <a:r>
              <a:rPr lang="en-US" dirty="0">
                <a:ea typeface="Courier New" charset="0"/>
                <a:cs typeface="Courier New" charset="0"/>
              </a:rPr>
              <a:t>: A low-level abstraction that gives us really fast multi-dimensional arrays</a:t>
            </a:r>
          </a:p>
          <a:p>
            <a:endParaRPr lang="en-US" dirty="0">
              <a:ea typeface="Courier New" charset="0"/>
              <a:cs typeface="Courier New" charset="0"/>
            </a:endParaRPr>
          </a:p>
          <a:p>
            <a:r>
              <a:rPr lang="en-US" dirty="0">
                <a:ea typeface="Courier New" charset="0"/>
                <a:cs typeface="Courier New" charset="0"/>
              </a:rPr>
              <a:t>Next class: </a:t>
            </a:r>
          </a:p>
          <a:p>
            <a:r>
              <a:rPr lang="en-US" dirty="0">
                <a:ea typeface="Courier New" charset="0"/>
                <a:cs typeface="Courier New" charset="0"/>
              </a:rPr>
              <a:t>Pandas: Higher-level tabular abstraction and operations to manipulate and combine tables</a:t>
            </a:r>
          </a:p>
          <a:p>
            <a:endParaRPr lang="en-US" dirty="0">
              <a:ea typeface="Courier New" charset="0"/>
              <a:cs typeface="Courier New" charset="0"/>
            </a:endParaRPr>
          </a:p>
          <a:p>
            <a:r>
              <a:rPr lang="en-US" dirty="0">
                <a:ea typeface="Courier New" charset="0"/>
                <a:cs typeface="Courier New" charset="0"/>
              </a:rPr>
              <a:t>Reading Homework focuses on Pandas and SQL</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spTree>
    <p:extLst>
      <p:ext uri="{BB962C8B-B14F-4D97-AF65-F5344CB8AC3E}">
        <p14:creationId xmlns:p14="http://schemas.microsoft.com/office/powerpoint/2010/main" val="4210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Remainder of Today’s Lecture</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dirty="0"/>
          </a:p>
        </p:txBody>
      </p:sp>
      <p:sp>
        <p:nvSpPr>
          <p:cNvPr id="5" name="Rounded Rectangle 4"/>
          <p:cNvSpPr/>
          <p:nvPr/>
        </p:nvSpPr>
        <p:spPr>
          <a:xfrm>
            <a:off x="307575"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grpSp>
        <p:nvGrpSpPr>
          <p:cNvPr id="12" name="Group 11"/>
          <p:cNvGrpSpPr/>
          <p:nvPr/>
        </p:nvGrpSpPr>
        <p:grpSpPr>
          <a:xfrm>
            <a:off x="474810" y="4608987"/>
            <a:ext cx="6680019" cy="2055719"/>
            <a:chOff x="474810" y="4608987"/>
            <a:chExt cx="6680019" cy="2055719"/>
          </a:xfrm>
        </p:grpSpPr>
        <p:sp>
          <p:nvSpPr>
            <p:cNvPr id="3" name="TextBox 2"/>
            <p:cNvSpPr txBox="1"/>
            <p:nvPr/>
          </p:nvSpPr>
          <p:spPr>
            <a:xfrm>
              <a:off x="474810" y="5587488"/>
              <a:ext cx="6680019" cy="1077218"/>
            </a:xfrm>
            <a:prstGeom prst="rect">
              <a:avLst/>
            </a:prstGeom>
            <a:noFill/>
          </p:spPr>
          <p:txBody>
            <a:bodyPr wrap="square" rtlCol="0">
              <a:spAutoFit/>
            </a:bodyPr>
            <a:lstStyle/>
            <a:p>
              <a:pPr algn="ctr"/>
              <a:r>
                <a:rPr lang="en-US" sz="3200" dirty="0">
                  <a:solidFill>
                    <a:schemeClr val="accent3"/>
                  </a:solidFill>
                </a:rPr>
                <a:t>Quick best practices </a:t>
              </a:r>
            </a:p>
            <a:p>
              <a:pPr algn="ctr"/>
              <a:r>
                <a:rPr lang="en-US" sz="3200" dirty="0">
                  <a:solidFill>
                    <a:schemeClr val="accent3"/>
                  </a:solidFill>
                </a:rPr>
                <a:t>for managing this monstrosity.</a:t>
              </a:r>
            </a:p>
          </p:txBody>
        </p:sp>
        <p:sp>
          <p:nvSpPr>
            <p:cNvPr id="10" name="Up Arrow 9"/>
            <p:cNvSpPr/>
            <p:nvPr/>
          </p:nvSpPr>
          <p:spPr>
            <a:xfrm rot="1350203">
              <a:off x="3693797" y="4608987"/>
              <a:ext cx="629587" cy="1030478"/>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087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p:txBody>
          <a:bodyPr/>
          <a:lstStyle/>
          <a:p>
            <a:r>
              <a:rPr lang="en-US"/>
              <a:t>Reproducibility</a:t>
            </a:r>
          </a:p>
        </p:txBody>
      </p:sp>
      <p:sp>
        <p:nvSpPr>
          <p:cNvPr id="214" name="Shape 214"/>
          <p:cNvSpPr>
            <a:spLocks noGrp="1"/>
          </p:cNvSpPr>
          <p:nvPr>
            <p:ph idx="1"/>
          </p:nvPr>
        </p:nvSpPr>
        <p:spPr/>
        <p:txBody>
          <a:bodyPr>
            <a:normAutofit fontScale="92500"/>
          </a:bodyPr>
          <a:lstStyle/>
          <a:p>
            <a:r>
              <a:rPr lang="en-US" dirty="0"/>
              <a:t>Extremely important aspect of data analysis</a:t>
            </a:r>
          </a:p>
          <a:p>
            <a:pPr marL="342900" indent="-342900">
              <a:buFont typeface="Arial" charset="0"/>
              <a:buChar char="•"/>
            </a:pPr>
            <a:r>
              <a:rPr lang="en-US" b="0" dirty="0"/>
              <a:t>“Starting from the same raw data, can we reproduce your analysis and obtain the same results?”</a:t>
            </a:r>
          </a:p>
          <a:p>
            <a:r>
              <a:rPr lang="en-US" dirty="0"/>
              <a:t>Using libraries helps:</a:t>
            </a:r>
          </a:p>
          <a:p>
            <a:pPr marL="160020" indent="-342900">
              <a:buFont typeface="Arial" charset="0"/>
              <a:buChar char="•"/>
            </a:pPr>
            <a:r>
              <a:rPr lang="en-US" b="0" dirty="0"/>
              <a:t>Since you don’t </a:t>
            </a:r>
            <a:r>
              <a:rPr lang="en-US" b="0" dirty="0" err="1"/>
              <a:t>reimplement</a:t>
            </a:r>
            <a:r>
              <a:rPr lang="en-US" b="0" dirty="0"/>
              <a:t> everything, reduce programmer error</a:t>
            </a:r>
          </a:p>
          <a:p>
            <a:pPr marL="160020" indent="-342900">
              <a:buFont typeface="Arial" charset="0"/>
              <a:buChar char="•"/>
            </a:pPr>
            <a:r>
              <a:rPr lang="en-US" b="0" dirty="0"/>
              <a:t>Large user bases serve as “watchdog” for quality and correctness</a:t>
            </a:r>
          </a:p>
          <a:p>
            <a:r>
              <a:rPr lang="en-US" dirty="0"/>
              <a:t>Standard practices help:</a:t>
            </a:r>
          </a:p>
          <a:p>
            <a:pPr marL="160020" indent="-342900">
              <a:buFont typeface="Arial" charset="0"/>
              <a:buChar char="•"/>
            </a:pPr>
            <a:r>
              <a:rPr lang="en-US" b="0" dirty="0"/>
              <a:t>Version control: </a:t>
            </a:r>
            <a:r>
              <a:rPr lang="en-US" b="0" dirty="0" err="1"/>
              <a:t>git</a:t>
            </a:r>
            <a:r>
              <a:rPr lang="en-US" b="0" dirty="0"/>
              <a:t>, </a:t>
            </a:r>
            <a:r>
              <a:rPr lang="en-US" b="0" dirty="0" err="1"/>
              <a:t>git</a:t>
            </a:r>
            <a:r>
              <a:rPr lang="en-US" b="0" dirty="0"/>
              <a:t>, </a:t>
            </a:r>
            <a:r>
              <a:rPr lang="en-US" b="0" dirty="0" err="1"/>
              <a:t>git</a:t>
            </a:r>
            <a:r>
              <a:rPr lang="en-US" b="0" dirty="0"/>
              <a:t>, </a:t>
            </a:r>
            <a:r>
              <a:rPr lang="mr-IN" b="0" dirty="0"/>
              <a:t>…</a:t>
            </a:r>
            <a:r>
              <a:rPr lang="en-US" b="0" dirty="0"/>
              <a:t>, </a:t>
            </a:r>
            <a:r>
              <a:rPr lang="en-US" b="0" dirty="0" err="1"/>
              <a:t>git</a:t>
            </a:r>
            <a:r>
              <a:rPr lang="en-US" b="0" dirty="0">
                <a:solidFill>
                  <a:schemeClr val="bg1">
                    <a:lumMod val="50000"/>
                  </a:schemeClr>
                </a:solidFill>
              </a:rPr>
              <a:t>, </a:t>
            </a:r>
            <a:r>
              <a:rPr lang="en-US" b="0" dirty="0" err="1">
                <a:solidFill>
                  <a:schemeClr val="bg1">
                    <a:lumMod val="50000"/>
                  </a:schemeClr>
                </a:solidFill>
              </a:rPr>
              <a:t>svn</a:t>
            </a:r>
            <a:r>
              <a:rPr lang="en-US" b="0" dirty="0">
                <a:solidFill>
                  <a:schemeClr val="bg1">
                    <a:lumMod val="50000"/>
                  </a:schemeClr>
                </a:solidFill>
              </a:rPr>
              <a:t>, </a:t>
            </a:r>
            <a:r>
              <a:rPr lang="en-US" b="0" dirty="0" err="1">
                <a:solidFill>
                  <a:schemeClr val="bg1">
                    <a:lumMod val="50000"/>
                  </a:schemeClr>
                </a:solidFill>
              </a:rPr>
              <a:t>cvs</a:t>
            </a:r>
            <a:r>
              <a:rPr lang="en-US" b="0" dirty="0">
                <a:solidFill>
                  <a:schemeClr val="bg1">
                    <a:lumMod val="50000"/>
                  </a:schemeClr>
                </a:solidFill>
              </a:rPr>
              <a:t>, hg, Dropbox</a:t>
            </a:r>
          </a:p>
          <a:p>
            <a:pPr marL="160020" indent="-342900">
              <a:buFont typeface="Arial" charset="0"/>
              <a:buChar char="•"/>
            </a:pPr>
            <a:r>
              <a:rPr lang="en-US" b="0" dirty="0"/>
              <a:t>Unit testing: </a:t>
            </a:r>
            <a:r>
              <a:rPr lang="en-US" b="0" dirty="0" err="1"/>
              <a:t>unittest</a:t>
            </a:r>
            <a:r>
              <a:rPr lang="en-US" b="0" dirty="0"/>
              <a:t> (Python), </a:t>
            </a:r>
            <a:r>
              <a:rPr lang="en-US" b="0" dirty="0" err="1"/>
              <a:t>RUnit</a:t>
            </a:r>
            <a:r>
              <a:rPr lang="en-US" b="0" dirty="0"/>
              <a:t> (R), </a:t>
            </a:r>
            <a:r>
              <a:rPr lang="en-US" b="0" dirty="0" err="1"/>
              <a:t>testthat</a:t>
            </a:r>
            <a:endParaRPr lang="en-US" b="0" dirty="0"/>
          </a:p>
          <a:p>
            <a:pPr marL="160020" indent="-342900">
              <a:buFont typeface="Arial" charset="0"/>
              <a:buChar char="•"/>
            </a:pPr>
            <a:r>
              <a:rPr lang="en-US" b="0" dirty="0"/>
              <a:t>Share and publish: </a:t>
            </a:r>
            <a:r>
              <a:rPr lang="en-US" b="0" dirty="0" err="1"/>
              <a:t>github</a:t>
            </a:r>
            <a:r>
              <a:rPr lang="en-US" b="0" dirty="0"/>
              <a:t>, </a:t>
            </a:r>
            <a:r>
              <a:rPr lang="en-US" b="0" dirty="0" err="1"/>
              <a:t>gitlab</a:t>
            </a:r>
            <a:endParaRPr lang="en-US" b="0" dirty="0"/>
          </a:p>
        </p:txBody>
      </p:sp>
      <p:sp>
        <p:nvSpPr>
          <p:cNvPr id="215" name="Shape 215"/>
          <p:cNvSpPr>
            <a:spLocks noGrp="1"/>
          </p:cNvSpPr>
          <p:nvPr>
            <p:ph type="sldNum" sz="quarter" idx="12"/>
          </p:nvPr>
        </p:nvSpPr>
        <p:spPr/>
        <p:txBody>
          <a:bodyPr/>
          <a:lstStyle/>
          <a:p>
            <a:fld id="{86CB4B4D-7CA3-9044-876B-883B54F8677D}" type="slidenum">
              <a:rPr lang="en-US" smtClean="0"/>
              <a:pPr/>
              <a:t>38</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Many slides in this lecture adapted from Hector </a:t>
            </a:r>
            <a:r>
              <a:rPr lang="en-US" sz="1600" dirty="0" err="1">
                <a:solidFill>
                  <a:schemeClr val="bg1">
                    <a:lumMod val="50000"/>
                  </a:schemeClr>
                </a:solidFill>
              </a:rPr>
              <a:t>Corrado</a:t>
            </a:r>
            <a:r>
              <a:rPr lang="en-US" sz="1600" dirty="0">
                <a:solidFill>
                  <a:schemeClr val="bg1">
                    <a:lumMod val="50000"/>
                  </a:schemeClr>
                </a:solidFill>
              </a:rPr>
              <a:t> Bravo</a:t>
            </a:r>
          </a:p>
        </p:txBody>
      </p:sp>
    </p:spTree>
    <p:extLst>
      <p:ext uri="{BB962C8B-B14F-4D97-AF65-F5344CB8AC3E}">
        <p14:creationId xmlns:p14="http://schemas.microsoft.com/office/powerpoint/2010/main" val="132345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lstStyle/>
          <a:p>
            <a:r>
              <a:rPr lang="en-US" dirty="0"/>
              <a:t>Open data:</a:t>
            </a:r>
            <a:br>
              <a:rPr lang="en-US" dirty="0"/>
            </a:br>
            <a:r>
              <a:rPr lang="en-US" dirty="0"/>
              <a:t>“</a:t>
            </a:r>
            <a:r>
              <a:rPr lang="en-US" dirty="0">
                <a:solidFill>
                  <a:schemeClr val="tx2"/>
                </a:solidFill>
              </a:rPr>
              <a:t>Open data</a:t>
            </a:r>
            <a:r>
              <a:rPr lang="en-US" b="0" dirty="0"/>
              <a:t> is the idea that some data should be freely available to everyone to use and republish as they wish, without restrictions from copyright, patents or other mechanisms of control”</a:t>
            </a:r>
            <a:endParaRPr lang="en-US" dirty="0"/>
          </a:p>
          <a:p>
            <a:r>
              <a:rPr lang="en-US" dirty="0"/>
              <a:t>Open Data movement website</a:t>
            </a:r>
          </a:p>
          <a:p>
            <a:pPr marL="342900" indent="-342900">
              <a:buFont typeface="Arial" charset="0"/>
              <a:buChar char="•"/>
            </a:pPr>
            <a:r>
              <a:rPr lang="en-US" b="0" dirty="0">
                <a:hlinkClick r:id="rId3"/>
              </a:rPr>
              <a:t>http://</a:t>
            </a:r>
            <a:r>
              <a:rPr lang="en-US" b="0" dirty="0" err="1">
                <a:hlinkClick r:id="rId3"/>
              </a:rPr>
              <a:t>www.opendatafoundation.org</a:t>
            </a:r>
            <a:r>
              <a:rPr lang="en-US" b="0" dirty="0">
                <a:hlinkClick r:id="rId3"/>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2860" y="4144504"/>
            <a:ext cx="4721140" cy="2728486"/>
          </a:xfrm>
          <a:prstGeom prst="rect">
            <a:avLst/>
          </a:prstGeom>
        </p:spPr>
      </p:pic>
    </p:spTree>
    <p:extLst>
      <p:ext uri="{BB962C8B-B14F-4D97-AF65-F5344CB8AC3E}">
        <p14:creationId xmlns:p14="http://schemas.microsoft.com/office/powerpoint/2010/main" val="149454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Downloading a bunch of files</a:t>
            </a:r>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grpSp>
        <p:nvGrpSpPr>
          <p:cNvPr id="8" name="Group 7"/>
          <p:cNvGrpSpPr/>
          <p:nvPr/>
        </p:nvGrpSpPr>
        <p:grpSpPr>
          <a:xfrm>
            <a:off x="457200" y="1214205"/>
            <a:ext cx="7997252" cy="2473378"/>
            <a:chOff x="457200" y="1349115"/>
            <a:chExt cx="7997252" cy="2473378"/>
          </a:xfrm>
        </p:grpSpPr>
        <p:sp>
          <p:nvSpPr>
            <p:cNvPr id="5" name="Rounded Rectangle 4"/>
            <p:cNvSpPr/>
            <p:nvPr/>
          </p:nvSpPr>
          <p:spPr>
            <a:xfrm>
              <a:off x="457200" y="1693890"/>
              <a:ext cx="7997252" cy="212860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re</a:t>
              </a:r>
            </a:p>
            <a:p>
              <a:r>
                <a:rPr lang="en-US" dirty="0">
                  <a:latin typeface="Courier" charset="0"/>
                  <a:ea typeface="Courier" charset="0"/>
                  <a:cs typeface="Courier" charset="0"/>
                </a:rPr>
                <a:t>import requests</a:t>
              </a:r>
            </a:p>
            <a:p>
              <a:r>
                <a:rPr lang="en-US" dirty="0">
                  <a:latin typeface="Courier" charset="0"/>
                  <a:ea typeface="Courier" charset="0"/>
                  <a:cs typeface="Courier" charset="0"/>
                </a:rPr>
                <a:t>from bs4 import </a:t>
              </a:r>
              <a:r>
                <a:rPr lang="en-US" dirty="0" err="1">
                  <a:latin typeface="Courier" charset="0"/>
                  <a:ea typeface="Courier" charset="0"/>
                  <a:cs typeface="Courier" charset="0"/>
                </a:rPr>
                <a:t>BeautifulSoup</a:t>
              </a:r>
              <a:endParaRPr lang="en-US" dirty="0">
                <a:latin typeface="Courier" charset="0"/>
                <a:ea typeface="Courier" charset="0"/>
                <a:cs typeface="Courier" charset="0"/>
              </a:endParaRPr>
            </a:p>
            <a:p>
              <a:r>
                <a:rPr lang="en-US" dirty="0">
                  <a:latin typeface="Courier" charset="0"/>
                  <a:ea typeface="Courier" charset="0"/>
                  <a:cs typeface="Courier" charset="0"/>
                </a:rPr>
                <a:t>try:</a:t>
              </a:r>
            </a:p>
            <a:p>
              <a:r>
                <a:rPr lang="en-US" dirty="0">
                  <a:latin typeface="Courier" charset="0"/>
                  <a:ea typeface="Courier" charset="0"/>
                  <a:cs typeface="Courier" charset="0"/>
                </a:rPr>
                <a:t>	from </a:t>
              </a:r>
              <a:r>
                <a:rPr lang="en-US" dirty="0" err="1">
                  <a:latin typeface="Courier" charset="0"/>
                  <a:ea typeface="Courier" charset="0"/>
                  <a:cs typeface="Courier" charset="0"/>
                </a:rPr>
                <a:t>urllib.parse</a:t>
              </a:r>
              <a:r>
                <a:rPr lang="en-US" dirty="0">
                  <a:latin typeface="Courier" charset="0"/>
                  <a:ea typeface="Courier" charset="0"/>
                  <a:cs typeface="Courier" charset="0"/>
                </a:rPr>
                <a:t> import </a:t>
              </a:r>
              <a:r>
                <a:rPr lang="en-US" dirty="0" err="1">
                  <a:latin typeface="Courier" charset="0"/>
                  <a:ea typeface="Courier" charset="0"/>
                  <a:cs typeface="Courier" charset="0"/>
                </a:rPr>
                <a:t>urlparse</a:t>
              </a:r>
              <a:endParaRPr lang="en-US" dirty="0">
                <a:latin typeface="Courier" charset="0"/>
                <a:ea typeface="Courier" charset="0"/>
                <a:cs typeface="Courier" charset="0"/>
              </a:endParaRPr>
            </a:p>
            <a:p>
              <a:r>
                <a:rPr lang="en-US" dirty="0">
                  <a:latin typeface="Courier" charset="0"/>
                  <a:ea typeface="Courier" charset="0"/>
                  <a:cs typeface="Courier" charset="0"/>
                </a:rPr>
                <a:t>except </a:t>
              </a:r>
              <a:r>
                <a:rPr lang="en-US" dirty="0" err="1">
                  <a:latin typeface="Courier" charset="0"/>
                  <a:ea typeface="Courier" charset="0"/>
                  <a:cs typeface="Courier" charset="0"/>
                </a:rPr>
                <a:t>ImportError</a:t>
              </a:r>
              <a:r>
                <a:rPr lang="en-US" dirty="0">
                  <a:latin typeface="Courier" charset="0"/>
                  <a:ea typeface="Courier" charset="0"/>
                  <a:cs typeface="Courier" charset="0"/>
                </a:rPr>
                <a:t>:</a:t>
              </a:r>
            </a:p>
            <a:p>
              <a:r>
                <a:rPr lang="en-US" dirty="0">
                  <a:latin typeface="Courier" charset="0"/>
                  <a:ea typeface="Courier" charset="0"/>
                  <a:cs typeface="Courier" charset="0"/>
                </a:rPr>
                <a:t>	from </a:t>
              </a:r>
              <a:r>
                <a:rPr lang="en-US" dirty="0" err="1">
                  <a:latin typeface="Courier" charset="0"/>
                  <a:ea typeface="Courier" charset="0"/>
                  <a:cs typeface="Courier" charset="0"/>
                </a:rPr>
                <a:t>urlparse</a:t>
              </a:r>
              <a:r>
                <a:rPr lang="en-US" dirty="0">
                  <a:latin typeface="Courier" charset="0"/>
                  <a:ea typeface="Courier" charset="0"/>
                  <a:cs typeface="Courier" charset="0"/>
                </a:rPr>
                <a:t> import </a:t>
              </a:r>
              <a:r>
                <a:rPr lang="en-US" dirty="0" err="1">
                  <a:latin typeface="Courier" charset="0"/>
                  <a:ea typeface="Courier" charset="0"/>
                  <a:cs typeface="Courier" charset="0"/>
                </a:rPr>
                <a:t>urlparse</a:t>
              </a:r>
              <a:endParaRPr lang="en-US" dirty="0">
                <a:latin typeface="Courier" charset="0"/>
                <a:ea typeface="Courier" charset="0"/>
                <a:cs typeface="Courier" charset="0"/>
              </a:endParaRPr>
            </a:p>
          </p:txBody>
        </p:sp>
        <p:sp>
          <p:nvSpPr>
            <p:cNvPr id="7" name="TextBox 6"/>
            <p:cNvSpPr txBox="1"/>
            <p:nvPr/>
          </p:nvSpPr>
          <p:spPr>
            <a:xfrm>
              <a:off x="5846164" y="1349115"/>
              <a:ext cx="2323475" cy="369332"/>
            </a:xfrm>
            <a:prstGeom prst="rect">
              <a:avLst/>
            </a:prstGeom>
            <a:noFill/>
          </p:spPr>
          <p:txBody>
            <a:bodyPr wrap="square" rtlCol="0">
              <a:spAutoFit/>
            </a:bodyPr>
            <a:lstStyle/>
            <a:p>
              <a:pPr algn="r"/>
              <a:r>
                <a:rPr lang="en-US" dirty="0"/>
                <a:t>Import the modules</a:t>
              </a:r>
            </a:p>
          </p:txBody>
        </p:sp>
      </p:grpSp>
      <p:grpSp>
        <p:nvGrpSpPr>
          <p:cNvPr id="10" name="Group 9"/>
          <p:cNvGrpSpPr/>
          <p:nvPr/>
        </p:nvGrpSpPr>
        <p:grpSpPr>
          <a:xfrm>
            <a:off x="457200" y="3742653"/>
            <a:ext cx="7997252" cy="2912979"/>
            <a:chOff x="457200" y="3742653"/>
            <a:chExt cx="7997252" cy="2912979"/>
          </a:xfrm>
        </p:grpSpPr>
        <p:sp>
          <p:nvSpPr>
            <p:cNvPr id="6" name="Rounded Rectangle 5"/>
            <p:cNvSpPr/>
            <p:nvPr/>
          </p:nvSpPr>
          <p:spPr>
            <a:xfrm>
              <a:off x="457200" y="4096995"/>
              <a:ext cx="7997252" cy="255863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 HTTP GET request sent to the URL </a:t>
              </a:r>
              <a:r>
                <a:rPr lang="en-US" dirty="0" err="1">
                  <a:latin typeface="Courier" charset="0"/>
                  <a:ea typeface="Courier" charset="0"/>
                  <a:cs typeface="Courier" charset="0"/>
                </a:rPr>
                <a:t>url</a:t>
              </a:r>
              <a:endParaRPr lang="en-US" dirty="0">
                <a:latin typeface="Courier" charset="0"/>
                <a:ea typeface="Courier" charset="0"/>
                <a:cs typeface="Courier" charset="0"/>
              </a:endParaRPr>
            </a:p>
            <a:p>
              <a:r>
                <a:rPr lang="en-US" dirty="0">
                  <a:latin typeface="Courier" charset="0"/>
                  <a:ea typeface="Courier" charset="0"/>
                  <a:cs typeface="Courier" charset="0"/>
                </a:rPr>
                <a:t>r = </a:t>
              </a:r>
              <a:r>
                <a:rPr lang="en-US" dirty="0" err="1">
                  <a:latin typeface="Courier" charset="0"/>
                  <a:ea typeface="Courier" charset="0"/>
                  <a:cs typeface="Courier" charset="0"/>
                </a:rPr>
                <a:t>requests.get</a:t>
              </a:r>
              <a:r>
                <a:rPr lang="en-US" dirty="0">
                  <a:latin typeface="Courier" charset="0"/>
                  <a:ea typeface="Courier" charset="0"/>
                  <a:cs typeface="Courier" charset="0"/>
                </a:rPr>
                <a:t>( </a:t>
              </a:r>
              <a:r>
                <a:rPr lang="en-US" dirty="0" err="1">
                  <a:latin typeface="Courier" charset="0"/>
                  <a:ea typeface="Courier" charset="0"/>
                  <a:cs typeface="Courier" charset="0"/>
                </a:rPr>
                <a:t>url</a:t>
              </a:r>
              <a:r>
                <a:rPr lang="en-US" dirty="0">
                  <a:latin typeface="Courier" charset="0"/>
                  <a:ea typeface="Courier" charset="0"/>
                  <a:cs typeface="Courier" charset="0"/>
                </a:rPr>
                <a:t> )</a:t>
              </a:r>
            </a:p>
            <a:p>
              <a:endParaRPr lang="en-US" dirty="0">
                <a:latin typeface="Courier" charset="0"/>
                <a:ea typeface="Courier" charset="0"/>
                <a:cs typeface="Courier" charset="0"/>
              </a:endParaRPr>
            </a:p>
            <a:p>
              <a:r>
                <a:rPr lang="en-US" dirty="0">
                  <a:latin typeface="Courier" charset="0"/>
                  <a:ea typeface="Courier" charset="0"/>
                  <a:cs typeface="Courier" charset="0"/>
                </a:rPr>
                <a:t># Use </a:t>
              </a:r>
              <a:r>
                <a:rPr lang="en-US" dirty="0" err="1">
                  <a:latin typeface="Courier" charset="0"/>
                  <a:ea typeface="Courier" charset="0"/>
                  <a:cs typeface="Courier" charset="0"/>
                </a:rPr>
                <a:t>BeautifulSoup</a:t>
              </a:r>
              <a:r>
                <a:rPr lang="en-US" dirty="0">
                  <a:latin typeface="Courier" charset="0"/>
                  <a:ea typeface="Courier" charset="0"/>
                  <a:cs typeface="Courier" charset="0"/>
                </a:rPr>
                <a:t> to parse the GET response</a:t>
              </a:r>
            </a:p>
            <a:p>
              <a:r>
                <a:rPr lang="en-US" dirty="0">
                  <a:latin typeface="Courier" charset="0"/>
                  <a:ea typeface="Courier" charset="0"/>
                  <a:cs typeface="Courier" charset="0"/>
                </a:rPr>
                <a:t>root = </a:t>
              </a:r>
              <a:r>
                <a:rPr lang="en-US" dirty="0" err="1">
                  <a:latin typeface="Courier" charset="0"/>
                  <a:ea typeface="Courier" charset="0"/>
                  <a:cs typeface="Courier" charset="0"/>
                </a:rPr>
                <a:t>BeautifulSoup</a:t>
              </a:r>
              <a:r>
                <a:rPr lang="en-US" dirty="0">
                  <a:latin typeface="Courier" charset="0"/>
                  <a:ea typeface="Courier" charset="0"/>
                  <a:cs typeface="Courier" charset="0"/>
                </a:rPr>
                <a:t>( </a:t>
              </a:r>
              <a:r>
                <a:rPr lang="en-US" dirty="0" err="1">
                  <a:latin typeface="Courier" charset="0"/>
                  <a:ea typeface="Courier" charset="0"/>
                  <a:cs typeface="Courier" charset="0"/>
                </a:rPr>
                <a:t>r.content</a:t>
              </a:r>
              <a:r>
                <a:rPr lang="en-US" dirty="0">
                  <a:latin typeface="Courier" charset="0"/>
                  <a:ea typeface="Courier" charset="0"/>
                  <a:cs typeface="Courier" charset="0"/>
                </a:rPr>
                <a:t> )</a:t>
              </a:r>
            </a:p>
            <a:p>
              <a:r>
                <a:rPr lang="en-US" dirty="0" err="1">
                  <a:latin typeface="Courier" charset="0"/>
                  <a:ea typeface="Courier" charset="0"/>
                  <a:cs typeface="Courier" charset="0"/>
                </a:rPr>
                <a:t>lnks</a:t>
              </a:r>
              <a:r>
                <a:rPr lang="en-US" dirty="0">
                  <a:latin typeface="Courier" charset="0"/>
                  <a:ea typeface="Courier" charset="0"/>
                  <a:cs typeface="Courier" charset="0"/>
                </a:rPr>
                <a:t> = </a:t>
              </a:r>
              <a:r>
                <a:rPr lang="en-US" dirty="0" err="1">
                  <a:latin typeface="Courier" charset="0"/>
                  <a:ea typeface="Courier" charset="0"/>
                  <a:cs typeface="Courier" charset="0"/>
                </a:rPr>
                <a:t>root.find</a:t>
              </a:r>
              <a:r>
                <a:rPr lang="en-US" dirty="0">
                  <a:latin typeface="Courier" charset="0"/>
                  <a:ea typeface="Courier" charset="0"/>
                  <a:cs typeface="Courier" charset="0"/>
                </a:rPr>
                <a:t>("div", id="schedule")\</a:t>
              </a:r>
            </a:p>
            <a:p>
              <a:r>
                <a:rPr lang="en-US" dirty="0">
                  <a:latin typeface="Courier" charset="0"/>
                  <a:ea typeface="Courier" charset="0"/>
                  <a:cs typeface="Courier" charset="0"/>
                </a:rPr>
                <a:t>           .find("table")\</a:t>
              </a:r>
            </a:p>
            <a:p>
              <a:r>
                <a:rPr lang="en-US" dirty="0">
                  <a:latin typeface="Courier" charset="0"/>
                  <a:ea typeface="Courier" charset="0"/>
                  <a:cs typeface="Courier" charset="0"/>
                </a:rPr>
                <a:t>           .find("</a:t>
              </a:r>
              <a:r>
                <a:rPr lang="en-US" dirty="0" err="1">
                  <a:latin typeface="Courier" charset="0"/>
                  <a:ea typeface="Courier" charset="0"/>
                  <a:cs typeface="Courier" charset="0"/>
                </a:rPr>
                <a:t>tbody</a:t>
              </a:r>
              <a:r>
                <a:rPr lang="en-US" dirty="0">
                  <a:latin typeface="Courier" charset="0"/>
                  <a:ea typeface="Courier" charset="0"/>
                  <a:cs typeface="Courier" charset="0"/>
                </a:rPr>
                <a:t>").</a:t>
              </a:r>
              <a:r>
                <a:rPr lang="en-US" dirty="0" err="1">
                  <a:latin typeface="Courier" charset="0"/>
                  <a:ea typeface="Courier" charset="0"/>
                  <a:cs typeface="Courier" charset="0"/>
                </a:rPr>
                <a:t>findAll</a:t>
              </a:r>
              <a:r>
                <a:rPr lang="en-US" dirty="0">
                  <a:latin typeface="Courier" charset="0"/>
                  <a:ea typeface="Courier" charset="0"/>
                  <a:cs typeface="Courier" charset="0"/>
                </a:rPr>
                <a:t>("a")</a:t>
              </a:r>
            </a:p>
          </p:txBody>
        </p:sp>
        <p:sp>
          <p:nvSpPr>
            <p:cNvPr id="9" name="TextBox 8"/>
            <p:cNvSpPr txBox="1"/>
            <p:nvPr/>
          </p:nvSpPr>
          <p:spPr>
            <a:xfrm>
              <a:off x="5291528" y="3742653"/>
              <a:ext cx="2878111" cy="369332"/>
            </a:xfrm>
            <a:prstGeom prst="rect">
              <a:avLst/>
            </a:prstGeom>
            <a:noFill/>
          </p:spPr>
          <p:txBody>
            <a:bodyPr wrap="square" rtlCol="0">
              <a:spAutoFit/>
            </a:bodyPr>
            <a:lstStyle/>
            <a:p>
              <a:pPr algn="r"/>
              <a:r>
                <a:rPr lang="en-US"/>
                <a:t>Get some HTML via HTTP</a:t>
              </a:r>
              <a:endParaRPr lang="en-US" dirty="0"/>
            </a:p>
          </p:txBody>
        </p:sp>
      </p:grpSp>
    </p:spTree>
    <p:extLst>
      <p:ext uri="{BB962C8B-B14F-4D97-AF65-F5344CB8AC3E}">
        <p14:creationId xmlns:p14="http://schemas.microsoft.com/office/powerpoint/2010/main" val="16828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Practical Tips</a:t>
            </a:r>
          </a:p>
        </p:txBody>
      </p:sp>
      <p:sp>
        <p:nvSpPr>
          <p:cNvPr id="239" name="Shape 239"/>
          <p:cNvSpPr>
            <a:spLocks noGrp="1"/>
          </p:cNvSpPr>
          <p:nvPr>
            <p:ph idx="1"/>
          </p:nvPr>
        </p:nvSpPr>
        <p:spPr>
          <a:prstGeom prst="rect">
            <a:avLst/>
          </a:prstGeom>
        </p:spPr>
        <p:txBody>
          <a:bodyPr>
            <a:normAutofit/>
          </a:bodyPr>
          <a:lstStyle/>
          <a:p>
            <a:r>
              <a:rPr dirty="0"/>
              <a:t>Many tasks can be organized in modular manner:</a:t>
            </a:r>
          </a:p>
          <a:p>
            <a:pPr marL="160020" indent="-342900">
              <a:buFont typeface="Arial" charset="0"/>
              <a:buChar char="•"/>
            </a:pPr>
            <a:r>
              <a:rPr b="0" dirty="0"/>
              <a:t>Data acquisition:</a:t>
            </a:r>
            <a:endParaRPr lang="en-US" b="0" dirty="0"/>
          </a:p>
          <a:p>
            <a:pPr marL="617220" lvl="1" indent="-342900">
              <a:buFont typeface="Arial" charset="0"/>
              <a:buChar char="•"/>
            </a:pPr>
            <a:r>
              <a:rPr lang="en-US" dirty="0"/>
              <a:t>G</a:t>
            </a:r>
            <a:r>
              <a:rPr b="0" dirty="0"/>
              <a:t>et data, put it in usable format (many ‘join’ operations), clean it up</a:t>
            </a:r>
          </a:p>
          <a:p>
            <a:pPr marL="160020" indent="-342900">
              <a:buFont typeface="Arial" charset="0"/>
              <a:buChar char="•"/>
            </a:pPr>
            <a:r>
              <a:rPr b="0" dirty="0"/>
              <a:t>Algorithm/tool development:</a:t>
            </a:r>
            <a:endParaRPr lang="en-US" b="0" dirty="0"/>
          </a:p>
          <a:p>
            <a:pPr marL="617220" lvl="1" indent="-342900">
              <a:buFont typeface="Arial" charset="0"/>
              <a:buChar char="•"/>
            </a:pPr>
            <a:r>
              <a:rPr lang="en-US" dirty="0"/>
              <a:t>I</a:t>
            </a:r>
            <a:r>
              <a:rPr b="0" dirty="0"/>
              <a:t>f new analysis tools are required</a:t>
            </a:r>
          </a:p>
          <a:p>
            <a:pPr marL="160020" indent="-342900">
              <a:buFont typeface="Arial" charset="0"/>
              <a:buChar char="•"/>
            </a:pPr>
            <a:r>
              <a:rPr b="0" dirty="0"/>
              <a:t>Computational analysis:</a:t>
            </a:r>
            <a:endParaRPr lang="en-US" b="0" dirty="0"/>
          </a:p>
          <a:p>
            <a:pPr marL="617220" lvl="1" indent="-342900">
              <a:buFont typeface="Arial" charset="0"/>
              <a:buChar char="•"/>
            </a:pPr>
            <a:r>
              <a:rPr lang="en-US" dirty="0"/>
              <a:t>U</a:t>
            </a:r>
            <a:r>
              <a:rPr b="0" dirty="0"/>
              <a:t>se tools to analyze data</a:t>
            </a:r>
          </a:p>
          <a:p>
            <a:pPr marL="160020" indent="-342900">
              <a:buFont typeface="Arial" charset="0"/>
              <a:buChar char="•"/>
            </a:pPr>
            <a:r>
              <a:rPr b="0" dirty="0"/>
              <a:t>Communication of results:</a:t>
            </a:r>
            <a:endParaRPr lang="en-US" b="0" dirty="0"/>
          </a:p>
          <a:p>
            <a:pPr marL="617220" lvl="1" indent="-342900">
              <a:buFont typeface="Arial" charset="0"/>
              <a:buChar char="•"/>
            </a:pPr>
            <a:r>
              <a:rPr lang="en-US" dirty="0"/>
              <a:t>P</a:t>
            </a:r>
            <a:r>
              <a:rPr b="0" dirty="0"/>
              <a:t>repare summaries of experimental results, plots,  publication, upload processed data to repositories</a:t>
            </a:r>
          </a:p>
        </p:txBody>
      </p:sp>
      <p:sp>
        <p:nvSpPr>
          <p:cNvPr id="240" name="Shape 24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40</a:t>
            </a:fld>
            <a:endParaRPr/>
          </a:p>
        </p:txBody>
      </p:sp>
      <p:sp>
        <p:nvSpPr>
          <p:cNvPr id="6" name="Shape 246"/>
          <p:cNvSpPr/>
          <p:nvPr/>
        </p:nvSpPr>
        <p:spPr>
          <a:xfrm>
            <a:off x="1991862" y="6126163"/>
            <a:ext cx="5100317" cy="546544"/>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b">
            <a:spAutoFit/>
          </a:bodyPr>
          <a:lstStyle>
            <a:lvl1pPr>
              <a:defRPr>
                <a:solidFill>
                  <a:srgbClr val="F64D39"/>
                </a:solidFill>
              </a:defRPr>
            </a:lvl1pPr>
          </a:lstStyle>
          <a:p>
            <a:r>
              <a:rPr sz="1600" dirty="0">
                <a:solidFill>
                  <a:schemeClr val="tx2"/>
                </a:solidFill>
              </a:rPr>
              <a:t>Usually a single language or tool does not handle all of these equally well</a:t>
            </a:r>
            <a:r>
              <a:rPr lang="en-US" sz="1600" dirty="0">
                <a:solidFill>
                  <a:schemeClr val="tx2"/>
                </a:solidFill>
              </a:rPr>
              <a:t> </a:t>
            </a:r>
            <a:r>
              <a:rPr lang="mr-IN" sz="1600" dirty="0">
                <a:solidFill>
                  <a:schemeClr val="tx2"/>
                </a:solidFill>
              </a:rPr>
              <a:t>–</a:t>
            </a:r>
            <a:r>
              <a:rPr lang="en-US" sz="1600" dirty="0">
                <a:solidFill>
                  <a:schemeClr val="tx2"/>
                </a:solidFill>
              </a:rPr>
              <a:t> </a:t>
            </a:r>
            <a:r>
              <a:rPr lang="en-US" sz="1600" b="1" dirty="0">
                <a:solidFill>
                  <a:schemeClr val="tx2"/>
                </a:solidFill>
              </a:rPr>
              <a:t>choose the best tool for the job!</a:t>
            </a:r>
            <a:endParaRPr sz="1600" dirty="0">
              <a:solidFill>
                <a:schemeClr val="tx2"/>
              </a:solidFill>
            </a:endParaRPr>
          </a:p>
        </p:txBody>
      </p:sp>
    </p:spTree>
    <p:extLst>
      <p:ext uri="{BB962C8B-B14F-4D97-AF65-F5344CB8AC3E}">
        <p14:creationId xmlns:p14="http://schemas.microsoft.com/office/powerpoint/2010/main" val="365394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prstGeom prst="rect">
            <a:avLst/>
          </a:prstGeom>
        </p:spPr>
        <p:txBody>
          <a:bodyPr/>
          <a:lstStyle/>
          <a:p>
            <a:r>
              <a:t>Practical Tips</a:t>
            </a:r>
          </a:p>
        </p:txBody>
      </p:sp>
      <p:sp>
        <p:nvSpPr>
          <p:cNvPr id="286" name="Shape 286"/>
          <p:cNvSpPr>
            <a:spLocks noGrp="1"/>
          </p:cNvSpPr>
          <p:nvPr>
            <p:ph idx="1"/>
          </p:nvPr>
        </p:nvSpPr>
        <p:spPr>
          <a:prstGeom prst="rect">
            <a:avLst/>
          </a:prstGeom>
        </p:spPr>
        <p:txBody>
          <a:bodyPr/>
          <a:lstStyle/>
          <a:p>
            <a:r>
              <a:rPr dirty="0"/>
              <a:t>Modularity requires organization and careful thought</a:t>
            </a:r>
          </a:p>
          <a:p>
            <a:r>
              <a:rPr dirty="0"/>
              <a:t>In Data Science</a:t>
            </a:r>
            <a:r>
              <a:rPr lang="en-US" dirty="0"/>
              <a:t>,</a:t>
            </a:r>
            <a:r>
              <a:rPr dirty="0"/>
              <a:t> we wear two hats</a:t>
            </a:r>
            <a:r>
              <a:rPr lang="en-US" dirty="0"/>
              <a:t>:</a:t>
            </a:r>
            <a:endParaRPr dirty="0"/>
          </a:p>
          <a:p>
            <a:pPr marL="160020" indent="-342900">
              <a:buFont typeface="Arial" charset="0"/>
              <a:buChar char="•"/>
            </a:pPr>
            <a:r>
              <a:rPr b="0" dirty="0"/>
              <a:t>Algorithm/tool developer</a:t>
            </a:r>
          </a:p>
          <a:p>
            <a:pPr marL="160020" indent="-342900">
              <a:buFont typeface="Arial" charset="0"/>
              <a:buChar char="•"/>
              <a:defRPr b="1"/>
            </a:pPr>
            <a:r>
              <a:rPr dirty="0">
                <a:solidFill>
                  <a:schemeClr val="tx2"/>
                </a:solidFill>
              </a:rPr>
              <a:t>Experimentalist</a:t>
            </a:r>
            <a:r>
              <a:rPr b="0" dirty="0"/>
              <a:t>: we don’t get trained to think this way enough!</a:t>
            </a:r>
            <a:br>
              <a:rPr lang="en-US" b="0" dirty="0"/>
            </a:br>
            <a:endParaRPr b="0" dirty="0"/>
          </a:p>
          <a:p>
            <a:pPr>
              <a:defRPr b="1"/>
            </a:pPr>
            <a:r>
              <a:rPr dirty="0"/>
              <a:t>It helps two consciously separate these two jobs</a:t>
            </a:r>
          </a:p>
        </p:txBody>
      </p:sp>
      <p:sp>
        <p:nvSpPr>
          <p:cNvPr id="287" name="Shape 28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41</a:t>
            </a:fld>
            <a:endParaRPr/>
          </a:p>
        </p:txBody>
      </p:sp>
    </p:spTree>
    <p:extLst>
      <p:ext uri="{BB962C8B-B14F-4D97-AF65-F5344CB8AC3E}">
        <p14:creationId xmlns:p14="http://schemas.microsoft.com/office/powerpoint/2010/main" val="16263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Think like an experimentalist</a:t>
            </a:r>
          </a:p>
        </p:txBody>
      </p:sp>
      <p:sp>
        <p:nvSpPr>
          <p:cNvPr id="291" name="Shape 291"/>
          <p:cNvSpPr>
            <a:spLocks noGrp="1"/>
          </p:cNvSpPr>
          <p:nvPr>
            <p:ph idx="1"/>
          </p:nvPr>
        </p:nvSpPr>
        <p:spPr>
          <a:prstGeom prst="rect">
            <a:avLst/>
          </a:prstGeom>
        </p:spPr>
        <p:txBody>
          <a:bodyPr>
            <a:normAutofit/>
          </a:bodyPr>
          <a:lstStyle/>
          <a:p>
            <a:r>
              <a:t>Plan your experiment</a:t>
            </a:r>
          </a:p>
          <a:p>
            <a:r>
              <a:t>Gather your raw data</a:t>
            </a:r>
          </a:p>
          <a:p>
            <a:r>
              <a:t>Gather your tools</a:t>
            </a:r>
          </a:p>
          <a:p>
            <a:r>
              <a:t>Execute experiment</a:t>
            </a:r>
          </a:p>
          <a:p>
            <a:r>
              <a:t>Analyze</a:t>
            </a:r>
          </a:p>
          <a:p>
            <a:r>
              <a:t>Communicate</a:t>
            </a:r>
          </a:p>
        </p:txBody>
      </p:sp>
      <p:sp>
        <p:nvSpPr>
          <p:cNvPr id="292" name="Shape 29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42</a:t>
            </a:fld>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43540" y="3450570"/>
            <a:ext cx="2259135" cy="3275351"/>
          </a:xfrm>
          <a:prstGeom prst="rect">
            <a:avLst/>
          </a:prstGeom>
        </p:spPr>
      </p:pic>
    </p:spTree>
    <p:extLst>
      <p:ext uri="{BB962C8B-B14F-4D97-AF65-F5344CB8AC3E}">
        <p14:creationId xmlns:p14="http://schemas.microsoft.com/office/powerpoint/2010/main" val="144276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Think like an experimentalist</a:t>
            </a:r>
          </a:p>
        </p:txBody>
      </p:sp>
      <p:sp>
        <p:nvSpPr>
          <p:cNvPr id="296" name="Shape 296"/>
          <p:cNvSpPr>
            <a:spLocks noGrp="1"/>
          </p:cNvSpPr>
          <p:nvPr>
            <p:ph idx="1"/>
          </p:nvPr>
        </p:nvSpPr>
        <p:spPr>
          <a:prstGeom prst="rect">
            <a:avLst/>
          </a:prstGeom>
        </p:spPr>
        <p:txBody>
          <a:bodyPr/>
          <a:lstStyle/>
          <a:p>
            <a:r>
              <a:rPr dirty="0"/>
              <a:t>Let this guide your organization. </a:t>
            </a:r>
            <a:r>
              <a:rPr lang="en-US" dirty="0"/>
              <a:t>One potential structure for organizing a project:</a:t>
            </a:r>
            <a:endParaRPr dirty="0"/>
          </a:p>
        </p:txBody>
      </p:sp>
      <p:sp>
        <p:nvSpPr>
          <p:cNvPr id="297" name="Shape 29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43</a:t>
            </a:fld>
            <a:endParaRPr/>
          </a:p>
        </p:txBody>
      </p:sp>
      <p:sp>
        <p:nvSpPr>
          <p:cNvPr id="298" name="Shape 298"/>
          <p:cNvSpPr/>
          <p:nvPr/>
        </p:nvSpPr>
        <p:spPr>
          <a:xfrm>
            <a:off x="2477559" y="2545745"/>
            <a:ext cx="3579282" cy="405519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b">
            <a:spAutoFit/>
          </a:bodyPr>
          <a:lstStyle/>
          <a:p>
            <a:pPr algn="l">
              <a:defRPr sz="3600">
                <a:latin typeface="Courier New"/>
                <a:ea typeface="Courier New"/>
                <a:cs typeface="Courier New"/>
                <a:sym typeface="Courier New"/>
              </a:defRPr>
            </a:pPr>
            <a:r>
              <a:rPr sz="2000" dirty="0"/>
              <a:t>project/</a:t>
            </a:r>
          </a:p>
          <a:p>
            <a:pPr algn="l">
              <a:defRPr sz="3600">
                <a:latin typeface="Courier New"/>
                <a:ea typeface="Courier New"/>
                <a:cs typeface="Courier New"/>
                <a:sym typeface="Courier New"/>
              </a:defRPr>
            </a:pPr>
            <a:r>
              <a:rPr sz="2000" dirty="0"/>
              <a:t>| data/</a:t>
            </a:r>
          </a:p>
          <a:p>
            <a:pPr algn="l">
              <a:defRPr sz="3600">
                <a:latin typeface="Courier New"/>
                <a:ea typeface="Courier New"/>
                <a:cs typeface="Courier New"/>
                <a:sym typeface="Courier New"/>
              </a:defRPr>
            </a:pPr>
            <a:r>
              <a:rPr sz="2000" dirty="0"/>
              <a:t>| | </a:t>
            </a:r>
            <a:r>
              <a:rPr sz="2000" i="1" dirty="0"/>
              <a:t>processing_scripts</a:t>
            </a:r>
          </a:p>
          <a:p>
            <a:pPr algn="l">
              <a:defRPr sz="3600">
                <a:latin typeface="Courier New"/>
                <a:ea typeface="Courier New"/>
                <a:cs typeface="Courier New"/>
                <a:sym typeface="Courier New"/>
              </a:defRPr>
            </a:pPr>
            <a:r>
              <a:rPr sz="2000" dirty="0"/>
              <a:t>| | raw/</a:t>
            </a:r>
          </a:p>
          <a:p>
            <a:pPr algn="l">
              <a:defRPr sz="3600">
                <a:latin typeface="Courier New"/>
                <a:ea typeface="Courier New"/>
                <a:cs typeface="Courier New"/>
                <a:sym typeface="Courier New"/>
              </a:defRPr>
            </a:pPr>
            <a:r>
              <a:rPr sz="2000" dirty="0"/>
              <a:t>| | proc/</a:t>
            </a:r>
          </a:p>
          <a:p>
            <a:pPr algn="l">
              <a:defRPr sz="3600">
                <a:latin typeface="Courier New"/>
                <a:ea typeface="Courier New"/>
                <a:cs typeface="Courier New"/>
                <a:sym typeface="Courier New"/>
              </a:defRPr>
            </a:pPr>
            <a:r>
              <a:rPr sz="2000" dirty="0"/>
              <a:t>| tools/</a:t>
            </a:r>
          </a:p>
          <a:p>
            <a:pPr algn="l">
              <a:defRPr sz="3600">
                <a:latin typeface="Courier New"/>
                <a:ea typeface="Courier New"/>
                <a:cs typeface="Courier New"/>
                <a:sym typeface="Courier New"/>
              </a:defRPr>
            </a:pPr>
            <a:r>
              <a:rPr sz="2000" dirty="0"/>
              <a:t>| | src/</a:t>
            </a:r>
          </a:p>
          <a:p>
            <a:pPr algn="l">
              <a:defRPr sz="3600">
                <a:latin typeface="Courier New"/>
                <a:ea typeface="Courier New"/>
                <a:cs typeface="Courier New"/>
                <a:sym typeface="Courier New"/>
              </a:defRPr>
            </a:pPr>
            <a:r>
              <a:rPr sz="2000" dirty="0"/>
              <a:t>| | bin/</a:t>
            </a:r>
          </a:p>
          <a:p>
            <a:pPr algn="l">
              <a:defRPr sz="3600">
                <a:latin typeface="Courier New"/>
                <a:ea typeface="Courier New"/>
                <a:cs typeface="Courier New"/>
                <a:sym typeface="Courier New"/>
              </a:defRPr>
            </a:pPr>
            <a:r>
              <a:rPr sz="2000" dirty="0"/>
              <a:t>| exps</a:t>
            </a:r>
          </a:p>
          <a:p>
            <a:pPr algn="l">
              <a:defRPr sz="3600">
                <a:latin typeface="Courier New"/>
                <a:ea typeface="Courier New"/>
                <a:cs typeface="Courier New"/>
                <a:sym typeface="Courier New"/>
              </a:defRPr>
            </a:pPr>
            <a:r>
              <a:rPr sz="2000" dirty="0"/>
              <a:t>| | </a:t>
            </a:r>
            <a:r>
              <a:rPr sz="2000" i="1" dirty="0"/>
              <a:t>pipeline_scripts</a:t>
            </a:r>
          </a:p>
          <a:p>
            <a:pPr algn="l">
              <a:defRPr sz="3600">
                <a:latin typeface="Courier New"/>
                <a:ea typeface="Courier New"/>
                <a:cs typeface="Courier New"/>
                <a:sym typeface="Courier New"/>
              </a:defRPr>
            </a:pPr>
            <a:r>
              <a:rPr sz="2000" dirty="0"/>
              <a:t>| | results/</a:t>
            </a:r>
          </a:p>
          <a:p>
            <a:pPr algn="l">
              <a:defRPr sz="3600">
                <a:latin typeface="Courier New"/>
                <a:ea typeface="Courier New"/>
                <a:cs typeface="Courier New"/>
                <a:sym typeface="Courier New"/>
              </a:defRPr>
            </a:pPr>
            <a:r>
              <a:rPr sz="2000" dirty="0"/>
              <a:t>| | </a:t>
            </a:r>
            <a:r>
              <a:rPr sz="2000" i="1" dirty="0"/>
              <a:t>analysis_scripts</a:t>
            </a:r>
          </a:p>
          <a:p>
            <a:pPr algn="l">
              <a:defRPr sz="3600">
                <a:latin typeface="Courier New"/>
                <a:ea typeface="Courier New"/>
                <a:cs typeface="Courier New"/>
                <a:sym typeface="Courier New"/>
              </a:defRPr>
            </a:pPr>
            <a:r>
              <a:rPr sz="2000" dirty="0"/>
              <a:t>| | figures/</a:t>
            </a:r>
          </a:p>
        </p:txBody>
      </p:sp>
    </p:spTree>
    <p:extLst>
      <p:ext uri="{BB962C8B-B14F-4D97-AF65-F5344CB8AC3E}">
        <p14:creationId xmlns:p14="http://schemas.microsoft.com/office/powerpoint/2010/main" val="129164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build="p"/>
      <p:bldP spid="29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prstGeom prst="rect">
            <a:avLst/>
          </a:prstGeom>
        </p:spPr>
        <p:txBody>
          <a:bodyPr/>
          <a:lstStyle/>
          <a:p>
            <a:r>
              <a:t>Think like an experimentalist</a:t>
            </a:r>
          </a:p>
        </p:txBody>
      </p:sp>
      <p:sp>
        <p:nvSpPr>
          <p:cNvPr id="302" name="Shape 302"/>
          <p:cNvSpPr>
            <a:spLocks noGrp="1"/>
          </p:cNvSpPr>
          <p:nvPr>
            <p:ph idx="1"/>
          </p:nvPr>
        </p:nvSpPr>
        <p:spPr>
          <a:prstGeom prst="rect">
            <a:avLst/>
          </a:prstGeom>
        </p:spPr>
        <p:txBody>
          <a:bodyPr/>
          <a:lstStyle/>
          <a:p>
            <a:r>
              <a:rPr dirty="0"/>
              <a:t>Keep a lab notebook!</a:t>
            </a:r>
          </a:p>
          <a:p>
            <a:r>
              <a:rPr dirty="0"/>
              <a:t>Literate programming tools are making this easier for computational projects</a:t>
            </a:r>
            <a:r>
              <a:rPr lang="en-US" dirty="0"/>
              <a:t>:</a:t>
            </a:r>
            <a:endParaRPr dirty="0"/>
          </a:p>
          <a:p>
            <a:pPr marL="160020" indent="-342900">
              <a:buFont typeface="Arial" charset="0"/>
              <a:buChar char="•"/>
            </a:pPr>
            <a:r>
              <a:rPr b="0" dirty="0">
                <a:hlinkClick r:id="rId2"/>
              </a:rPr>
              <a:t>http://en.wikipedia.org/wiki/Literate_programming</a:t>
            </a:r>
            <a:r>
              <a:rPr lang="en-US" b="0" dirty="0"/>
              <a:t> (Lec #2!)</a:t>
            </a:r>
          </a:p>
          <a:p>
            <a:pPr marL="160020" indent="-342900">
              <a:buFont typeface="Arial" charset="0"/>
              <a:buChar char="•"/>
            </a:pPr>
            <a:r>
              <a:rPr lang="en-US" b="0" dirty="0"/>
              <a:t>https://</a:t>
            </a:r>
            <a:r>
              <a:rPr lang="en-US" b="0" dirty="0" err="1"/>
              <a:t>ipython.org</a:t>
            </a:r>
            <a:r>
              <a:rPr lang="en-US" b="0" dirty="0"/>
              <a:t>/ </a:t>
            </a:r>
          </a:p>
          <a:p>
            <a:pPr marL="160020" indent="-342900">
              <a:buFont typeface="Arial" charset="0"/>
              <a:buChar char="•"/>
            </a:pPr>
            <a:r>
              <a:rPr b="0" dirty="0"/>
              <a:t>http://rmarkdown.rstudio.com/</a:t>
            </a:r>
          </a:p>
          <a:p>
            <a:pPr marL="160020" indent="-342900">
              <a:buFont typeface="Arial" charset="0"/>
              <a:buChar char="•"/>
            </a:pPr>
            <a:r>
              <a:rPr b="0" dirty="0"/>
              <a:t>http://jupyter.org/</a:t>
            </a:r>
          </a:p>
        </p:txBody>
      </p:sp>
      <p:sp>
        <p:nvSpPr>
          <p:cNvPr id="303" name="Shape 303"/>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44</a:t>
            </a:fld>
            <a:endParaRPr/>
          </a:p>
        </p:txBody>
      </p:sp>
    </p:spTree>
    <p:extLst>
      <p:ext uri="{BB962C8B-B14F-4D97-AF65-F5344CB8AC3E}">
        <p14:creationId xmlns:p14="http://schemas.microsoft.com/office/powerpoint/2010/main" val="215494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en-US"/>
              <a:t>Think like an experimentalist</a:t>
            </a:r>
          </a:p>
        </p:txBody>
      </p:sp>
      <p:sp>
        <p:nvSpPr>
          <p:cNvPr id="307" name="Shape 307"/>
          <p:cNvSpPr>
            <a:spLocks noGrp="1"/>
          </p:cNvSpPr>
          <p:nvPr>
            <p:ph idx="1"/>
          </p:nvPr>
        </p:nvSpPr>
        <p:spPr/>
        <p:txBody>
          <a:bodyPr/>
          <a:lstStyle/>
          <a:p>
            <a:r>
              <a:rPr lang="en-US" dirty="0"/>
              <a:t>Separate experiment from analysis from communication</a:t>
            </a:r>
          </a:p>
          <a:p>
            <a:pPr marL="160020" indent="-342900">
              <a:buFont typeface="Arial" charset="0"/>
              <a:buChar char="•"/>
            </a:pPr>
            <a:r>
              <a:rPr lang="en-US" b="0" dirty="0"/>
              <a:t>Store results of computations, write separate scripts to analyze results and make plots/tables</a:t>
            </a:r>
          </a:p>
          <a:p>
            <a:r>
              <a:rPr lang="en-US" dirty="0"/>
              <a:t>Aim for reproducibility</a:t>
            </a:r>
          </a:p>
          <a:p>
            <a:pPr marL="160020" indent="-342900">
              <a:buFont typeface="Arial" charset="0"/>
              <a:buChar char="•"/>
            </a:pPr>
            <a:r>
              <a:rPr lang="en-US" b="0" dirty="0"/>
              <a:t>There are serious consequences for not being careful</a:t>
            </a:r>
          </a:p>
          <a:p>
            <a:pPr marL="571500" lvl="1" indent="-342900"/>
            <a:r>
              <a:rPr lang="en-US" dirty="0"/>
              <a:t>Publication retraction</a:t>
            </a:r>
          </a:p>
          <a:p>
            <a:pPr marL="571500" lvl="1" indent="-342900"/>
            <a:r>
              <a:rPr lang="en-US" dirty="0"/>
              <a:t>Worse: </a:t>
            </a:r>
            <a:r>
              <a:rPr lang="en-US" dirty="0">
                <a:hlinkClick r:id="rId2"/>
              </a:rPr>
              <a:t>http://videolectures.net/cancerbioinformatics2010_baggerly_irrh/</a:t>
            </a:r>
          </a:p>
          <a:p>
            <a:pPr marL="160020" indent="-342900">
              <a:buFont typeface="Arial" charset="0"/>
              <a:buChar char="•"/>
            </a:pPr>
            <a:r>
              <a:rPr lang="en-US" b="0" dirty="0"/>
              <a:t>Lots of tools available to help, use them! Be proactive: learn about them on your own!</a:t>
            </a:r>
          </a:p>
        </p:txBody>
      </p:sp>
      <p:sp>
        <p:nvSpPr>
          <p:cNvPr id="308" name="Shape 308"/>
          <p:cNvSpPr>
            <a:spLocks noGrp="1"/>
          </p:cNvSpPr>
          <p:nvPr>
            <p:ph type="sldNum" sz="quarter" idx="12"/>
          </p:nvPr>
        </p:nvSpPr>
        <p:spPr/>
        <p:txBody>
          <a:bodyPr/>
          <a:lstStyle/>
          <a:p>
            <a:fld id="{86CB4B4D-7CA3-9044-876B-883B54F8677D}" type="slidenum">
              <a:rPr lang="cs-CZ" smtClean="0"/>
              <a:pPr/>
              <a:t>45</a:t>
            </a:fld>
            <a:endParaRPr lang="cs-CZ"/>
          </a:p>
        </p:txBody>
      </p:sp>
    </p:spTree>
    <p:extLst>
      <p:ext uri="{BB962C8B-B14F-4D97-AF65-F5344CB8AC3E}">
        <p14:creationId xmlns:p14="http://schemas.microsoft.com/office/powerpoint/2010/main" val="30637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94716"/>
            <a:ext cx="8989454" cy="99779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t>Bias, ethics, &amp; responsibility</a:t>
            </a:r>
            <a:endParaRPr lang="en-US" sz="3200" b="1" i="1" dirty="0">
              <a:solidFill>
                <a:schemeClr val="accent1"/>
              </a:solidFill>
            </a:endParaRPr>
          </a:p>
        </p:txBody>
      </p:sp>
    </p:spTree>
    <p:extLst>
      <p:ext uri="{BB962C8B-B14F-4D97-AF65-F5344CB8AC3E}">
        <p14:creationId xmlns:p14="http://schemas.microsoft.com/office/powerpoint/2010/main" val="3319606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457199" y="152718"/>
            <a:ext cx="8245475" cy="1371600"/>
          </a:xfrm>
          <a:prstGeom prst="rect">
            <a:avLst/>
          </a:prstGeom>
        </p:spPr>
        <p:txBody>
          <a:bodyPr>
            <a:normAutofit/>
          </a:bodyPr>
          <a:lstStyle/>
          <a:p>
            <a:r>
              <a:t>Data Science Lifecycle</a:t>
            </a:r>
            <a:r>
              <a:rPr lang="en-US"/>
              <a:t>: An Alternate View</a:t>
            </a:r>
            <a:endParaRPr/>
          </a:p>
        </p:txBody>
      </p:sp>
      <p:sp>
        <p:nvSpPr>
          <p:cNvPr id="315" name="Shape 315"/>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47</a:t>
            </a:fld>
            <a:endParaRPr/>
          </a:p>
        </p:txBody>
      </p:sp>
      <p:pic>
        <p:nvPicPr>
          <p:cNvPr id="316" name="cycle.tiff"/>
          <p:cNvPicPr>
            <a:picLocks noChangeAspect="1"/>
          </p:cNvPicPr>
          <p:nvPr/>
        </p:nvPicPr>
        <p:blipFill>
          <a:blip r:embed="rId2"/>
          <a:stretch>
            <a:fillRect/>
          </a:stretch>
        </p:blipFill>
        <p:spPr>
          <a:xfrm>
            <a:off x="1538594" y="1480122"/>
            <a:ext cx="7493785" cy="5201201"/>
          </a:xfrm>
          <a:prstGeom prst="rect">
            <a:avLst/>
          </a:prstGeom>
          <a:ln w="12700">
            <a:miter lim="400000"/>
          </a:ln>
        </p:spPr>
      </p:pic>
    </p:spTree>
    <p:extLst>
      <p:ext uri="{BB962C8B-B14F-4D97-AF65-F5344CB8AC3E}">
        <p14:creationId xmlns:p14="http://schemas.microsoft.com/office/powerpoint/2010/main" val="99668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title"/>
          </p:nvPr>
        </p:nvSpPr>
        <p:spPr/>
        <p:txBody>
          <a:bodyPr/>
          <a:lstStyle/>
          <a:p>
            <a:r>
              <a:rPr lang="en-US" dirty="0"/>
              <a:t>Examples of Bias</a:t>
            </a:r>
          </a:p>
        </p:txBody>
      </p:sp>
      <p:sp>
        <p:nvSpPr>
          <p:cNvPr id="320" name="Shape 320"/>
          <p:cNvSpPr>
            <a:spLocks noGrp="1"/>
          </p:cNvSpPr>
          <p:nvPr>
            <p:ph idx="1"/>
          </p:nvPr>
        </p:nvSpPr>
        <p:spPr/>
        <p:txBody>
          <a:bodyPr/>
          <a:lstStyle/>
          <a:p>
            <a:r>
              <a:rPr lang="en-US" dirty="0"/>
              <a:t>Genetic testing</a:t>
            </a:r>
          </a:p>
          <a:p>
            <a:pPr marL="160020" indent="-342900">
              <a:buFont typeface="Arial" charset="0"/>
              <a:buChar char="•"/>
            </a:pPr>
            <a:r>
              <a:rPr lang="en-US" b="0" dirty="0">
                <a:hlinkClick r:id="rId2"/>
              </a:rPr>
              <a:t>Genetic tests for heart disorder and race-biased risk (NYTimes)</a:t>
            </a:r>
          </a:p>
          <a:p>
            <a:pPr marL="160020" indent="-342900">
              <a:buFont typeface="Arial" charset="0"/>
              <a:buChar char="•"/>
            </a:pPr>
            <a:r>
              <a:rPr lang="en-US" b="0" dirty="0">
                <a:hlinkClick r:id="rId3"/>
              </a:rPr>
              <a:t>Race-bias in ancestry reports</a:t>
            </a:r>
          </a:p>
          <a:p>
            <a:r>
              <a:rPr lang="en-US" dirty="0"/>
              <a:t>Search results / feed optimization</a:t>
            </a:r>
          </a:p>
          <a:p>
            <a:pPr marL="160020" indent="-342900">
              <a:buFont typeface="Arial" charset="0"/>
              <a:buChar char="•"/>
            </a:pPr>
            <a:r>
              <a:rPr lang="en-US" b="0" dirty="0">
                <a:hlinkClick r:id="rId4"/>
              </a:rPr>
              <a:t>Google</a:t>
            </a:r>
          </a:p>
          <a:p>
            <a:pPr marL="160020" indent="-342900">
              <a:buFont typeface="Arial" charset="0"/>
              <a:buChar char="•"/>
            </a:pPr>
            <a:r>
              <a:rPr lang="en-US" b="0" dirty="0">
                <a:hlinkClick r:id="rId5"/>
              </a:rPr>
              <a:t>Facebook</a:t>
            </a:r>
          </a:p>
        </p:txBody>
      </p:sp>
      <p:sp>
        <p:nvSpPr>
          <p:cNvPr id="321" name="Shape 321"/>
          <p:cNvSpPr>
            <a:spLocks noGrp="1"/>
          </p:cNvSpPr>
          <p:nvPr>
            <p:ph type="sldNum" sz="quarter" idx="12"/>
          </p:nvPr>
        </p:nvSpPr>
        <p:spPr/>
        <p:txBody>
          <a:bodyPr/>
          <a:lstStyle/>
          <a:p>
            <a:fld id="{86CB4B4D-7CA3-9044-876B-883B54F8677D}" type="slidenum">
              <a:rPr lang="en-US" smtClean="0"/>
              <a:pPr/>
              <a:t>48</a:t>
            </a:fld>
            <a:endParaRPr lang="en-US"/>
          </a:p>
        </p:txBody>
      </p:sp>
    </p:spTree>
    <p:extLst>
      <p:ext uri="{BB962C8B-B14F-4D97-AF65-F5344CB8AC3E}">
        <p14:creationId xmlns:p14="http://schemas.microsoft.com/office/powerpoint/2010/main" val="233272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lstStyle/>
          <a:p>
            <a:r>
              <a:rPr lang="en-US" dirty="0"/>
              <a:t>Fairness through blindness:</a:t>
            </a:r>
          </a:p>
          <a:p>
            <a:pPr marL="342900" indent="-342900">
              <a:buFont typeface="Arial" charset="0"/>
              <a:buChar char="•"/>
            </a:pPr>
            <a:r>
              <a:rPr lang="en-US" b="0" dirty="0"/>
              <a:t>Don’t let an algorithm look at </a:t>
            </a:r>
            <a:r>
              <a:rPr lang="en-US" b="0" dirty="0">
                <a:solidFill>
                  <a:schemeClr val="tx2"/>
                </a:solidFill>
              </a:rPr>
              <a:t>protected attributes</a:t>
            </a:r>
          </a:p>
          <a:p>
            <a:r>
              <a:rPr lang="en-US" dirty="0"/>
              <a:t>Examples currently in use ??????????</a:t>
            </a:r>
          </a:p>
          <a:p>
            <a:pPr marL="342900" indent="-342900">
              <a:buFont typeface="Arial" charset="0"/>
              <a:buChar char="•"/>
            </a:pPr>
            <a:r>
              <a:rPr lang="en-US" b="0" dirty="0"/>
              <a:t>Race</a:t>
            </a:r>
          </a:p>
          <a:p>
            <a:pPr marL="342900" indent="-342900">
              <a:buFont typeface="Arial" charset="0"/>
              <a:buChar char="•"/>
            </a:pPr>
            <a:r>
              <a:rPr lang="en-US" b="0" dirty="0"/>
              <a:t>Gender</a:t>
            </a:r>
          </a:p>
          <a:p>
            <a:pPr marL="342900" indent="-342900">
              <a:buFont typeface="Arial" charset="0"/>
              <a:buChar char="•"/>
            </a:pPr>
            <a:r>
              <a:rPr lang="en-US" b="0" dirty="0"/>
              <a:t>Sexuality</a:t>
            </a:r>
          </a:p>
          <a:p>
            <a:pPr marL="342900" indent="-342900">
              <a:buFont typeface="Arial" charset="0"/>
              <a:buChar char="•"/>
            </a:pPr>
            <a:r>
              <a:rPr lang="en-US" b="0" dirty="0"/>
              <a:t>Disability</a:t>
            </a:r>
          </a:p>
          <a:p>
            <a:pPr marL="342900" indent="-342900">
              <a:buFont typeface="Arial" charset="0"/>
              <a:buChar char="•"/>
            </a:pPr>
            <a:r>
              <a:rPr lang="en-US" b="0" dirty="0"/>
              <a:t>Religion</a:t>
            </a:r>
          </a:p>
          <a:p>
            <a:r>
              <a:rPr lang="en-US" dirty="0"/>
              <a:t>Problems with this approach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165471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Downloading a bunch of files</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grpSp>
        <p:nvGrpSpPr>
          <p:cNvPr id="3" name="Group 2"/>
          <p:cNvGrpSpPr/>
          <p:nvPr/>
        </p:nvGrpSpPr>
        <p:grpSpPr>
          <a:xfrm>
            <a:off x="457200" y="1214205"/>
            <a:ext cx="7997252" cy="2683240"/>
            <a:chOff x="457200" y="1214205"/>
            <a:chExt cx="7997252" cy="2683240"/>
          </a:xfrm>
        </p:grpSpPr>
        <p:sp>
          <p:nvSpPr>
            <p:cNvPr id="5" name="Rounded Rectangle 4"/>
            <p:cNvSpPr/>
            <p:nvPr/>
          </p:nvSpPr>
          <p:spPr>
            <a:xfrm>
              <a:off x="457200" y="1573971"/>
              <a:ext cx="7997252" cy="23234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 Cycle through the </a:t>
              </a:r>
              <a:r>
                <a:rPr lang="en-US" dirty="0" err="1">
                  <a:latin typeface="Courier" charset="0"/>
                  <a:ea typeface="Courier" charset="0"/>
                  <a:cs typeface="Courier" charset="0"/>
                </a:rPr>
                <a:t>href</a:t>
              </a:r>
              <a:r>
                <a:rPr lang="en-US" dirty="0">
                  <a:latin typeface="Courier" charset="0"/>
                  <a:ea typeface="Courier" charset="0"/>
                  <a:cs typeface="Courier" charset="0"/>
                </a:rPr>
                <a:t> for each anchor, checking</a:t>
              </a:r>
            </a:p>
            <a:p>
              <a:r>
                <a:rPr lang="en-US" dirty="0">
                  <a:latin typeface="Courier" charset="0"/>
                  <a:ea typeface="Courier" charset="0"/>
                  <a:cs typeface="Courier" charset="0"/>
                </a:rPr>
                <a:t># to see if it's a PDF/PPTX link or not</a:t>
              </a:r>
            </a:p>
            <a:p>
              <a:r>
                <a:rPr lang="en-US" dirty="0">
                  <a:latin typeface="Courier" charset="0"/>
                  <a:ea typeface="Courier" charset="0"/>
                  <a:cs typeface="Courier" charset="0"/>
                </a:rPr>
                <a:t>for </a:t>
              </a:r>
              <a:r>
                <a:rPr lang="en-US" dirty="0" err="1">
                  <a:latin typeface="Courier" charset="0"/>
                  <a:ea typeface="Courier" charset="0"/>
                  <a:cs typeface="Courier" charset="0"/>
                </a:rPr>
                <a:t>lnk</a:t>
              </a:r>
              <a:r>
                <a:rPr lang="en-US" dirty="0">
                  <a:latin typeface="Courier" charset="0"/>
                  <a:ea typeface="Courier" charset="0"/>
                  <a:cs typeface="Courier" charset="0"/>
                </a:rPr>
                <a:t> in </a:t>
              </a:r>
              <a:r>
                <a:rPr lang="en-US" dirty="0" err="1">
                  <a:latin typeface="Courier" charset="0"/>
                  <a:ea typeface="Courier" charset="0"/>
                  <a:cs typeface="Courier" charset="0"/>
                </a:rPr>
                <a:t>lnks</a:t>
              </a:r>
              <a:r>
                <a:rPr lang="en-US" dirty="0">
                  <a:latin typeface="Courier" charset="0"/>
                  <a:ea typeface="Courier" charset="0"/>
                  <a:cs typeface="Courier" charset="0"/>
                </a:rPr>
                <a:t>:</a:t>
              </a:r>
            </a:p>
            <a:p>
              <a:r>
                <a:rPr lang="en-US" dirty="0">
                  <a:latin typeface="Courier" charset="0"/>
                  <a:ea typeface="Courier" charset="0"/>
                  <a:cs typeface="Courier" charset="0"/>
                </a:rPr>
                <a:t>    </a:t>
              </a:r>
              <a:r>
                <a:rPr lang="en-US" dirty="0" err="1">
                  <a:latin typeface="Courier" charset="0"/>
                  <a:ea typeface="Courier" charset="0"/>
                  <a:cs typeface="Courier" charset="0"/>
                </a:rPr>
                <a:t>href</a:t>
              </a:r>
              <a:r>
                <a:rPr lang="en-US" dirty="0">
                  <a:latin typeface="Courier" charset="0"/>
                  <a:ea typeface="Courier" charset="0"/>
                  <a:cs typeface="Courier" charset="0"/>
                </a:rPr>
                <a:t> = </a:t>
              </a:r>
              <a:r>
                <a:rPr lang="en-US" dirty="0" err="1">
                  <a:latin typeface="Courier" charset="0"/>
                  <a:ea typeface="Courier" charset="0"/>
                  <a:cs typeface="Courier" charset="0"/>
                </a:rPr>
                <a:t>lnk</a:t>
              </a:r>
              <a:r>
                <a:rPr lang="en-US" dirty="0">
                  <a:latin typeface="Courier" charset="0"/>
                  <a:ea typeface="Courier" charset="0"/>
                  <a:cs typeface="Courier" charset="0"/>
                </a:rPr>
                <a:t>['</a:t>
              </a:r>
              <a:r>
                <a:rPr lang="en-US" dirty="0" err="1">
                  <a:latin typeface="Courier" charset="0"/>
                  <a:ea typeface="Courier" charset="0"/>
                  <a:cs typeface="Courier" charset="0"/>
                </a:rPr>
                <a:t>href</a:t>
              </a:r>
              <a:r>
                <a:rPr lang="en-US" dirty="0">
                  <a:latin typeface="Courier" charset="0"/>
                  <a:ea typeface="Courier" charset="0"/>
                  <a:cs typeface="Courier" charset="0"/>
                </a:rPr>
                <a:t>']</a:t>
              </a:r>
            </a:p>
            <a:p>
              <a:r>
                <a:rPr lang="en-US" dirty="0">
                  <a:latin typeface="Courier" charset="0"/>
                  <a:ea typeface="Courier" charset="0"/>
                  <a:cs typeface="Courier" charset="0"/>
                </a:rPr>
                <a:t>    </a:t>
              </a:r>
            </a:p>
            <a:p>
              <a:r>
                <a:rPr lang="en-US" dirty="0">
                  <a:latin typeface="Courier" charset="0"/>
                  <a:ea typeface="Courier" charset="0"/>
                  <a:cs typeface="Courier" charset="0"/>
                </a:rPr>
                <a:t>    # If it's a PDF/PPTX link, queue a download   </a:t>
              </a:r>
            </a:p>
            <a:p>
              <a:r>
                <a:rPr lang="en-US" dirty="0">
                  <a:latin typeface="Courier" charset="0"/>
                  <a:ea typeface="Courier" charset="0"/>
                  <a:cs typeface="Courier" charset="0"/>
                </a:rPr>
                <a:t>    if </a:t>
              </a:r>
              <a:r>
                <a:rPr lang="en-US" dirty="0" err="1">
                  <a:latin typeface="Courier" charset="0"/>
                  <a:ea typeface="Courier" charset="0"/>
                  <a:cs typeface="Courier" charset="0"/>
                </a:rPr>
                <a:t>href.lower</a:t>
              </a:r>
              <a:r>
                <a:rPr lang="en-US" dirty="0">
                  <a:latin typeface="Courier" charset="0"/>
                  <a:ea typeface="Courier" charset="0"/>
                  <a:cs typeface="Courier" charset="0"/>
                </a:rPr>
                <a:t>().</a:t>
              </a:r>
              <a:r>
                <a:rPr lang="en-US" dirty="0" err="1">
                  <a:latin typeface="Courier" charset="0"/>
                  <a:ea typeface="Courier" charset="0"/>
                  <a:cs typeface="Courier" charset="0"/>
                </a:rPr>
                <a:t>endswith</a:t>
              </a:r>
              <a:r>
                <a:rPr lang="en-US" dirty="0">
                  <a:latin typeface="Courier" charset="0"/>
                  <a:ea typeface="Courier" charset="0"/>
                  <a:cs typeface="Courier" charset="0"/>
                </a:rPr>
                <a:t>(('.pdf', '.</a:t>
              </a:r>
              <a:r>
                <a:rPr lang="en-US" dirty="0" err="1">
                  <a:latin typeface="Courier" charset="0"/>
                  <a:ea typeface="Courier" charset="0"/>
                  <a:cs typeface="Courier" charset="0"/>
                </a:rPr>
                <a:t>pptx</a:t>
              </a:r>
              <a:r>
                <a:rPr lang="en-US" dirty="0">
                  <a:latin typeface="Courier" charset="0"/>
                  <a:ea typeface="Courier" charset="0"/>
                  <a:cs typeface="Courier" charset="0"/>
                </a:rPr>
                <a:t>')):</a:t>
              </a:r>
            </a:p>
          </p:txBody>
        </p:sp>
        <p:sp>
          <p:nvSpPr>
            <p:cNvPr id="8" name="TextBox 7"/>
            <p:cNvSpPr txBox="1"/>
            <p:nvPr/>
          </p:nvSpPr>
          <p:spPr>
            <a:xfrm>
              <a:off x="5036696" y="1214205"/>
              <a:ext cx="3132944" cy="369332"/>
            </a:xfrm>
            <a:prstGeom prst="rect">
              <a:avLst/>
            </a:prstGeom>
            <a:noFill/>
          </p:spPr>
          <p:txBody>
            <a:bodyPr wrap="square" rtlCol="0">
              <a:spAutoFit/>
            </a:bodyPr>
            <a:lstStyle/>
            <a:p>
              <a:pPr algn="r"/>
              <a:r>
                <a:rPr lang="en-US"/>
                <a:t>Parse exactly what you want </a:t>
              </a:r>
              <a:endParaRPr lang="en-US" dirty="0"/>
            </a:p>
          </p:txBody>
        </p:sp>
      </p:grpSp>
      <p:grpSp>
        <p:nvGrpSpPr>
          <p:cNvPr id="10" name="Group 9"/>
          <p:cNvGrpSpPr/>
          <p:nvPr/>
        </p:nvGrpSpPr>
        <p:grpSpPr>
          <a:xfrm>
            <a:off x="457200" y="4012476"/>
            <a:ext cx="7997252" cy="2677816"/>
            <a:chOff x="457200" y="4012476"/>
            <a:chExt cx="7997252" cy="2677816"/>
          </a:xfrm>
        </p:grpSpPr>
        <p:sp>
          <p:nvSpPr>
            <p:cNvPr id="7" name="Rounded Rectangle 6"/>
            <p:cNvSpPr/>
            <p:nvPr/>
          </p:nvSpPr>
          <p:spPr>
            <a:xfrm>
              <a:off x="457200" y="4366818"/>
              <a:ext cx="7997252" cy="23234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        </a:t>
              </a:r>
              <a:r>
                <a:rPr lang="en-US" dirty="0" err="1">
                  <a:latin typeface="Courier" charset="0"/>
                  <a:ea typeface="Courier" charset="0"/>
                  <a:cs typeface="Courier" charset="0"/>
                </a:rPr>
                <a:t>urld</a:t>
              </a:r>
              <a:r>
                <a:rPr lang="en-US" dirty="0">
                  <a:latin typeface="Courier" charset="0"/>
                  <a:ea typeface="Courier" charset="0"/>
                  <a:cs typeface="Courier" charset="0"/>
                </a:rPr>
                <a:t> = </a:t>
              </a:r>
              <a:r>
                <a:rPr lang="en-US" dirty="0" err="1">
                  <a:latin typeface="Courier" charset="0"/>
                  <a:ea typeface="Courier" charset="0"/>
                  <a:cs typeface="Courier" charset="0"/>
                </a:rPr>
                <a:t>urlparse.urljoin</a:t>
              </a:r>
              <a:r>
                <a:rPr lang="en-US" dirty="0">
                  <a:latin typeface="Courier" charset="0"/>
                  <a:ea typeface="Courier" charset="0"/>
                  <a:cs typeface="Courier" charset="0"/>
                </a:rPr>
                <a:t>(</a:t>
              </a:r>
              <a:r>
                <a:rPr lang="en-US" dirty="0" err="1">
                  <a:latin typeface="Courier" charset="0"/>
                  <a:ea typeface="Courier" charset="0"/>
                  <a:cs typeface="Courier" charset="0"/>
                </a:rPr>
                <a:t>url</a:t>
              </a:r>
              <a:r>
                <a:rPr lang="en-US" dirty="0">
                  <a:latin typeface="Courier" charset="0"/>
                  <a:ea typeface="Courier" charset="0"/>
                  <a:cs typeface="Courier" charset="0"/>
                </a:rPr>
                <a:t>, </a:t>
              </a:r>
              <a:r>
                <a:rPr lang="en-US" dirty="0" err="1">
                  <a:latin typeface="Courier" charset="0"/>
                  <a:ea typeface="Courier" charset="0"/>
                  <a:cs typeface="Courier" charset="0"/>
                </a:rPr>
                <a:t>href</a:t>
              </a:r>
              <a:r>
                <a:rPr lang="en-US" dirty="0">
                  <a:latin typeface="Courier" charset="0"/>
                  <a:ea typeface="Courier" charset="0"/>
                  <a:cs typeface="Courier" charset="0"/>
                </a:rPr>
                <a:t>)</a:t>
              </a:r>
            </a:p>
            <a:p>
              <a:r>
                <a:rPr lang="en-US" dirty="0">
                  <a:latin typeface="Courier" charset="0"/>
                  <a:ea typeface="Courier" charset="0"/>
                  <a:cs typeface="Courier" charset="0"/>
                </a:rPr>
                <a:t>        </a:t>
              </a:r>
              <a:r>
                <a:rPr lang="en-US" dirty="0" err="1">
                  <a:latin typeface="Courier" charset="0"/>
                  <a:ea typeface="Courier" charset="0"/>
                  <a:cs typeface="Courier" charset="0"/>
                </a:rPr>
                <a:t>rd</a:t>
              </a:r>
              <a:r>
                <a:rPr lang="en-US" dirty="0">
                  <a:latin typeface="Courier" charset="0"/>
                  <a:ea typeface="Courier" charset="0"/>
                  <a:cs typeface="Courier" charset="0"/>
                </a:rPr>
                <a:t> = </a:t>
              </a:r>
              <a:r>
                <a:rPr lang="en-US" dirty="0" err="1">
                  <a:latin typeface="Courier" charset="0"/>
                  <a:ea typeface="Courier" charset="0"/>
                  <a:cs typeface="Courier" charset="0"/>
                </a:rPr>
                <a:t>requests.get</a:t>
              </a:r>
              <a:r>
                <a:rPr lang="en-US" dirty="0">
                  <a:latin typeface="Courier" charset="0"/>
                  <a:ea typeface="Courier" charset="0"/>
                  <a:cs typeface="Courier" charset="0"/>
                </a:rPr>
                <a:t>(</a:t>
              </a:r>
              <a:r>
                <a:rPr lang="en-US" dirty="0" err="1">
                  <a:latin typeface="Courier" charset="0"/>
                  <a:ea typeface="Courier" charset="0"/>
                  <a:cs typeface="Courier" charset="0"/>
                </a:rPr>
                <a:t>urld</a:t>
              </a:r>
              <a:r>
                <a:rPr lang="en-US" dirty="0">
                  <a:latin typeface="Courier" charset="0"/>
                  <a:ea typeface="Courier" charset="0"/>
                  <a:cs typeface="Courier" charset="0"/>
                </a:rPr>
                <a:t>, stream=True)</a:t>
              </a:r>
            </a:p>
            <a:p>
              <a:r>
                <a:rPr lang="en-US" dirty="0">
                  <a:latin typeface="Courier" charset="0"/>
                  <a:ea typeface="Courier" charset="0"/>
                  <a:cs typeface="Courier" charset="0"/>
                </a:rPr>
                <a:t>        </a:t>
              </a:r>
            </a:p>
            <a:p>
              <a:r>
                <a:rPr lang="en-US" dirty="0">
                  <a:latin typeface="Courier" charset="0"/>
                  <a:ea typeface="Courier" charset="0"/>
                  <a:cs typeface="Courier" charset="0"/>
                </a:rPr>
                <a:t>        # Write the downloaded PDF to a file</a:t>
              </a:r>
            </a:p>
            <a:p>
              <a:r>
                <a:rPr lang="en-US" dirty="0">
                  <a:latin typeface="Courier" charset="0"/>
                  <a:ea typeface="Courier" charset="0"/>
                  <a:cs typeface="Courier" charset="0"/>
                </a:rPr>
                <a:t>        </a:t>
              </a:r>
              <a:r>
                <a:rPr lang="en-US" dirty="0" err="1">
                  <a:latin typeface="Courier" charset="0"/>
                  <a:ea typeface="Courier" charset="0"/>
                  <a:cs typeface="Courier" charset="0"/>
                </a:rPr>
                <a:t>outfile</a:t>
              </a:r>
              <a:r>
                <a:rPr lang="en-US" dirty="0">
                  <a:latin typeface="Courier" charset="0"/>
                  <a:ea typeface="Courier" charset="0"/>
                  <a:cs typeface="Courier" charset="0"/>
                </a:rPr>
                <a:t> = </a:t>
              </a:r>
              <a:r>
                <a:rPr lang="en-US" dirty="0" err="1">
                  <a:latin typeface="Courier" charset="0"/>
                  <a:ea typeface="Courier" charset="0"/>
                  <a:cs typeface="Courier" charset="0"/>
                </a:rPr>
                <a:t>path.join</a:t>
              </a:r>
              <a:r>
                <a:rPr lang="en-US" dirty="0">
                  <a:latin typeface="Courier" charset="0"/>
                  <a:ea typeface="Courier" charset="0"/>
                  <a:cs typeface="Courier" charset="0"/>
                </a:rPr>
                <a:t>(</a:t>
              </a:r>
              <a:r>
                <a:rPr lang="en-US" dirty="0" err="1">
                  <a:latin typeface="Courier" charset="0"/>
                  <a:ea typeface="Courier" charset="0"/>
                  <a:cs typeface="Courier" charset="0"/>
                </a:rPr>
                <a:t>outbase</a:t>
              </a:r>
              <a:r>
                <a:rPr lang="en-US" dirty="0">
                  <a:latin typeface="Courier" charset="0"/>
                  <a:ea typeface="Courier" charset="0"/>
                  <a:cs typeface="Courier" charset="0"/>
                </a:rPr>
                <a:t>, </a:t>
              </a:r>
              <a:r>
                <a:rPr lang="en-US" dirty="0" err="1">
                  <a:latin typeface="Courier" charset="0"/>
                  <a:ea typeface="Courier" charset="0"/>
                  <a:cs typeface="Courier" charset="0"/>
                </a:rPr>
                <a:t>href</a:t>
              </a:r>
              <a:r>
                <a:rPr lang="en-US" dirty="0">
                  <a:latin typeface="Courier" charset="0"/>
                  <a:ea typeface="Courier" charset="0"/>
                  <a:cs typeface="Courier" charset="0"/>
                </a:rPr>
                <a:t>)</a:t>
              </a:r>
            </a:p>
            <a:p>
              <a:r>
                <a:rPr lang="en-US" dirty="0">
                  <a:latin typeface="Courier" charset="0"/>
                  <a:ea typeface="Courier" charset="0"/>
                  <a:cs typeface="Courier" charset="0"/>
                </a:rPr>
                <a:t>        with open(</a:t>
              </a:r>
              <a:r>
                <a:rPr lang="en-US" dirty="0" err="1">
                  <a:latin typeface="Courier" charset="0"/>
                  <a:ea typeface="Courier" charset="0"/>
                  <a:cs typeface="Courier" charset="0"/>
                </a:rPr>
                <a:t>outfile</a:t>
              </a:r>
              <a:r>
                <a:rPr lang="en-US" dirty="0">
                  <a:latin typeface="Courier" charset="0"/>
                  <a:ea typeface="Courier" charset="0"/>
                  <a:cs typeface="Courier" charset="0"/>
                </a:rPr>
                <a:t>, '</a:t>
              </a:r>
              <a:r>
                <a:rPr lang="en-US" dirty="0" err="1">
                  <a:latin typeface="Courier" charset="0"/>
                  <a:ea typeface="Courier" charset="0"/>
                  <a:cs typeface="Courier" charset="0"/>
                </a:rPr>
                <a:t>wb</a:t>
              </a:r>
              <a:r>
                <a:rPr lang="en-US" dirty="0">
                  <a:latin typeface="Courier" charset="0"/>
                  <a:ea typeface="Courier" charset="0"/>
                  <a:cs typeface="Courier" charset="0"/>
                </a:rPr>
                <a:t>') as f:</a:t>
              </a:r>
            </a:p>
            <a:p>
              <a:r>
                <a:rPr lang="en-US" dirty="0">
                  <a:latin typeface="Courier" charset="0"/>
                  <a:ea typeface="Courier" charset="0"/>
                  <a:cs typeface="Courier" charset="0"/>
                </a:rPr>
                <a:t>            </a:t>
              </a:r>
              <a:r>
                <a:rPr lang="en-US" dirty="0" err="1">
                  <a:latin typeface="Courier" charset="0"/>
                  <a:ea typeface="Courier" charset="0"/>
                  <a:cs typeface="Courier" charset="0"/>
                </a:rPr>
                <a:t>f.write</a:t>
              </a:r>
              <a:r>
                <a:rPr lang="en-US" dirty="0">
                  <a:latin typeface="Courier" charset="0"/>
                  <a:ea typeface="Courier" charset="0"/>
                  <a:cs typeface="Courier" charset="0"/>
                </a:rPr>
                <a:t>(</a:t>
              </a:r>
              <a:r>
                <a:rPr lang="en-US" dirty="0" err="1">
                  <a:latin typeface="Courier" charset="0"/>
                  <a:ea typeface="Courier" charset="0"/>
                  <a:cs typeface="Courier" charset="0"/>
                </a:rPr>
                <a:t>rd.content</a:t>
              </a:r>
              <a:r>
                <a:rPr lang="en-US" dirty="0">
                  <a:latin typeface="Courier" charset="0"/>
                  <a:ea typeface="Courier" charset="0"/>
                  <a:cs typeface="Courier" charset="0"/>
                </a:rPr>
                <a:t>)</a:t>
              </a:r>
            </a:p>
          </p:txBody>
        </p:sp>
        <p:sp>
          <p:nvSpPr>
            <p:cNvPr id="9" name="TextBox 8"/>
            <p:cNvSpPr txBox="1"/>
            <p:nvPr/>
          </p:nvSpPr>
          <p:spPr>
            <a:xfrm>
              <a:off x="5411449" y="4012476"/>
              <a:ext cx="2758191" cy="369332"/>
            </a:xfrm>
            <a:prstGeom prst="rect">
              <a:avLst/>
            </a:prstGeom>
            <a:noFill/>
          </p:spPr>
          <p:txBody>
            <a:bodyPr wrap="square" rtlCol="0">
              <a:spAutoFit/>
            </a:bodyPr>
            <a:lstStyle/>
            <a:p>
              <a:pPr algn="r"/>
              <a:r>
                <a:rPr lang="en-US" dirty="0"/>
                <a:t>Get some more data?!</a:t>
              </a:r>
            </a:p>
          </p:txBody>
        </p:sp>
      </p:grpSp>
    </p:spTree>
    <p:extLst>
      <p:ext uri="{BB962C8B-B14F-4D97-AF65-F5344CB8AC3E}">
        <p14:creationId xmlns:p14="http://schemas.microsoft.com/office/powerpoint/2010/main" val="63275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lnSpcReduction="10000"/>
          </a:bodyPr>
          <a:lstStyle/>
          <a:p>
            <a:r>
              <a:rPr lang="en-US" dirty="0"/>
              <a:t>Demographic parity:</a:t>
            </a:r>
          </a:p>
          <a:p>
            <a:pPr marL="342900" indent="-342900">
              <a:buFont typeface="Arial" charset="0"/>
              <a:buChar char="•"/>
            </a:pPr>
            <a:r>
              <a:rPr lang="en-US" b="0" dirty="0"/>
              <a:t>A decision must be independent of the protected attribute</a:t>
            </a:r>
          </a:p>
          <a:p>
            <a:pPr marL="342900" indent="-342900">
              <a:buFont typeface="Arial" charset="0"/>
              <a:buChar char="•"/>
            </a:pPr>
            <a:r>
              <a:rPr lang="en-US" b="0" dirty="0"/>
              <a:t>E.g., a loan application’s acceptance rate is independent of an applicant’s race (but can be </a:t>
            </a:r>
            <a:r>
              <a:rPr lang="en-US" b="0" dirty="0" err="1"/>
              <a:t>depenedent</a:t>
            </a:r>
            <a:r>
              <a:rPr lang="en-US" b="0" dirty="0"/>
              <a:t> on non-protected features like salary)</a:t>
            </a:r>
          </a:p>
          <a:p>
            <a:r>
              <a:rPr lang="en-US" dirty="0"/>
              <a:t>Formally: binary decision variable C, protected attribute A</a:t>
            </a:r>
          </a:p>
          <a:p>
            <a:pPr marL="342900" indent="-342900">
              <a:buFont typeface="Arial" charset="0"/>
              <a:buChar char="•"/>
            </a:pPr>
            <a:r>
              <a:rPr lang="en-US" b="0" dirty="0"/>
              <a:t>P{ C = 1 | A = 0 } = P{ C = 1 | A = 1 }</a:t>
            </a:r>
          </a:p>
          <a:p>
            <a:endParaRPr lang="en-US" dirty="0">
              <a:solidFill>
                <a:schemeClr val="tx2"/>
              </a:solidFill>
            </a:endParaRPr>
          </a:p>
          <a:p>
            <a:r>
              <a:rPr lang="en-US" dirty="0">
                <a:solidFill>
                  <a:schemeClr val="tx2"/>
                </a:solidFill>
              </a:rPr>
              <a:t>Membership in a protected class should have no correlation with the final decision.</a:t>
            </a:r>
          </a:p>
          <a:p>
            <a:pPr marL="342900" indent="-342900">
              <a:buFont typeface="Arial" charset="0"/>
              <a:buChar char="•"/>
            </a:pPr>
            <a:r>
              <a:rPr lang="en-US" b="0" dirty="0"/>
              <a:t>Problems ????????</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371736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fontScale="92500" lnSpcReduction="20000"/>
          </a:bodyPr>
          <a:lstStyle/>
          <a:p>
            <a:r>
              <a:rPr lang="en-US" dirty="0"/>
              <a:t>What if the decision isn’t the thing that matters?</a:t>
            </a:r>
          </a:p>
          <a:p>
            <a:r>
              <a:rPr lang="en-US" b="0" dirty="0"/>
              <a:t>“Consider, for example, a luxury hotel chain that renders a promotion to a subset of wealthy whites (who are likely to visit the hotel) and a subset of less affluent blacks (who are unlikely to visit the hotel). The situation is obviously quite icky, but demographic parity is completely fine with it so long as the same fraction of people in each group see the promotion.”</a:t>
            </a:r>
            <a:endParaRPr lang="en-US" dirty="0"/>
          </a:p>
          <a:p>
            <a:endParaRPr lang="en-US" dirty="0"/>
          </a:p>
          <a:p>
            <a:r>
              <a:rPr lang="en-US" dirty="0">
                <a:solidFill>
                  <a:schemeClr val="tx2"/>
                </a:solidFill>
              </a:rPr>
              <a:t>Demographic parity allows classifiers that select qualified candidates in the “majority” demographic and unqualified candidate in the “minority” demographic, within a protected attribute, so long as the expected percentages work out.</a:t>
            </a:r>
          </a:p>
          <a:p>
            <a:endParaRPr lang="en-US" dirty="0"/>
          </a:p>
          <a:p>
            <a:r>
              <a:rPr lang="en-US" dirty="0"/>
              <a:t>More: http://</a:t>
            </a:r>
            <a:r>
              <a:rPr lang="en-US" dirty="0" err="1"/>
              <a:t>blog.mrtz.org</a:t>
            </a:r>
            <a:r>
              <a:rPr lang="en-US" dirty="0"/>
              <a:t>/2016/09/06/approaching-</a:t>
            </a:r>
            <a:r>
              <a:rPr lang="en-US" dirty="0" err="1"/>
              <a:t>fairness.html</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68448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FATML</a:t>
            </a:r>
          </a:p>
        </p:txBody>
      </p:sp>
      <p:sp>
        <p:nvSpPr>
          <p:cNvPr id="3" name="Content Placeholder 2"/>
          <p:cNvSpPr>
            <a:spLocks noGrp="1"/>
          </p:cNvSpPr>
          <p:nvPr>
            <p:ph idx="1"/>
          </p:nvPr>
        </p:nvSpPr>
        <p:spPr/>
        <p:txBody>
          <a:bodyPr>
            <a:normAutofit/>
          </a:bodyPr>
          <a:lstStyle/>
          <a:p>
            <a:r>
              <a:rPr lang="en-US" dirty="0"/>
              <a:t>This stuff is really tricky (and really important).</a:t>
            </a:r>
          </a:p>
          <a:p>
            <a:pPr marL="342900" indent="-342900">
              <a:buFont typeface="Arial" charset="0"/>
              <a:buChar char="•"/>
            </a:pPr>
            <a:r>
              <a:rPr lang="en-US" b="0" dirty="0"/>
              <a:t>It’s also not solved, even remotely, yet!</a:t>
            </a:r>
          </a:p>
          <a:p>
            <a:pPr marL="342900" indent="-342900">
              <a:buFont typeface="Arial" charset="0"/>
              <a:buChar char="•"/>
            </a:pPr>
            <a:r>
              <a:rPr lang="en-US" b="0" dirty="0"/>
              <a:t>CMSC498/499</a:t>
            </a:r>
          </a:p>
          <a:p>
            <a:r>
              <a:rPr lang="en-US" dirty="0"/>
              <a:t>New community: </a:t>
            </a:r>
            <a:r>
              <a:rPr lang="en-US" b="0" dirty="0">
                <a:solidFill>
                  <a:schemeClr val="tx2"/>
                </a:solidFill>
              </a:rPr>
              <a:t>F</a:t>
            </a:r>
            <a:r>
              <a:rPr lang="en-US" b="0" dirty="0"/>
              <a:t>airness, </a:t>
            </a:r>
            <a:r>
              <a:rPr lang="en-US" b="0" dirty="0">
                <a:solidFill>
                  <a:schemeClr val="tx2"/>
                </a:solidFill>
              </a:rPr>
              <a:t>A</a:t>
            </a:r>
            <a:r>
              <a:rPr lang="en-US" b="0" dirty="0"/>
              <a:t>ccountability, and </a:t>
            </a:r>
            <a:r>
              <a:rPr lang="en-US" b="0" dirty="0">
                <a:solidFill>
                  <a:schemeClr val="tx2"/>
                </a:solidFill>
              </a:rPr>
              <a:t>T</a:t>
            </a:r>
            <a:r>
              <a:rPr lang="en-US" b="0" dirty="0"/>
              <a:t>ransparency in </a:t>
            </a:r>
            <a:r>
              <a:rPr lang="en-US" b="0" dirty="0">
                <a:solidFill>
                  <a:schemeClr val="tx2"/>
                </a:solidFill>
              </a:rPr>
              <a:t>M</a:t>
            </a:r>
            <a:r>
              <a:rPr lang="en-US" b="0" dirty="0"/>
              <a:t>achine </a:t>
            </a:r>
            <a:r>
              <a:rPr lang="en-US" b="0" dirty="0">
                <a:solidFill>
                  <a:schemeClr val="tx2"/>
                </a:solidFill>
              </a:rPr>
              <a:t>L</a:t>
            </a:r>
            <a:r>
              <a:rPr lang="en-US" b="0" dirty="0"/>
              <a:t>earning (aka </a:t>
            </a:r>
            <a:r>
              <a:rPr lang="en-US" dirty="0"/>
              <a:t>FATML</a:t>
            </a:r>
            <a:r>
              <a:rPr lang="en-US" b="0" dirty="0"/>
              <a:t>)</a:t>
            </a:r>
          </a:p>
          <a:p>
            <a:r>
              <a:rPr lang="en-US" b="0" dirty="0"/>
              <a:t>“</a:t>
            </a:r>
            <a:r>
              <a:rPr lang="mr-IN" b="0" dirty="0"/>
              <a:t>…</a:t>
            </a:r>
            <a:r>
              <a:rPr lang="en-US" b="0" dirty="0"/>
              <a:t> policymakers, regulators, and advocates have expressed fears about the potentially discriminatory impact of machine learning, with many calling for further technical research into the dangers of inadvertently encoding bias into automated decisions.”</a:t>
            </a:r>
          </a:p>
        </p:txBody>
      </p:sp>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396693"/>
            <a:ext cx="9144000" cy="14762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666246" y="2693167"/>
            <a:ext cx="314873" cy="286797"/>
          </a:xfrm>
          <a:prstGeom prst="rect">
            <a:avLst/>
          </a:prstGeom>
        </p:spPr>
      </p:pic>
    </p:spTree>
    <p:extLst>
      <p:ext uri="{BB962C8B-B14F-4D97-AF65-F5344CB8AC3E}">
        <p14:creationId xmlns:p14="http://schemas.microsoft.com/office/powerpoint/2010/main" val="207022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is for Fairness </a:t>
            </a:r>
          </a:p>
        </p:txBody>
      </p:sp>
      <p:sp>
        <p:nvSpPr>
          <p:cNvPr id="3" name="Content Placeholder 2"/>
          <p:cNvSpPr>
            <a:spLocks noGrp="1"/>
          </p:cNvSpPr>
          <p:nvPr>
            <p:ph idx="1"/>
          </p:nvPr>
        </p:nvSpPr>
        <p:spPr/>
        <p:txBody>
          <a:bodyPr>
            <a:normAutofit/>
          </a:bodyPr>
          <a:lstStyle/>
          <a:p>
            <a:r>
              <a:rPr lang="en-US" dirty="0"/>
              <a:t>In large data sets, there is always proportionally less data available about minorities.</a:t>
            </a:r>
          </a:p>
          <a:p>
            <a:r>
              <a:rPr lang="en-US" dirty="0"/>
              <a:t>Statistical patterns that hold for the majority may be invalid for a given minority group.</a:t>
            </a:r>
          </a:p>
          <a:p>
            <a:r>
              <a:rPr lang="en-US" dirty="0"/>
              <a:t>Fairness can be viewed as a measure of diversity in the combinatorial space of sensitive attributes, as opposed to the geometric space of features.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53</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3419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is for accountability</a:t>
            </a:r>
          </a:p>
        </p:txBody>
      </p:sp>
      <p:sp>
        <p:nvSpPr>
          <p:cNvPr id="3" name="Content Placeholder 2"/>
          <p:cNvSpPr>
            <a:spLocks noGrp="1"/>
          </p:cNvSpPr>
          <p:nvPr>
            <p:ph idx="1"/>
          </p:nvPr>
        </p:nvSpPr>
        <p:spPr/>
        <p:txBody>
          <a:bodyPr>
            <a:normAutofit/>
          </a:bodyPr>
          <a:lstStyle/>
          <a:p>
            <a:r>
              <a:rPr lang="en-US" dirty="0"/>
              <a:t>Accountability of a mechanism implies an obligation to report, explain, or justify algorithmic decision-making as well as mitigate any negative social impacts or potential harms.</a:t>
            </a:r>
          </a:p>
          <a:p>
            <a:pPr marL="342900" indent="-342900">
              <a:buFont typeface="Arial" charset="0"/>
              <a:buChar char="•"/>
            </a:pPr>
            <a:r>
              <a:rPr lang="en-US" b="0" dirty="0"/>
              <a:t>Current accountability tools were developed to oversee human decision makers</a:t>
            </a:r>
          </a:p>
          <a:p>
            <a:pPr marL="342900" indent="-342900">
              <a:buFont typeface="Arial" charset="0"/>
              <a:buChar char="•"/>
            </a:pPr>
            <a:r>
              <a:rPr lang="en-US" b="0" dirty="0"/>
              <a:t>They often fail when applied to algorithms and mechanisms instead</a:t>
            </a:r>
          </a:p>
          <a:p>
            <a:r>
              <a:rPr lang="en-US" dirty="0"/>
              <a:t>Example, no established methods exist to judge the intent of a piece of software. Because automated decision systems can return potentially incorrect, unjustified or unfair results, additional approaches are needed to make such systems accountable and governable.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54</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409423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 is for transparency</a:t>
            </a:r>
          </a:p>
        </p:txBody>
      </p:sp>
      <p:sp>
        <p:nvSpPr>
          <p:cNvPr id="3" name="Content Placeholder 2"/>
          <p:cNvSpPr>
            <a:spLocks noGrp="1"/>
          </p:cNvSpPr>
          <p:nvPr>
            <p:ph idx="1"/>
          </p:nvPr>
        </p:nvSpPr>
        <p:spPr/>
        <p:txBody>
          <a:bodyPr>
            <a:normAutofit/>
          </a:bodyPr>
          <a:lstStyle/>
          <a:p>
            <a:r>
              <a:rPr lang="en-US" dirty="0"/>
              <a:t>Automated ML-based algorithms make many important decisions in life.</a:t>
            </a:r>
          </a:p>
          <a:p>
            <a:pPr marL="342900" indent="-342900">
              <a:buFont typeface="Arial" charset="0"/>
              <a:buChar char="•"/>
            </a:pPr>
            <a:r>
              <a:rPr lang="en-US" b="0" dirty="0"/>
              <a:t>Decision-making process is opaque, hard to audit</a:t>
            </a:r>
          </a:p>
          <a:p>
            <a:r>
              <a:rPr lang="en-US" dirty="0"/>
              <a:t>A transparent mechanism should be:</a:t>
            </a:r>
          </a:p>
          <a:p>
            <a:pPr marL="342900" indent="-342900">
              <a:buFont typeface="Arial" charset="0"/>
              <a:buChar char="•"/>
            </a:pPr>
            <a:r>
              <a:rPr lang="en-US" b="0" dirty="0"/>
              <a:t>understandable;</a:t>
            </a:r>
          </a:p>
          <a:p>
            <a:pPr marL="342900" indent="-342900">
              <a:buFont typeface="Arial" charset="0"/>
              <a:buChar char="•"/>
            </a:pPr>
            <a:r>
              <a:rPr lang="en-US" b="0" dirty="0"/>
              <a:t>more meaningful;</a:t>
            </a:r>
          </a:p>
          <a:p>
            <a:pPr marL="342900" indent="-342900">
              <a:buFont typeface="Arial" charset="0"/>
              <a:buChar char="•"/>
            </a:pPr>
            <a:r>
              <a:rPr lang="en-US" b="0" dirty="0"/>
              <a:t>more accessible; and</a:t>
            </a:r>
          </a:p>
          <a:p>
            <a:pPr marL="342900" indent="-342900">
              <a:buFont typeface="Arial" charset="0"/>
              <a:buChar char="•"/>
            </a:pPr>
            <a:r>
              <a:rPr lang="en-US" b="0" dirty="0"/>
              <a:t>more measurable.</a:t>
            </a:r>
          </a:p>
          <a:p>
            <a:endParaRPr lang="en-US" dirty="0"/>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55</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78140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p:txBody>
          <a:bodyPr/>
          <a:lstStyle/>
          <a:p>
            <a:r>
              <a:rPr lang="en-US"/>
              <a:t>Data collection</a:t>
            </a:r>
          </a:p>
        </p:txBody>
      </p:sp>
      <p:sp>
        <p:nvSpPr>
          <p:cNvPr id="325" name="Shape 325"/>
          <p:cNvSpPr>
            <a:spLocks noGrp="1"/>
          </p:cNvSpPr>
          <p:nvPr>
            <p:ph idx="1"/>
          </p:nvPr>
        </p:nvSpPr>
        <p:spPr/>
        <p:txBody>
          <a:bodyPr/>
          <a:lstStyle/>
          <a:p>
            <a:r>
              <a:rPr lang="en-US" dirty="0"/>
              <a:t>What data should (not) be collected</a:t>
            </a:r>
          </a:p>
          <a:p>
            <a:r>
              <a:rPr lang="en-US" dirty="0"/>
              <a:t>Who owns the data</a:t>
            </a:r>
          </a:p>
          <a:p>
            <a:r>
              <a:rPr lang="en-US" dirty="0"/>
              <a:t>Whose data can (not) be shared</a:t>
            </a:r>
          </a:p>
          <a:p>
            <a:r>
              <a:rPr lang="en-US" dirty="0"/>
              <a:t>What technology for collecting, storing, managing data</a:t>
            </a:r>
          </a:p>
          <a:p>
            <a:r>
              <a:rPr lang="en-US" dirty="0"/>
              <a:t>Whose data can (not) be traded</a:t>
            </a:r>
          </a:p>
          <a:p>
            <a:r>
              <a:rPr lang="en-US" dirty="0"/>
              <a:t>What data can (not) be merged</a:t>
            </a:r>
          </a:p>
          <a:p>
            <a:r>
              <a:rPr lang="en-US" dirty="0"/>
              <a:t>What to do with prejudicial data</a:t>
            </a:r>
          </a:p>
        </p:txBody>
      </p:sp>
      <p:sp>
        <p:nvSpPr>
          <p:cNvPr id="326" name="Shape 326"/>
          <p:cNvSpPr>
            <a:spLocks noGrp="1"/>
          </p:cNvSpPr>
          <p:nvPr>
            <p:ph type="sldNum" sz="quarter" idx="12"/>
          </p:nvPr>
        </p:nvSpPr>
        <p:spPr/>
        <p:txBody>
          <a:bodyPr/>
          <a:lstStyle/>
          <a:p>
            <a:fld id="{86CB4B4D-7CA3-9044-876B-883B54F8677D}" type="slidenum">
              <a:rPr lang="is-IS" smtClean="0"/>
              <a:pPr/>
              <a:t>56</a:t>
            </a:fld>
            <a:endParaRPr lang="is-IS"/>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80951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Data Modeling</a:t>
            </a:r>
          </a:p>
        </p:txBody>
      </p:sp>
      <p:sp>
        <p:nvSpPr>
          <p:cNvPr id="331" name="Shape 331"/>
          <p:cNvSpPr>
            <a:spLocks noGrp="1"/>
          </p:cNvSpPr>
          <p:nvPr>
            <p:ph idx="1"/>
          </p:nvPr>
        </p:nvSpPr>
        <p:spPr>
          <a:prstGeom prst="rect">
            <a:avLst/>
          </a:prstGeom>
        </p:spPr>
        <p:txBody>
          <a:bodyPr/>
          <a:lstStyle/>
          <a:p>
            <a:r>
              <a:rPr dirty="0"/>
              <a:t>Data is biased (known/unknown)</a:t>
            </a:r>
          </a:p>
          <a:p>
            <a:pPr marL="160020" indent="-342900">
              <a:buFont typeface="Arial" charset="0"/>
              <a:buChar char="•"/>
            </a:pPr>
            <a:r>
              <a:rPr b="0" dirty="0"/>
              <a:t>Invalid assumptions</a:t>
            </a:r>
          </a:p>
          <a:p>
            <a:pPr marL="160020" indent="-342900">
              <a:buFont typeface="Arial" charset="0"/>
              <a:buChar char="•"/>
            </a:pPr>
            <a:r>
              <a:rPr b="0" dirty="0"/>
              <a:t>Confirmation bias</a:t>
            </a:r>
          </a:p>
          <a:p>
            <a:r>
              <a:rPr dirty="0"/>
              <a:t>Publication bias</a:t>
            </a:r>
            <a:endParaRPr lang="en-US" dirty="0"/>
          </a:p>
          <a:p>
            <a:pPr marL="342900" indent="-342900">
              <a:buFont typeface="Arial" charset="0"/>
              <a:buChar char="•"/>
            </a:pPr>
            <a:r>
              <a:rPr lang="en-US" b="0" dirty="0"/>
              <a:t>WSDM 2017: </a:t>
            </a:r>
            <a:r>
              <a:rPr lang="mr-IN" b="0" dirty="0" err="1">
                <a:hlinkClick r:id="rId2"/>
              </a:rPr>
              <a:t>https</a:t>
            </a:r>
            <a:r>
              <a:rPr lang="mr-IN" b="0" dirty="0">
                <a:hlinkClick r:id="rId2"/>
              </a:rPr>
              <a:t>://</a:t>
            </a:r>
            <a:r>
              <a:rPr lang="mr-IN" b="0" dirty="0" err="1">
                <a:hlinkClick r:id="rId2"/>
              </a:rPr>
              <a:t>arxiv.org</a:t>
            </a:r>
            <a:r>
              <a:rPr lang="mr-IN" b="0" dirty="0">
                <a:hlinkClick r:id="rId2"/>
              </a:rPr>
              <a:t>/</a:t>
            </a:r>
            <a:r>
              <a:rPr lang="mr-IN" b="0" dirty="0" err="1">
                <a:hlinkClick r:id="rId2"/>
              </a:rPr>
              <a:t>abs</a:t>
            </a:r>
            <a:r>
              <a:rPr lang="mr-IN" b="0" dirty="0">
                <a:hlinkClick r:id="rId2"/>
              </a:rPr>
              <a:t>/1702.00502</a:t>
            </a:r>
            <a:endParaRPr b="0" dirty="0"/>
          </a:p>
          <a:p>
            <a:r>
              <a:rPr dirty="0"/>
              <a:t>Badly handling missing values</a:t>
            </a:r>
          </a:p>
        </p:txBody>
      </p:sp>
      <p:sp>
        <p:nvSpPr>
          <p:cNvPr id="332" name="Shape 33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57</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341114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t>Deployment</a:t>
            </a:r>
          </a:p>
        </p:txBody>
      </p:sp>
      <p:sp>
        <p:nvSpPr>
          <p:cNvPr id="337" name="Shape 337"/>
          <p:cNvSpPr>
            <a:spLocks noGrp="1"/>
          </p:cNvSpPr>
          <p:nvPr>
            <p:ph idx="1"/>
          </p:nvPr>
        </p:nvSpPr>
        <p:spPr>
          <a:prstGeom prst="rect">
            <a:avLst/>
          </a:prstGeom>
        </p:spPr>
        <p:txBody>
          <a:bodyPr>
            <a:normAutofit/>
          </a:bodyPr>
          <a:lstStyle/>
          <a:p>
            <a:r>
              <a:rPr dirty="0"/>
              <a:t>Spurious correlation / over-generalization</a:t>
            </a:r>
          </a:p>
          <a:p>
            <a:r>
              <a:rPr dirty="0"/>
              <a:t>Using “black-box” methods that cannot be explained</a:t>
            </a:r>
          </a:p>
          <a:p>
            <a:r>
              <a:rPr dirty="0"/>
              <a:t>Using heuristics that are not well understood</a:t>
            </a:r>
          </a:p>
          <a:p>
            <a:r>
              <a:rPr dirty="0"/>
              <a:t>Releasing untested code</a:t>
            </a:r>
          </a:p>
          <a:p>
            <a:r>
              <a:rPr dirty="0"/>
              <a:t>Extrapolating</a:t>
            </a:r>
          </a:p>
          <a:p>
            <a:r>
              <a:rPr dirty="0"/>
              <a:t>Not measuring lifecycle performance (concept drift in ML)</a:t>
            </a:r>
          </a:p>
        </p:txBody>
      </p:sp>
      <p:sp>
        <p:nvSpPr>
          <p:cNvPr id="338" name="Shape 338"/>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58</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a:t>
            </a:r>
            <a:r>
              <a:rPr lang="en-US" sz="1600">
                <a:solidFill>
                  <a:schemeClr val="bg1">
                    <a:lumMod val="50000"/>
                  </a:schemeClr>
                </a:solidFill>
              </a:rPr>
              <a:t>: Kaiser Fung</a:t>
            </a:r>
            <a:endParaRPr lang="en-US" sz="1600" dirty="0">
              <a:solidFill>
                <a:schemeClr val="bg1">
                  <a:lumMod val="50000"/>
                </a:schemeClr>
              </a:solidFill>
            </a:endParaRPr>
          </a:p>
        </p:txBody>
      </p:sp>
      <p:sp>
        <p:nvSpPr>
          <p:cNvPr id="8" name="Shape 246"/>
          <p:cNvSpPr/>
          <p:nvPr/>
        </p:nvSpPr>
        <p:spPr>
          <a:xfrm>
            <a:off x="1881931" y="4829150"/>
            <a:ext cx="5100317" cy="1162097"/>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b">
            <a:spAutoFit/>
          </a:bodyPr>
          <a:lstStyle>
            <a:lvl1pPr>
              <a:defRPr>
                <a:solidFill>
                  <a:srgbClr val="F64D39"/>
                </a:solidFill>
              </a:defRPr>
            </a:lvl1pPr>
          </a:lstStyle>
          <a:p>
            <a:r>
              <a:rPr lang="en-US" sz="2400" b="1" dirty="0">
                <a:solidFill>
                  <a:schemeClr val="tx2"/>
                </a:solidFill>
              </a:rPr>
              <a:t>We will go over ways to counter this in the ML/stats/hypothesis testing portion of the course</a:t>
            </a:r>
            <a:endParaRPr sz="2400" b="1" dirty="0">
              <a:solidFill>
                <a:schemeClr val="tx2"/>
              </a:solidFill>
            </a:endParaRPr>
          </a:p>
        </p:txBody>
      </p:sp>
    </p:spTree>
    <p:extLst>
      <p:ext uri="{BB962C8B-B14F-4D97-AF65-F5344CB8AC3E}">
        <p14:creationId xmlns:p14="http://schemas.microsoft.com/office/powerpoint/2010/main" val="276838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build="p"/>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prstGeom prst="rect">
            <a:avLst/>
          </a:prstGeom>
        </p:spPr>
        <p:txBody>
          <a:bodyPr/>
          <a:lstStyle/>
          <a:p>
            <a:r>
              <a:t>Guiding principles</a:t>
            </a:r>
          </a:p>
        </p:txBody>
      </p:sp>
      <p:sp>
        <p:nvSpPr>
          <p:cNvPr id="343" name="Shape 343"/>
          <p:cNvSpPr>
            <a:spLocks noGrp="1"/>
          </p:cNvSpPr>
          <p:nvPr>
            <p:ph idx="1"/>
          </p:nvPr>
        </p:nvSpPr>
        <p:spPr>
          <a:prstGeom prst="rect">
            <a:avLst/>
          </a:prstGeom>
        </p:spPr>
        <p:txBody>
          <a:bodyPr>
            <a:normAutofit/>
          </a:bodyPr>
          <a:lstStyle/>
          <a:p>
            <a:r>
              <a:rPr dirty="0"/>
              <a:t>Start with clear user need and public benefit</a:t>
            </a:r>
          </a:p>
          <a:p>
            <a:r>
              <a:rPr dirty="0"/>
              <a:t>Use data and tools which have minimum intrusion necessary</a:t>
            </a:r>
          </a:p>
          <a:p>
            <a:r>
              <a:rPr dirty="0"/>
              <a:t>Create robust data science models</a:t>
            </a:r>
          </a:p>
          <a:p>
            <a:r>
              <a:rPr dirty="0"/>
              <a:t>Be alert to public perceptions</a:t>
            </a:r>
          </a:p>
          <a:p>
            <a:r>
              <a:rPr dirty="0"/>
              <a:t>Be as open and accountable as possible</a:t>
            </a:r>
          </a:p>
          <a:p>
            <a:r>
              <a:rPr dirty="0"/>
              <a:t>Keep data secure</a:t>
            </a:r>
          </a:p>
        </p:txBody>
      </p:sp>
      <p:sp>
        <p:nvSpPr>
          <p:cNvPr id="344" name="Shape 344"/>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59</a:t>
            </a:fld>
            <a:endParaRPr/>
          </a:p>
        </p:txBody>
      </p:sp>
      <p:grpSp>
        <p:nvGrpSpPr>
          <p:cNvPr id="3" name="Group 2"/>
          <p:cNvGrpSpPr/>
          <p:nvPr/>
        </p:nvGrpSpPr>
        <p:grpSpPr>
          <a:xfrm>
            <a:off x="2308485" y="4591078"/>
            <a:ext cx="6759315" cy="2281912"/>
            <a:chOff x="2308485" y="4591078"/>
            <a:chExt cx="6759315" cy="2281912"/>
          </a:xfrm>
        </p:grpSpPr>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UK cabinet office</a:t>
              </a:r>
            </a:p>
          </p:txBody>
        </p:sp>
        <p:pic>
          <p:nvPicPr>
            <p:cNvPr id="2" name="Picture 1"/>
            <p:cNvPicPr>
              <a:picLocks noChangeAspect="1"/>
            </p:cNvPicPr>
            <p:nvPr/>
          </p:nvPicPr>
          <p:blipFill>
            <a:blip r:embed="rId2"/>
            <a:stretch>
              <a:fillRect/>
            </a:stretch>
          </p:blipFill>
          <p:spPr>
            <a:xfrm>
              <a:off x="5643380" y="4591078"/>
              <a:ext cx="3424420" cy="1943358"/>
            </a:xfrm>
            <a:prstGeom prst="rect">
              <a:avLst/>
            </a:prstGeom>
          </p:spPr>
        </p:pic>
      </p:grpSp>
    </p:spTree>
    <p:extLst>
      <p:ext uri="{BB962C8B-B14F-4D97-AF65-F5344CB8AC3E}">
        <p14:creationId xmlns:p14="http://schemas.microsoft.com/office/powerpoint/2010/main" val="194587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a:t>
            </a:r>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dirty="0"/>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1">
              <a:schemeClr val="accent3"/>
            </a:lnRef>
            <a:fillRef idx="3">
              <a:schemeClr val="accent3"/>
            </a:fillRef>
            <a:effectRef idx="2">
              <a:schemeClr val="accent3"/>
            </a:effectRef>
            <a:fontRef idx="minor">
              <a:schemeClr val="lt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2">
              <a:schemeClr val="dk1"/>
            </a:lnRef>
            <a:fillRef idx="1">
              <a:schemeClr val="lt1"/>
            </a:fillRef>
            <a:effectRef idx="0">
              <a:schemeClr val="dk1"/>
            </a:effectRef>
            <a:fontRef idx="minor">
              <a:schemeClr val="dk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2">
              <a:schemeClr val="dk1"/>
            </a:lnRef>
            <a:fillRef idx="1">
              <a:schemeClr val="lt1"/>
            </a:fillRef>
            <a:effectRef idx="0">
              <a:schemeClr val="dk1"/>
            </a:effectRef>
            <a:fontRef idx="minor">
              <a:schemeClr val="dk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2">
              <a:schemeClr val="dk1"/>
            </a:lnRef>
            <a:fillRef idx="1">
              <a:schemeClr val="lt1"/>
            </a:fillRef>
            <a:effectRef idx="0">
              <a:schemeClr val="dk1"/>
            </a:effectRef>
            <a:fontRef idx="minor">
              <a:schemeClr val="dk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2">
              <a:schemeClr val="dk1"/>
            </a:lnRef>
            <a:fillRef idx="1">
              <a:schemeClr val="lt1"/>
            </a:fillRef>
            <a:effectRef idx="0">
              <a:schemeClr val="dk1"/>
            </a:effectRef>
            <a:fontRef idx="minor">
              <a:schemeClr val="dk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2">
              <a:schemeClr val="dk1"/>
            </a:lnRef>
            <a:fillRef idx="1">
              <a:schemeClr val="lt1"/>
            </a:fillRef>
            <a:effectRef idx="0">
              <a:schemeClr val="dk1"/>
            </a:effectRef>
            <a:fontRef idx="minor">
              <a:schemeClr val="dk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2">
              <a:schemeClr val="dk1"/>
            </a:lnRef>
            <a:fillRef idx="1">
              <a:schemeClr val="lt1"/>
            </a:fillRef>
            <a:effectRef idx="0">
              <a:schemeClr val="dk1"/>
            </a:effectRef>
            <a:fontRef idx="minor">
              <a:schemeClr val="dk1"/>
            </a:fontRef>
          </p:style>
        </p:cxnSp>
      </p:grpSp>
    </p:spTree>
    <p:extLst>
      <p:ext uri="{BB962C8B-B14F-4D97-AF65-F5344CB8AC3E}">
        <p14:creationId xmlns:p14="http://schemas.microsoft.com/office/powerpoint/2010/main" val="15169001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p:nvPr>
        </p:nvSpPr>
        <p:spPr>
          <a:prstGeom prst="rect">
            <a:avLst/>
          </a:prstGeom>
        </p:spPr>
        <p:txBody>
          <a:bodyPr/>
          <a:lstStyle/>
          <a:p>
            <a:r>
              <a:t>Some references</a:t>
            </a:r>
          </a:p>
        </p:txBody>
      </p:sp>
      <p:sp>
        <p:nvSpPr>
          <p:cNvPr id="349" name="Shape 349"/>
          <p:cNvSpPr>
            <a:spLocks noGrp="1"/>
          </p:cNvSpPr>
          <p:nvPr>
            <p:ph idx="1"/>
          </p:nvPr>
        </p:nvSpPr>
        <p:spPr>
          <a:prstGeom prst="rect">
            <a:avLst/>
          </a:prstGeom>
        </p:spPr>
        <p:txBody>
          <a:bodyPr>
            <a:normAutofit fontScale="92500" lnSpcReduction="10000"/>
          </a:bodyPr>
          <a:lstStyle/>
          <a:p>
            <a:r>
              <a:rPr dirty="0"/>
              <a:t>Presentation on ethics and data analysis, Kaiser Fung @ Columbia Univ. </a:t>
            </a:r>
            <a:r>
              <a:rPr u="sng" dirty="0">
                <a:hlinkClick r:id="rId2"/>
              </a:rPr>
              <a:t>http://andrewgelman.com/wp-content/uploads/2016/04/fung_ethics_v3.pdf</a:t>
            </a:r>
          </a:p>
          <a:p>
            <a:r>
              <a:rPr dirty="0"/>
              <a:t>O’Neil, Weapons of math destruction. </a:t>
            </a:r>
            <a:r>
              <a:rPr u="sng" dirty="0">
                <a:hlinkClick r:id="rId3"/>
              </a:rPr>
              <a:t>https://www.amazon.com/Weapons-Math-Destruction-Increases-Inequality/dp/0553418815</a:t>
            </a:r>
          </a:p>
          <a:p>
            <a:r>
              <a:rPr dirty="0"/>
              <a:t>UK Cabinet Office, Data Science Ethical Framework. </a:t>
            </a:r>
            <a:r>
              <a:rPr lang="en-US" u="sng" dirty="0">
                <a:hlinkClick r:id="rId4"/>
              </a:rPr>
              <a:t>https://www.gov.uk/government/publications/data-science-ethical-framework</a:t>
            </a:r>
            <a:endParaRPr u="sng" dirty="0">
              <a:hlinkClick r:id="rId4"/>
            </a:endParaRPr>
          </a:p>
          <a:p>
            <a:r>
              <a:rPr dirty="0"/>
              <a:t>Derman, Modelers’ Hippocratic Oath. </a:t>
            </a:r>
            <a:r>
              <a:rPr u="sng" dirty="0">
                <a:hlinkClick r:id="rId5"/>
              </a:rPr>
              <a:t>http://www.iijournals.com/doi/pdfplus/10.3905/jod.2012.20.1.035</a:t>
            </a:r>
            <a:endParaRPr lang="en-US" u="sng" dirty="0">
              <a:hlinkClick r:id="rId5"/>
            </a:endParaRPr>
          </a:p>
          <a:p>
            <a:r>
              <a:rPr lang="en-US" dirty="0"/>
              <a:t>Nick D’s MIT Tech Review Article.  </a:t>
            </a:r>
            <a:r>
              <a:rPr lang="en-US" dirty="0">
                <a:hlinkClick r:id="rId6"/>
              </a:rPr>
              <a:t>https://www.technologyreview.com/s/602933/how-to-hold-algorithms-accountable/</a:t>
            </a:r>
            <a:endParaRPr lang="en-US" dirty="0">
              <a:hlinkClick r:id="rId5"/>
            </a:endParaRPr>
          </a:p>
        </p:txBody>
      </p:sp>
      <p:sp>
        <p:nvSpPr>
          <p:cNvPr id="350" name="Shape 35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60</a:t>
            </a:fld>
            <a:endParaRPr/>
          </a:p>
        </p:txBody>
      </p:sp>
    </p:spTree>
    <p:extLst>
      <p:ext uri="{BB962C8B-B14F-4D97-AF65-F5344CB8AC3E}">
        <p14:creationId xmlns:p14="http://schemas.microsoft.com/office/powerpoint/2010/main" val="216984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4716"/>
            <a:ext cx="8989454" cy="1357559"/>
          </a:xfrm>
        </p:spPr>
        <p:txBody>
          <a:bodyPr>
            <a:normAutofit fontScale="90000"/>
          </a:bodyPr>
          <a:lstStyle/>
          <a:p>
            <a:pPr algn="ctr"/>
            <a:r>
              <a:rPr lang="en-US" sz="2400" i="1" dirty="0">
                <a:solidFill>
                  <a:schemeClr val="bg1">
                    <a:lumMod val="50000"/>
                  </a:schemeClr>
                </a:solidFill>
              </a:rPr>
              <a:t>Next Class:</a:t>
            </a:r>
            <a:br>
              <a:rPr lang="en-US" dirty="0"/>
            </a:br>
            <a:r>
              <a:rPr lang="en-US"/>
              <a:t>Pandas, Tidy </a:t>
            </a:r>
            <a:r>
              <a:rPr lang="en-US" dirty="0"/>
              <a:t>Data &amp; (Maybe) start on Relational Model of Data</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61</a:t>
            </a:fld>
            <a:endParaRPr lang="en-US"/>
          </a:p>
        </p:txBody>
      </p:sp>
      <p:pic>
        <p:nvPicPr>
          <p:cNvPr id="3" name="Picture 2"/>
          <p:cNvPicPr>
            <a:picLocks noChangeAspect="1"/>
          </p:cNvPicPr>
          <p:nvPr/>
        </p:nvPicPr>
        <p:blipFill>
          <a:blip r:embed="rId3"/>
          <a:stretch>
            <a:fillRect/>
          </a:stretch>
        </p:blipFill>
        <p:spPr>
          <a:xfrm>
            <a:off x="3343607" y="4383292"/>
            <a:ext cx="2302239" cy="2342629"/>
          </a:xfrm>
          <a:prstGeom prst="rect">
            <a:avLst/>
          </a:prstGeom>
        </p:spPr>
      </p:pic>
    </p:spTree>
    <p:extLst>
      <p:ext uri="{BB962C8B-B14F-4D97-AF65-F5344CB8AC3E}">
        <p14:creationId xmlns:p14="http://schemas.microsoft.com/office/powerpoint/2010/main" val="3141665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4716"/>
            <a:ext cx="8989454" cy="1237638"/>
          </a:xfrm>
        </p:spPr>
        <p:txBody>
          <a:bodyPr>
            <a:normAutofit/>
          </a:bodyPr>
          <a:lstStyle/>
          <a:p>
            <a:pPr algn="ctr"/>
            <a:r>
              <a:rPr lang="en-US" sz="2400" i="1" dirty="0">
                <a:solidFill>
                  <a:schemeClr val="bg1">
                    <a:lumMod val="50000"/>
                  </a:schemeClr>
                </a:solidFill>
              </a:rPr>
              <a:t>Next Up:</a:t>
            </a:r>
            <a:br>
              <a:rPr lang="en-US" dirty="0"/>
            </a:br>
            <a:r>
              <a:rPr lang="en-US" dirty="0"/>
              <a:t>NumPy, </a:t>
            </a:r>
            <a:r>
              <a:rPr lang="en-US" dirty="0" err="1"/>
              <a:t>Scipy</a:t>
            </a:r>
            <a:r>
              <a:rPr lang="en-US" dirty="0"/>
              <a:t>, And </a:t>
            </a:r>
            <a:r>
              <a:rPr lang="en-US" dirty="0" err="1"/>
              <a:t>DataFrames</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7</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37616" y="454343"/>
            <a:ext cx="2714222" cy="1859057"/>
          </a:xfrm>
          <a:prstGeom prst="roundRect">
            <a:avLst>
              <a:gd name="adj" fmla="val 8594"/>
            </a:avLst>
          </a:prstGeom>
          <a:solidFill>
            <a:srgbClr val="FFFFFF">
              <a:shade val="85000"/>
            </a:srgbClr>
          </a:solidFill>
          <a:ln>
            <a:noFill/>
          </a:ln>
          <a:effectLst/>
        </p:spPr>
      </p:pic>
      <p:pic>
        <p:nvPicPr>
          <p:cNvPr id="6" name="Picture 5"/>
          <p:cNvPicPr>
            <a:picLocks noChangeAspect="1"/>
          </p:cNvPicPr>
          <p:nvPr/>
        </p:nvPicPr>
        <p:blipFill>
          <a:blip r:embed="rId4"/>
          <a:stretch>
            <a:fillRect/>
          </a:stretch>
        </p:blipFill>
        <p:spPr>
          <a:xfrm>
            <a:off x="684727" y="4924528"/>
            <a:ext cx="7620000" cy="1587500"/>
          </a:xfrm>
          <a:prstGeom prst="rect">
            <a:avLst/>
          </a:prstGeom>
        </p:spPr>
      </p:pic>
    </p:spTree>
    <p:extLst>
      <p:ext uri="{BB962C8B-B14F-4D97-AF65-F5344CB8AC3E}">
        <p14:creationId xmlns:p14="http://schemas.microsoft.com/office/powerpoint/2010/main" val="1169318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77725" cy="1371600"/>
          </a:xfrm>
        </p:spPr>
        <p:txBody>
          <a:bodyPr>
            <a:normAutofit/>
          </a:bodyPr>
          <a:lstStyle/>
          <a:p>
            <a:r>
              <a:rPr lang="en-US" dirty="0"/>
              <a:t>Next Few classes</a:t>
            </a:r>
          </a:p>
        </p:txBody>
      </p:sp>
      <p:sp>
        <p:nvSpPr>
          <p:cNvPr id="3" name="Content Placeholder 2"/>
          <p:cNvSpPr>
            <a:spLocks noGrp="1"/>
          </p:cNvSpPr>
          <p:nvPr>
            <p:ph idx="1"/>
          </p:nvPr>
        </p:nvSpPr>
        <p:spPr>
          <a:xfrm>
            <a:off x="457199" y="1752600"/>
            <a:ext cx="7817371" cy="5105400"/>
          </a:xfrm>
        </p:spPr>
        <p:txBody>
          <a:bodyPr bIns="731520">
            <a:normAutofit fontScale="92500" lnSpcReduction="20000"/>
          </a:bodyPr>
          <a:lstStyle/>
          <a:p>
            <a:pPr marL="457200" indent="-457200">
              <a:buAutoNum type="arabicPeriod"/>
            </a:pPr>
            <a:r>
              <a:rPr lang="en-US" dirty="0" err="1"/>
              <a:t>NumPy</a:t>
            </a:r>
            <a:r>
              <a:rPr lang="en-US" dirty="0"/>
              <a:t>: Python Library for Manipulating </a:t>
            </a:r>
            <a:r>
              <a:rPr lang="en-US" dirty="0" err="1"/>
              <a:t>nD</a:t>
            </a:r>
            <a:r>
              <a:rPr lang="en-US" dirty="0"/>
              <a:t> Arrays</a:t>
            </a:r>
          </a:p>
          <a:p>
            <a:pPr lvl="1" indent="0">
              <a:buNone/>
            </a:pPr>
            <a:r>
              <a:rPr lang="en-US" b="0" dirty="0"/>
              <a:t>Multidimensional Arrays, and a variety of operations including Linear Algebra</a:t>
            </a:r>
          </a:p>
          <a:p>
            <a:pPr lvl="1" indent="0">
              <a:buNone/>
            </a:pPr>
            <a:endParaRPr lang="en-US" dirty="0"/>
          </a:p>
          <a:p>
            <a:pPr marL="457200" indent="-457200">
              <a:buAutoNum type="arabicPeriod"/>
            </a:pPr>
            <a:r>
              <a:rPr lang="en-US" dirty="0"/>
              <a:t>Pandas: Python Library for Manipulating Tabular Data </a:t>
            </a:r>
          </a:p>
          <a:p>
            <a:pPr lvl="1" indent="0">
              <a:buNone/>
            </a:pPr>
            <a:r>
              <a:rPr lang="en-US" dirty="0"/>
              <a:t>Series, Tables (also called </a:t>
            </a:r>
            <a:r>
              <a:rPr lang="en-US" b="1" dirty="0" err="1"/>
              <a:t>DataFrames</a:t>
            </a:r>
            <a:r>
              <a:rPr lang="en-US" dirty="0"/>
              <a:t>)</a:t>
            </a:r>
          </a:p>
          <a:p>
            <a:pPr lvl="1" indent="0">
              <a:buNone/>
            </a:pPr>
            <a:r>
              <a:rPr lang="en-US" dirty="0"/>
              <a:t>Many operations to manipulate and combine tables/series</a:t>
            </a:r>
          </a:p>
          <a:p>
            <a:pPr lvl="1" indent="0">
              <a:buNone/>
            </a:pPr>
            <a:endParaRPr lang="en-US" dirty="0"/>
          </a:p>
          <a:p>
            <a:pPr marL="457200" indent="-457200">
              <a:buAutoNum type="arabicPeriod"/>
            </a:pPr>
            <a:r>
              <a:rPr lang="en-US" dirty="0"/>
              <a:t>Relational Databases</a:t>
            </a:r>
          </a:p>
          <a:p>
            <a:pPr lvl="1" indent="0">
              <a:buNone/>
            </a:pPr>
            <a:r>
              <a:rPr lang="en-US" dirty="0"/>
              <a:t>Tables/Relations, and SQL (similar to Pandas operations)</a:t>
            </a:r>
          </a:p>
          <a:p>
            <a:pPr lvl="1" indent="0">
              <a:buNone/>
            </a:pPr>
            <a:endParaRPr lang="en-US" dirty="0"/>
          </a:p>
          <a:p>
            <a:r>
              <a:rPr lang="en-US" dirty="0"/>
              <a:t>4.    Apache Spark</a:t>
            </a:r>
          </a:p>
          <a:p>
            <a:pPr marL="274320" lvl="1" indent="0">
              <a:buNone/>
            </a:pPr>
            <a:r>
              <a:rPr lang="en-US" dirty="0"/>
              <a:t>   Sets of objects or key-value pairs </a:t>
            </a:r>
          </a:p>
          <a:p>
            <a:pPr marL="274320" lvl="1" indent="0">
              <a:buNone/>
            </a:pPr>
            <a:r>
              <a:rPr lang="en-US" dirty="0"/>
              <a:t>   MapReduce and SQL-like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8</a:t>
            </a:fld>
            <a:endParaRPr lang="en-US"/>
          </a:p>
        </p:txBody>
      </p:sp>
    </p:spTree>
    <p:extLst>
      <p:ext uri="{BB962C8B-B14F-4D97-AF65-F5344CB8AC3E}">
        <p14:creationId xmlns:p14="http://schemas.microsoft.com/office/powerpoint/2010/main" val="4196839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77725" cy="1371600"/>
          </a:xfrm>
        </p:spPr>
        <p:txBody>
          <a:bodyPr>
            <a:normAutofit/>
          </a:bodyPr>
          <a:lstStyle/>
          <a:p>
            <a:r>
              <a:rPr lang="en-US" dirty="0"/>
              <a:t>Next Few classes</a:t>
            </a:r>
          </a:p>
        </p:txBody>
      </p:sp>
      <p:sp>
        <p:nvSpPr>
          <p:cNvPr id="3" name="Content Placeholder 2"/>
          <p:cNvSpPr>
            <a:spLocks noGrp="1"/>
          </p:cNvSpPr>
          <p:nvPr>
            <p:ph idx="1"/>
          </p:nvPr>
        </p:nvSpPr>
        <p:spPr>
          <a:xfrm>
            <a:off x="457199" y="1752600"/>
            <a:ext cx="7817371" cy="5105400"/>
          </a:xfrm>
        </p:spPr>
        <p:txBody>
          <a:bodyPr bIns="731520">
            <a:normAutofit fontScale="92500" lnSpcReduction="20000"/>
          </a:bodyPr>
          <a:lstStyle/>
          <a:p>
            <a:pPr marL="457200" indent="-457200">
              <a:buAutoNum type="arabicPeriod"/>
            </a:pPr>
            <a:r>
              <a:rPr lang="en-US" dirty="0" err="1">
                <a:solidFill>
                  <a:schemeClr val="tx2"/>
                </a:solidFill>
              </a:rPr>
              <a:t>NumPy</a:t>
            </a:r>
            <a:r>
              <a:rPr lang="en-US" dirty="0">
                <a:solidFill>
                  <a:schemeClr val="tx2"/>
                </a:solidFill>
              </a:rPr>
              <a:t>: Python Library for Manipulating </a:t>
            </a:r>
            <a:r>
              <a:rPr lang="en-US" dirty="0" err="1">
                <a:solidFill>
                  <a:schemeClr val="tx2"/>
                </a:solidFill>
              </a:rPr>
              <a:t>nD</a:t>
            </a:r>
            <a:r>
              <a:rPr lang="en-US" dirty="0">
                <a:solidFill>
                  <a:schemeClr val="tx2"/>
                </a:solidFill>
              </a:rPr>
              <a:t> Arrays</a:t>
            </a:r>
          </a:p>
          <a:p>
            <a:pPr lvl="1" indent="0">
              <a:buNone/>
            </a:pPr>
            <a:r>
              <a:rPr lang="en-US" b="0" dirty="0">
                <a:solidFill>
                  <a:schemeClr val="tx2"/>
                </a:solidFill>
              </a:rPr>
              <a:t>Multidimensional Arrays, and a variety of operations including Linear Algebra</a:t>
            </a:r>
          </a:p>
          <a:p>
            <a:pPr lvl="1" indent="0">
              <a:buNone/>
            </a:pPr>
            <a:endParaRPr lang="en-US" dirty="0"/>
          </a:p>
          <a:p>
            <a:pPr marL="457200" indent="-457200">
              <a:buAutoNum type="arabicPeriod"/>
            </a:pPr>
            <a:r>
              <a:rPr lang="en-US" dirty="0"/>
              <a:t>Pandas: Python Library for Manipulating Tabular Data </a:t>
            </a:r>
          </a:p>
          <a:p>
            <a:pPr lvl="1" indent="0">
              <a:buNone/>
            </a:pPr>
            <a:r>
              <a:rPr lang="en-US" dirty="0"/>
              <a:t>Series, Tables (also called </a:t>
            </a:r>
            <a:r>
              <a:rPr lang="en-US" b="1" dirty="0" err="1"/>
              <a:t>DataFrames</a:t>
            </a:r>
            <a:r>
              <a:rPr lang="en-US" dirty="0"/>
              <a:t>)</a:t>
            </a:r>
          </a:p>
          <a:p>
            <a:pPr lvl="1" indent="0">
              <a:buNone/>
            </a:pPr>
            <a:r>
              <a:rPr lang="en-US" dirty="0"/>
              <a:t>Many operations to manipulate and combine tables/series</a:t>
            </a:r>
          </a:p>
          <a:p>
            <a:pPr lvl="1" indent="0">
              <a:buNone/>
            </a:pPr>
            <a:endParaRPr lang="en-US" dirty="0"/>
          </a:p>
          <a:p>
            <a:pPr marL="457200" indent="-457200">
              <a:buAutoNum type="arabicPeriod"/>
            </a:pPr>
            <a:r>
              <a:rPr lang="en-US" dirty="0"/>
              <a:t>Relational Databases</a:t>
            </a:r>
          </a:p>
          <a:p>
            <a:pPr lvl="1" indent="0">
              <a:buNone/>
            </a:pPr>
            <a:r>
              <a:rPr lang="en-US" dirty="0"/>
              <a:t>Tables/Relations, and SQL (similar to Pandas operations)</a:t>
            </a:r>
          </a:p>
          <a:p>
            <a:pPr lvl="1" indent="0">
              <a:buNone/>
            </a:pPr>
            <a:endParaRPr lang="en-US" dirty="0"/>
          </a:p>
          <a:p>
            <a:r>
              <a:rPr lang="en-US" dirty="0"/>
              <a:t>4.    Apache Spark</a:t>
            </a:r>
          </a:p>
          <a:p>
            <a:pPr marL="274320" lvl="1" indent="0">
              <a:buNone/>
            </a:pPr>
            <a:r>
              <a:rPr lang="en-US" dirty="0"/>
              <a:t>   Sets of objects or key-value pairs </a:t>
            </a:r>
          </a:p>
          <a:p>
            <a:pPr marL="274320" lvl="1" indent="0">
              <a:buNone/>
            </a:pPr>
            <a:r>
              <a:rPr lang="en-US" dirty="0"/>
              <a:t>   MapReduce and SQL-like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9</a:t>
            </a:fld>
            <a:endParaRPr lang="en-US"/>
          </a:p>
        </p:txBody>
      </p:sp>
    </p:spTree>
    <p:extLst>
      <p:ext uri="{BB962C8B-B14F-4D97-AF65-F5344CB8AC3E}">
        <p14:creationId xmlns:p14="http://schemas.microsoft.com/office/powerpoint/2010/main" val="33089198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14991</TotalTime>
  <Words>5127</Words>
  <Application>Microsoft Macintosh PowerPoint</Application>
  <PresentationFormat>On-screen Show (4:3)</PresentationFormat>
  <Paragraphs>565</Paragraphs>
  <Slides>61</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Arial Black</vt:lpstr>
      <vt:lpstr>Calibri</vt:lpstr>
      <vt:lpstr>Cambria Math</vt:lpstr>
      <vt:lpstr>Courier</vt:lpstr>
      <vt:lpstr>Courier New</vt:lpstr>
      <vt:lpstr>Helvetica Neue</vt:lpstr>
      <vt:lpstr>Essential</vt:lpstr>
      <vt:lpstr>Introduction to  Data Science</vt:lpstr>
      <vt:lpstr>Announcements</vt:lpstr>
      <vt:lpstr>RECAP …</vt:lpstr>
      <vt:lpstr>Downloading a bunch of files</vt:lpstr>
      <vt:lpstr>Downloading a bunch of files</vt:lpstr>
      <vt:lpstr>Next …</vt:lpstr>
      <vt:lpstr>Next Up: NumPy, Scipy, And DataFrames</vt:lpstr>
      <vt:lpstr>Next Few classes</vt:lpstr>
      <vt:lpstr>Next Few classes</vt:lpstr>
      <vt:lpstr>Numeric &amp; scientific applications</vt:lpstr>
      <vt:lpstr>NumPy and friends</vt:lpstr>
      <vt:lpstr>The Numpy Stack</vt:lpstr>
      <vt:lpstr>numpy</vt:lpstr>
      <vt:lpstr>numpy</vt:lpstr>
      <vt:lpstr>Numpy datatypes</vt:lpstr>
      <vt:lpstr>Numpy datatypes</vt:lpstr>
      <vt:lpstr>Numpy arrays</vt:lpstr>
      <vt:lpstr>Numpy arrays</vt:lpstr>
      <vt:lpstr>Numpy arrays</vt:lpstr>
      <vt:lpstr>Numpy arrays</vt:lpstr>
      <vt:lpstr>Numpy arrays</vt:lpstr>
      <vt:lpstr>indexing</vt:lpstr>
      <vt:lpstr>indexing</vt:lpstr>
      <vt:lpstr>indexing</vt:lpstr>
      <vt:lpstr>Array operations</vt:lpstr>
      <vt:lpstr>Array operations</vt:lpstr>
      <vt:lpstr>Array operations</vt:lpstr>
      <vt:lpstr>Array operations</vt:lpstr>
      <vt:lpstr>Linear algebra</vt:lpstr>
      <vt:lpstr>Linear algebra</vt:lpstr>
      <vt:lpstr>SciPy?</vt:lpstr>
      <vt:lpstr>SciPY</vt:lpstr>
      <vt:lpstr>One SciPy Example</vt:lpstr>
      <vt:lpstr>Scipy.integrate</vt:lpstr>
      <vt:lpstr>Scipy.integrate</vt:lpstr>
      <vt:lpstr>Wrap up: First Part</vt:lpstr>
      <vt:lpstr>Remainder of Today’s Lecture</vt:lpstr>
      <vt:lpstr>Reproducibility</vt:lpstr>
      <vt:lpstr>Reproducibility</vt:lpstr>
      <vt:lpstr>Practical Tips</vt:lpstr>
      <vt:lpstr>Practical Tips</vt:lpstr>
      <vt:lpstr>Think like an experimentalist</vt:lpstr>
      <vt:lpstr>Think like an experimentalist</vt:lpstr>
      <vt:lpstr>Think like an experimentalist</vt:lpstr>
      <vt:lpstr>Think like an experimentalist</vt:lpstr>
      <vt:lpstr>PowerPoint Presentation</vt:lpstr>
      <vt:lpstr>Data Science Lifecycle: An Alternate View</vt:lpstr>
      <vt:lpstr>Examples of Bias</vt:lpstr>
      <vt:lpstr>Combating bias</vt:lpstr>
      <vt:lpstr>Combating Bias</vt:lpstr>
      <vt:lpstr>Combating Bias</vt:lpstr>
      <vt:lpstr>FATML</vt:lpstr>
      <vt:lpstr>F is for Fairness </vt:lpstr>
      <vt:lpstr>A is for accountability</vt:lpstr>
      <vt:lpstr>T is for transparency</vt:lpstr>
      <vt:lpstr>Data collection</vt:lpstr>
      <vt:lpstr>Data Modeling</vt:lpstr>
      <vt:lpstr>Deployment</vt:lpstr>
      <vt:lpstr>Guiding principles</vt:lpstr>
      <vt:lpstr>Some references</vt:lpstr>
      <vt:lpstr>Next Class: Pandas, Tidy Data &amp; (Maybe) start on Relational Model of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1896</cp:revision>
  <cp:lastPrinted>2019-09-02T19:28:14Z</cp:lastPrinted>
  <dcterms:created xsi:type="dcterms:W3CDTF">2013-03-05T15:39:19Z</dcterms:created>
  <dcterms:modified xsi:type="dcterms:W3CDTF">2020-09-15T05:29:25Z</dcterms:modified>
</cp:coreProperties>
</file>