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99"/>
  </p:notesMasterIdLst>
  <p:handoutMasterIdLst>
    <p:handoutMasterId r:id="rId100"/>
  </p:handoutMasterIdLst>
  <p:sldIdLst>
    <p:sldId id="256" r:id="rId2"/>
    <p:sldId id="616" r:id="rId3"/>
    <p:sldId id="679" r:id="rId4"/>
    <p:sldId id="680" r:id="rId5"/>
    <p:sldId id="502" r:id="rId6"/>
    <p:sldId id="620" r:id="rId7"/>
    <p:sldId id="621" r:id="rId8"/>
    <p:sldId id="622" r:id="rId9"/>
    <p:sldId id="623" r:id="rId10"/>
    <p:sldId id="624" r:id="rId11"/>
    <p:sldId id="625" r:id="rId12"/>
    <p:sldId id="626" r:id="rId13"/>
    <p:sldId id="627" r:id="rId14"/>
    <p:sldId id="628" r:id="rId15"/>
    <p:sldId id="629" r:id="rId16"/>
    <p:sldId id="630" r:id="rId17"/>
    <p:sldId id="631" r:id="rId18"/>
    <p:sldId id="632" r:id="rId19"/>
    <p:sldId id="633" r:id="rId20"/>
    <p:sldId id="634" r:id="rId21"/>
    <p:sldId id="635" r:id="rId22"/>
    <p:sldId id="636" r:id="rId23"/>
    <p:sldId id="637" r:id="rId24"/>
    <p:sldId id="638" r:id="rId25"/>
    <p:sldId id="639" r:id="rId26"/>
    <p:sldId id="640" r:id="rId27"/>
    <p:sldId id="641" r:id="rId28"/>
    <p:sldId id="642" r:id="rId29"/>
    <p:sldId id="643" r:id="rId30"/>
    <p:sldId id="644" r:id="rId31"/>
    <p:sldId id="645" r:id="rId32"/>
    <p:sldId id="646" r:id="rId33"/>
    <p:sldId id="647" r:id="rId34"/>
    <p:sldId id="648" r:id="rId35"/>
    <p:sldId id="649" r:id="rId36"/>
    <p:sldId id="650" r:id="rId37"/>
    <p:sldId id="651" r:id="rId38"/>
    <p:sldId id="652" r:id="rId39"/>
    <p:sldId id="653" r:id="rId40"/>
    <p:sldId id="654" r:id="rId41"/>
    <p:sldId id="655" r:id="rId42"/>
    <p:sldId id="656" r:id="rId43"/>
    <p:sldId id="657" r:id="rId44"/>
    <p:sldId id="658" r:id="rId45"/>
    <p:sldId id="659" r:id="rId46"/>
    <p:sldId id="660" r:id="rId47"/>
    <p:sldId id="681" r:id="rId48"/>
    <p:sldId id="662" r:id="rId49"/>
    <p:sldId id="663" r:id="rId50"/>
    <p:sldId id="664" r:id="rId51"/>
    <p:sldId id="682" r:id="rId52"/>
    <p:sldId id="666" r:id="rId53"/>
    <p:sldId id="683" r:id="rId54"/>
    <p:sldId id="684" r:id="rId55"/>
    <p:sldId id="685" r:id="rId56"/>
    <p:sldId id="670" r:id="rId57"/>
    <p:sldId id="671" r:id="rId58"/>
    <p:sldId id="672" r:id="rId59"/>
    <p:sldId id="673" r:id="rId60"/>
    <p:sldId id="674" r:id="rId61"/>
    <p:sldId id="675" r:id="rId62"/>
    <p:sldId id="676" r:id="rId63"/>
    <p:sldId id="677" r:id="rId64"/>
    <p:sldId id="678" r:id="rId65"/>
    <p:sldId id="686" r:id="rId66"/>
    <p:sldId id="687" r:id="rId67"/>
    <p:sldId id="688" r:id="rId68"/>
    <p:sldId id="689" r:id="rId69"/>
    <p:sldId id="690" r:id="rId70"/>
    <p:sldId id="691" r:id="rId71"/>
    <p:sldId id="692" r:id="rId72"/>
    <p:sldId id="693" r:id="rId73"/>
    <p:sldId id="694" r:id="rId74"/>
    <p:sldId id="695" r:id="rId75"/>
    <p:sldId id="696" r:id="rId76"/>
    <p:sldId id="697" r:id="rId77"/>
    <p:sldId id="698" r:id="rId78"/>
    <p:sldId id="699" r:id="rId79"/>
    <p:sldId id="700" r:id="rId80"/>
    <p:sldId id="311" r:id="rId81"/>
    <p:sldId id="313" r:id="rId82"/>
    <p:sldId id="314" r:id="rId83"/>
    <p:sldId id="315" r:id="rId84"/>
    <p:sldId id="316" r:id="rId85"/>
    <p:sldId id="701" r:id="rId86"/>
    <p:sldId id="702" r:id="rId87"/>
    <p:sldId id="703" r:id="rId88"/>
    <p:sldId id="704" r:id="rId89"/>
    <p:sldId id="705" r:id="rId90"/>
    <p:sldId id="706" r:id="rId91"/>
    <p:sldId id="707" r:id="rId92"/>
    <p:sldId id="708" r:id="rId93"/>
    <p:sldId id="709" r:id="rId94"/>
    <p:sldId id="710" r:id="rId95"/>
    <p:sldId id="711" r:id="rId96"/>
    <p:sldId id="738" r:id="rId97"/>
    <p:sldId id="714" r:id="rId9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1E296DD-BBA4-3645-BAA0-9448D61E581A}">
          <p14:sldIdLst>
            <p14:sldId id="256"/>
            <p14:sldId id="616"/>
            <p14:sldId id="679"/>
            <p14:sldId id="680"/>
            <p14:sldId id="502"/>
            <p14:sldId id="620"/>
            <p14:sldId id="621"/>
            <p14:sldId id="622"/>
            <p14:sldId id="623"/>
            <p14:sldId id="624"/>
            <p14:sldId id="625"/>
            <p14:sldId id="626"/>
            <p14:sldId id="627"/>
            <p14:sldId id="628"/>
            <p14:sldId id="629"/>
            <p14:sldId id="630"/>
            <p14:sldId id="631"/>
            <p14:sldId id="632"/>
            <p14:sldId id="633"/>
            <p14:sldId id="634"/>
            <p14:sldId id="635"/>
            <p14:sldId id="636"/>
            <p14:sldId id="637"/>
            <p14:sldId id="638"/>
            <p14:sldId id="639"/>
            <p14:sldId id="640"/>
            <p14:sldId id="641"/>
            <p14:sldId id="642"/>
            <p14:sldId id="643"/>
            <p14:sldId id="644"/>
            <p14:sldId id="645"/>
            <p14:sldId id="646"/>
            <p14:sldId id="647"/>
            <p14:sldId id="648"/>
            <p14:sldId id="649"/>
            <p14:sldId id="650"/>
            <p14:sldId id="651"/>
            <p14:sldId id="652"/>
            <p14:sldId id="653"/>
            <p14:sldId id="654"/>
            <p14:sldId id="655"/>
            <p14:sldId id="656"/>
            <p14:sldId id="657"/>
            <p14:sldId id="658"/>
            <p14:sldId id="659"/>
            <p14:sldId id="660"/>
            <p14:sldId id="681"/>
            <p14:sldId id="662"/>
            <p14:sldId id="663"/>
            <p14:sldId id="664"/>
            <p14:sldId id="682"/>
            <p14:sldId id="666"/>
            <p14:sldId id="683"/>
            <p14:sldId id="684"/>
            <p14:sldId id="685"/>
            <p14:sldId id="670"/>
            <p14:sldId id="671"/>
            <p14:sldId id="672"/>
            <p14:sldId id="673"/>
            <p14:sldId id="674"/>
            <p14:sldId id="675"/>
            <p14:sldId id="676"/>
            <p14:sldId id="677"/>
            <p14:sldId id="678"/>
            <p14:sldId id="686"/>
            <p14:sldId id="687"/>
            <p14:sldId id="688"/>
            <p14:sldId id="689"/>
            <p14:sldId id="690"/>
            <p14:sldId id="691"/>
            <p14:sldId id="692"/>
            <p14:sldId id="693"/>
            <p14:sldId id="694"/>
            <p14:sldId id="695"/>
            <p14:sldId id="696"/>
            <p14:sldId id="697"/>
            <p14:sldId id="698"/>
            <p14:sldId id="699"/>
            <p14:sldId id="700"/>
            <p14:sldId id="311"/>
            <p14:sldId id="313"/>
            <p14:sldId id="314"/>
            <p14:sldId id="315"/>
            <p14:sldId id="316"/>
            <p14:sldId id="701"/>
            <p14:sldId id="702"/>
            <p14:sldId id="703"/>
            <p14:sldId id="704"/>
            <p14:sldId id="705"/>
            <p14:sldId id="706"/>
            <p14:sldId id="707"/>
            <p14:sldId id="708"/>
            <p14:sldId id="709"/>
            <p14:sldId id="710"/>
            <p14:sldId id="711"/>
            <p14:sldId id="738"/>
            <p14:sldId id="7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C6AE"/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710" autoAdjust="0"/>
    <p:restoredTop sz="77778" autoAdjust="0"/>
  </p:normalViewPr>
  <p:slideViewPr>
    <p:cSldViewPr snapToGrid="0" snapToObjects="1">
      <p:cViewPr varScale="1">
        <p:scale>
          <a:sx n="75" d="100"/>
          <a:sy n="75" d="100"/>
        </p:scale>
        <p:origin x="18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image" Target="../media/image111.wmf"/><Relationship Id="rId1" Type="http://schemas.openxmlformats.org/officeDocument/2006/relationships/image" Target="../media/image110.wmf"/><Relationship Id="rId4" Type="http://schemas.openxmlformats.org/officeDocument/2006/relationships/image" Target="../media/image10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1A3FEE3-373D-4B55-A46E-BA8E5367C47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187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3B60B67-583E-472C-9CC1-0D993653B59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en-U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7006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7F1AF97-939F-4F31-9008-F33B85EDB72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lang="en-US"/>
          </a:p>
        </p:txBody>
      </p:sp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/>
              <a:t>Each row in the table are the ratings one user on the items</a:t>
            </a:r>
            <a:endParaRPr lang="en-US"/>
          </a:p>
        </p:txBody>
      </p:sp>
      <p:sp>
        <p:nvSpPr>
          <p:cNvPr id="5018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/>
            <a:fld id="{79329228-5084-41E3-8213-FD83D9714F10}" type="slidenum">
              <a:rPr lang="en-US" sz="1200">
                <a:latin typeface="Calibri" pitchFamily="34" charset="0"/>
                <a:ea typeface="ＭＳ Ｐゴシック" pitchFamily="34" charset="-128"/>
              </a:rPr>
              <a:pPr algn="r"/>
              <a:t>82</a:t>
            </a:fld>
            <a:endParaRPr lang="en-US" sz="120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0037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39731A5-2591-48D8-A7DD-6C58E76F67F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en-US"/>
          </a:p>
        </p:txBody>
      </p:sp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/>
              <a:t>Each row in the table are the ratings one user on the items</a:t>
            </a:r>
            <a:endParaRPr lang="en-US"/>
          </a:p>
        </p:txBody>
      </p:sp>
      <p:sp>
        <p:nvSpPr>
          <p:cNvPr id="5222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/>
            <a:fld id="{4EE8EA19-ECDB-4EF7-A2B9-175426D772A9}" type="slidenum">
              <a:rPr lang="en-US" sz="1200">
                <a:latin typeface="Calibri" pitchFamily="34" charset="0"/>
                <a:ea typeface="ＭＳ Ｐゴシック" pitchFamily="34" charset="-128"/>
              </a:rPr>
              <a:pPr algn="r"/>
              <a:t>83</a:t>
            </a:fld>
            <a:endParaRPr lang="en-US" sz="120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0236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6836401-FCAC-4E5C-9279-2AA1385BCD2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84</a:t>
            </a:fld>
            <a:endParaRPr lang="en-US"/>
          </a:p>
        </p:txBody>
      </p:sp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/>
              <a:t>Showing five items, Item 3 is the one we need to know for User 1. Distances to Item 3 indicate similarity. Numbers in yellow boxes give ratings for User 1 for other items.</a:t>
            </a:r>
          </a:p>
          <a:p>
            <a:pPr>
              <a:spcBef>
                <a:spcPct val="0"/>
              </a:spcBef>
            </a:pPr>
            <a:r>
              <a:rPr lang="en-GB"/>
              <a:t>Blue area shows nearest neighbours, items that are most similar to Item 3 based on past ratings by other users. </a:t>
            </a:r>
            <a:endParaRPr lang="en-US"/>
          </a:p>
        </p:txBody>
      </p:sp>
      <p:sp>
        <p:nvSpPr>
          <p:cNvPr id="82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/>
            <a:fld id="{995A7863-646F-41FF-A1AD-D9B299D70024}" type="slidenum">
              <a:rPr lang="en-US" sz="1200">
                <a:latin typeface="Calibri" pitchFamily="34" charset="0"/>
                <a:ea typeface="ＭＳ Ｐゴシック" pitchFamily="34" charset="-128"/>
              </a:rPr>
              <a:pPr algn="r"/>
              <a:t>84</a:t>
            </a:fld>
            <a:endParaRPr lang="en-US" sz="120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10710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32BE45-FD26-4628-8A32-854CAFB95862}" type="slidenum">
              <a:rPr lang="en-US" altLang="en-US"/>
              <a:pPr/>
              <a:t>91</a:t>
            </a:fld>
            <a:endParaRPr lang="en-US" altLang="en-US"/>
          </a:p>
        </p:txBody>
      </p:sp>
      <p:sp>
        <p:nvSpPr>
          <p:cNvPr id="49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37320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6295D7F-DC97-4C6D-9BC3-A032A6E3253C}" type="slidenum">
              <a:rPr lang="en-GB"/>
              <a:pPr/>
              <a:t>92</a:t>
            </a:fld>
            <a:endParaRPr lang="en-GB"/>
          </a:p>
        </p:txBody>
      </p:sp>
      <p:sp>
        <p:nvSpPr>
          <p:cNvPr id="10649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09A4A7F-2CA2-4E27-90ED-97C322A121D9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92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6499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555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DFE33CF-C56A-47E4-8D74-BDD4C60475AE}" type="slidenum">
              <a:rPr lang="en-GB"/>
              <a:pPr/>
              <a:t>93</a:t>
            </a:fld>
            <a:endParaRPr lang="en-GB"/>
          </a:p>
        </p:txBody>
      </p:sp>
      <p:sp>
        <p:nvSpPr>
          <p:cNvPr id="7782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AAAECAB-DB39-4379-A9B8-88467244E53D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93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1154113" y="693738"/>
            <a:ext cx="4552950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827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439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67657F3-D414-4793-B4BB-C29DFD80FB64}" type="slidenum">
              <a:rPr lang="en-GB"/>
              <a:pPr/>
              <a:t>94</a:t>
            </a:fld>
            <a:endParaRPr lang="en-GB"/>
          </a:p>
        </p:txBody>
      </p:sp>
      <p:sp>
        <p:nvSpPr>
          <p:cNvPr id="10752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0F7992C-555B-4A1F-AA79-AF721FEFB8A5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94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07522" name="Text Box 2"/>
          <p:cNvSpPr txBox="1">
            <a:spLocks noChangeArrowheads="1"/>
          </p:cNvSpPr>
          <p:nvPr/>
        </p:nvSpPr>
        <p:spPr bwMode="auto">
          <a:xfrm>
            <a:off x="1154113" y="693738"/>
            <a:ext cx="4552950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7523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066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6C01209-6907-4C76-BE52-556423484D37}" type="slidenum">
              <a:rPr lang="en-GB"/>
              <a:pPr/>
              <a:t>95</a:t>
            </a:fld>
            <a:endParaRPr lang="en-GB"/>
          </a:p>
        </p:txBody>
      </p:sp>
      <p:sp>
        <p:nvSpPr>
          <p:cNvPr id="10854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7DC8D73-2BA1-447B-9AC3-AB0E9192B3D6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95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08546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8547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1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912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Harmonic</a:t>
            </a:r>
            <a:r>
              <a:rPr lang="en-US" baseline="0" dirty="0"/>
              <a:t> mean = good for rates vs absolute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441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24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00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611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65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283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219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99574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5400" y="19050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5400" y="40386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2766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524000" y="6248400"/>
            <a:ext cx="1295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D9C24-4811-4412-B047-FB2E14103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2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4.emf"/><Relationship Id="rId4" Type="http://schemas.openxmlformats.org/officeDocument/2006/relationships/oleObject" Target="../embeddings/oleObject1.bin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9.emf"/><Relationship Id="rId4" Type="http://schemas.openxmlformats.org/officeDocument/2006/relationships/oleObject" Target="../embeddings/oleObject2.bin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1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09.emf"/><Relationship Id="rId5" Type="http://schemas.openxmlformats.org/officeDocument/2006/relationships/image" Target="../media/image110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12.wmf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hyperlink" Target="https://blog.biolab.si/2016/04/25/association-rules-in-orange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Introduction to </a:t>
            </a:r>
            <a:br>
              <a:rPr lang="en-US" sz="4000" dirty="0"/>
            </a:br>
            <a:r>
              <a:rPr lang="en-US" sz="4000" dirty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1503350"/>
          </a:xfrm>
        </p:spPr>
        <p:txBody>
          <a:bodyPr/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679646"/>
            <a:ext cx="25763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#22 – 11/7/2019</a:t>
            </a:r>
          </a:p>
          <a:p>
            <a:r>
              <a:rPr lang="en-US" sz="1600" b="1" dirty="0"/>
              <a:t>Lecture #23 – 11/12/2019</a:t>
            </a:r>
          </a:p>
          <a:p>
            <a:endParaRPr lang="en-US" sz="1600" b="1" dirty="0"/>
          </a:p>
          <a:p>
            <a:endParaRPr lang="en-US" sz="1600" b="1" dirty="0"/>
          </a:p>
          <a:p>
            <a:r>
              <a:rPr lang="en-US" sz="1600" b="1" dirty="0"/>
              <a:t>CMSC320</a:t>
            </a:r>
          </a:p>
          <a:p>
            <a:r>
              <a:rPr lang="en-US" sz="1600" b="1" dirty="0"/>
              <a:t>Tuesdays &amp; Thursdays</a:t>
            </a:r>
          </a:p>
          <a:p>
            <a:r>
              <a:rPr lang="en-US" sz="1600" b="1" dirty="0"/>
              <a:t>5:00pm – 6:15pm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8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00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89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76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36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8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94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38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14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91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 #3 is due on </a:t>
            </a:r>
            <a:r>
              <a:rPr lang="en-US" dirty="0">
                <a:solidFill>
                  <a:schemeClr val="tx2"/>
                </a:solidFill>
              </a:rPr>
              <a:t>Wednesday, November 20</a:t>
            </a:r>
            <a:r>
              <a:rPr lang="en-US" baseline="30000" dirty="0">
                <a:solidFill>
                  <a:schemeClr val="tx2"/>
                </a:solidFill>
              </a:rPr>
              <a:t>th</a:t>
            </a:r>
            <a:r>
              <a:rPr lang="en-US" dirty="0"/>
              <a:t>.</a:t>
            </a:r>
          </a:p>
          <a:p>
            <a:r>
              <a:rPr lang="en-US" dirty="0"/>
              <a:t>Project #4 should be out by then, too!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This is the shortest project (by far)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It’s also fun!  You should do it fast and early </a:t>
            </a:r>
            <a:r>
              <a:rPr lang="en-US" b="0" dirty="0">
                <a:sym typeface="Wingdings"/>
              </a:rPr>
              <a:t>.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ym typeface="Wingdings"/>
              </a:rPr>
              <a:t>Project #4 will likely be due on </a:t>
            </a:r>
            <a:r>
              <a:rPr lang="en-US" b="0" dirty="0">
                <a:solidFill>
                  <a:schemeClr val="tx2"/>
                </a:solidFill>
                <a:sym typeface="Wingdings"/>
              </a:rPr>
              <a:t>December 4th</a:t>
            </a:r>
            <a:r>
              <a:rPr lang="en-US" b="0" dirty="0">
                <a:sym typeface="Wingdings"/>
              </a:rPr>
              <a:t>.</a:t>
            </a:r>
          </a:p>
          <a:p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Questions about the final tutorial ?????????</a:t>
            </a:r>
          </a:p>
          <a:p>
            <a:endParaRPr lang="en-US" b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5747" y="4992915"/>
            <a:ext cx="2834317" cy="151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9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30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67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679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604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12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0720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920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565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4630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23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45475" cy="1371600"/>
          </a:xfrm>
        </p:spPr>
        <p:txBody>
          <a:bodyPr/>
          <a:lstStyle/>
          <a:p>
            <a:r>
              <a:rPr lang="en-US" dirty="0"/>
              <a:t>Quick Aside for Project #3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752600"/>
            <a:ext cx="8006862" cy="4373563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Precision</a:t>
            </a:r>
            <a:r>
              <a:rPr lang="en-US" dirty="0"/>
              <a:t> P:</a:t>
            </a:r>
            <a:br>
              <a:rPr lang="en-US" dirty="0"/>
            </a:br>
            <a:r>
              <a:rPr lang="en-US" dirty="0"/>
              <a:t>	#correct positive results / #positive results returned</a:t>
            </a:r>
          </a:p>
          <a:p>
            <a:r>
              <a:rPr lang="en-US" dirty="0">
                <a:solidFill>
                  <a:schemeClr val="tx2"/>
                </a:solidFill>
              </a:rPr>
              <a:t>Recall</a:t>
            </a:r>
            <a:r>
              <a:rPr lang="en-US" dirty="0"/>
              <a:t> R:</a:t>
            </a:r>
            <a:br>
              <a:rPr lang="en-US" dirty="0"/>
            </a:br>
            <a:r>
              <a:rPr lang="en-US" dirty="0"/>
              <a:t>	#correct positive results / #all possible positive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140" y="3358782"/>
            <a:ext cx="2688736" cy="32263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5816" y="3875845"/>
            <a:ext cx="3771092" cy="219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4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841828" y="5950858"/>
            <a:ext cx="7402285" cy="68797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combinations_with_replacement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p,r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  <a:r>
              <a:rPr lang="en-US" dirty="0"/>
              <a:t>:</a:t>
            </a:r>
          </a:p>
          <a:p>
            <a:pPr algn="ctr"/>
            <a:r>
              <a:rPr lang="en-US" dirty="0"/>
              <a:t>r-length tuples, in sorted order, with replacement</a:t>
            </a:r>
          </a:p>
        </p:txBody>
      </p:sp>
    </p:spTree>
    <p:extLst>
      <p:ext uri="{BB962C8B-B14F-4D97-AF65-F5344CB8AC3E}">
        <p14:creationId xmlns:p14="http://schemas.microsoft.com/office/powerpoint/2010/main" val="15214284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625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037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4987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895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1103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231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65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051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70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45475" cy="1371600"/>
          </a:xfrm>
        </p:spPr>
        <p:txBody>
          <a:bodyPr/>
          <a:lstStyle/>
          <a:p>
            <a:r>
              <a:rPr lang="en-US"/>
              <a:t>Quick Aside for Project #3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F-Score</a:t>
            </a:r>
            <a:r>
              <a:rPr lang="en-US" dirty="0"/>
              <a:t> F:</a:t>
            </a:r>
            <a:br>
              <a:rPr lang="en-US" dirty="0"/>
            </a:br>
            <a:r>
              <a:rPr lang="en-US" dirty="0"/>
              <a:t>	weighted average of the precision and recall of a test</a:t>
            </a:r>
          </a:p>
          <a:p>
            <a:r>
              <a:rPr lang="en-US" dirty="0"/>
              <a:t>F</a:t>
            </a:r>
            <a:r>
              <a:rPr lang="en-US" baseline="-25000" dirty="0"/>
              <a:t>1</a:t>
            </a:r>
            <a:r>
              <a:rPr lang="en-US" dirty="0"/>
              <a:t>: (harmonic) mean of precision and recall: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Can be parameterized to attach higher importance to recall: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100" y="3049407"/>
            <a:ext cx="5664200" cy="1054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6750" y="4679462"/>
            <a:ext cx="46609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3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206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747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10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8809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410199"/>
            <a:ext cx="9144000" cy="14478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8093"/>
            <a:ext cx="9144000" cy="4762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0972" y="5215247"/>
            <a:ext cx="6633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2"/>
                </a:solidFill>
              </a:rPr>
              <a:t>LEARNING</a:t>
            </a:r>
          </a:p>
        </p:txBody>
      </p:sp>
      <p:sp>
        <p:nvSpPr>
          <p:cNvPr id="7" name="Rectangle 6"/>
          <p:cNvSpPr/>
          <p:nvPr/>
        </p:nvSpPr>
        <p:spPr>
          <a:xfrm rot="20683722">
            <a:off x="1986173" y="3161424"/>
            <a:ext cx="654308" cy="1342569"/>
          </a:xfrm>
          <a:prstGeom prst="rect">
            <a:avLst/>
          </a:prstGeom>
          <a:solidFill>
            <a:srgbClr val="6BC6AE"/>
          </a:solidFill>
          <a:ln>
            <a:noFill/>
          </a:ln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4100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64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512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659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90114" cy="1371600"/>
          </a:xfrm>
        </p:spPr>
        <p:txBody>
          <a:bodyPr>
            <a:normAutofit/>
          </a:bodyPr>
          <a:lstStyle/>
          <a:p>
            <a:r>
              <a:rPr lang="en-US" dirty="0"/>
              <a:t>Unsupervised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Input features:</a:t>
            </a:r>
          </a:p>
          <a:p>
            <a:r>
              <a:rPr lang="en-US" dirty="0"/>
              <a:t>Model parameters:</a:t>
            </a:r>
          </a:p>
          <a:p>
            <a:br>
              <a:rPr lang="en-US" dirty="0"/>
            </a:br>
            <a:r>
              <a:rPr lang="en-US" dirty="0"/>
              <a:t>Hypothesis function:                                 ??????????????</a:t>
            </a:r>
          </a:p>
          <a:p>
            <a:r>
              <a:rPr lang="en-US" dirty="0">
                <a:solidFill>
                  <a:schemeClr val="tx2"/>
                </a:solidFill>
              </a:rPr>
              <a:t>Want</a:t>
            </a:r>
            <a:r>
              <a:rPr lang="en-US" dirty="0"/>
              <a:t>: approximate input given input, or</a:t>
            </a:r>
          </a:p>
          <a:p>
            <a:br>
              <a:rPr lang="en-US" dirty="0"/>
            </a:br>
            <a:r>
              <a:rPr lang="en-US" dirty="0"/>
              <a:t>Loss function: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022" y="1642836"/>
            <a:ext cx="3467100" cy="495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560" y="2137818"/>
            <a:ext cx="1104900" cy="45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6792" y="2918549"/>
            <a:ext cx="2044700" cy="419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6593" y="3304627"/>
            <a:ext cx="2298700" cy="495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3994" y="4091780"/>
            <a:ext cx="2667000" cy="457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220" y="4908760"/>
            <a:ext cx="3507037" cy="611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5764" y="5006087"/>
            <a:ext cx="3220358" cy="4204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3057" y="5673374"/>
            <a:ext cx="49784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6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307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72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  <a:solidFill>
            <a:schemeClr val="accent3"/>
          </a:solidFill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  <a:grpFill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0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0238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Non-convex optimization problem </a:t>
            </a:r>
            <a:r>
              <a:rPr lang="en-US" dirty="0">
                <a:sym typeface="Wingdings"/>
              </a:rPr>
              <a:t> locally good solutions</a:t>
            </a:r>
          </a:p>
          <a:p>
            <a:r>
              <a:rPr lang="en-US" dirty="0">
                <a:sym typeface="Wingdings"/>
              </a:rPr>
              <a:t>Given: dataset x</a:t>
            </a:r>
            <a:r>
              <a:rPr lang="en-US" baseline="30000" dirty="0">
                <a:sym typeface="Wingdings"/>
              </a:rPr>
              <a:t>(</a:t>
            </a:r>
            <a:r>
              <a:rPr lang="en-US" baseline="30000" dirty="0" err="1">
                <a:sym typeface="Wingdings"/>
              </a:rPr>
              <a:t>i</a:t>
            </a:r>
            <a:r>
              <a:rPr lang="en-US" baseline="30000" dirty="0">
                <a:sym typeface="Wingdings"/>
              </a:rPr>
              <a:t>)</a:t>
            </a:r>
            <a:r>
              <a:rPr lang="en-US" dirty="0">
                <a:sym typeface="Wingdings"/>
              </a:rPr>
              <a:t>, number of clusters k</a:t>
            </a:r>
          </a:p>
          <a:p>
            <a:r>
              <a:rPr lang="en-US" dirty="0">
                <a:sym typeface="Wingdings"/>
              </a:rPr>
              <a:t>Initialize k cluster centers:</a:t>
            </a:r>
          </a:p>
          <a:p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Repeat until convergence or bored: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ym typeface="Wingdings"/>
              </a:rPr>
              <a:t>Compute cluster assignments:</a:t>
            </a:r>
          </a:p>
          <a:p>
            <a:pPr marL="457200" indent="-457200">
              <a:buFont typeface="+mj-lt"/>
              <a:buAutoNum type="arabicPeriod"/>
            </a:pPr>
            <a:endParaRPr lang="en-US" dirty="0">
              <a:sym typeface="Wingdings"/>
            </a:endParaRPr>
          </a:p>
          <a:p>
            <a:pPr marL="457200" indent="-457200">
              <a:buFont typeface="+mj-lt"/>
              <a:buAutoNum type="arabicPeriod"/>
            </a:pPr>
            <a:endParaRPr lang="en-US" dirty="0">
              <a:sym typeface="Wingdings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ym typeface="Wingdings"/>
              </a:rPr>
              <a:t>Re-compute the new cluster means: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786" y="3010807"/>
            <a:ext cx="5613400" cy="546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536" y="4440464"/>
            <a:ext cx="6311900" cy="749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636" y="5859463"/>
            <a:ext cx="64897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8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237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(Lucky) example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9688" y="1752600"/>
            <a:ext cx="6375024" cy="437356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076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(Lucky) example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3205" y="1752600"/>
            <a:ext cx="6406046" cy="437356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870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(Lucky) Example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5573" y="1752600"/>
            <a:ext cx="6343254" cy="437356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278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35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714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346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31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5298834"/>
            <a:ext cx="9144000" cy="155916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87923" y="5298834"/>
            <a:ext cx="9231923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Filling in the gaps: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Nonlinear regression &amp; Regularization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52341" y="6598083"/>
            <a:ext cx="22206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>
                <a:solidFill>
                  <a:schemeClr val="bg1"/>
                </a:solidFill>
              </a:rPr>
              <a:t>Thanks: Zico </a:t>
            </a:r>
            <a:r>
              <a:rPr lang="en-US" sz="1400" i="1" dirty="0" err="1">
                <a:solidFill>
                  <a:schemeClr val="bg1"/>
                </a:solidFill>
              </a:rPr>
              <a:t>Kolter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2314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939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923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927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5158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51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042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8828" y="370432"/>
            <a:ext cx="7656286" cy="1371600"/>
          </a:xfrm>
        </p:spPr>
        <p:txBody>
          <a:bodyPr/>
          <a:lstStyle/>
          <a:p>
            <a:pPr algn="ctr"/>
            <a:r>
              <a:rPr lang="en-US" dirty="0"/>
              <a:t>Dimensionality reduction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773" y="2299718"/>
            <a:ext cx="2225538" cy="41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620" y="4167780"/>
            <a:ext cx="1679122" cy="2238829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4107543" y="4876801"/>
            <a:ext cx="1378857" cy="65314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25099" y="6519446"/>
            <a:ext cx="3677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Thanks to: Zico </a:t>
            </a:r>
            <a:r>
              <a:rPr lang="en-US" sz="1600" i="1" dirty="0" err="1"/>
              <a:t>Kolter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715937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Principal Component Analysis (PCA)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you</a:t>
            </a:r>
            <a:r>
              <a:rPr lang="mr-IN" dirty="0"/>
              <a:t>’</a:t>
            </a:r>
            <a:r>
              <a:rPr lang="en-US" dirty="0" err="1"/>
              <a:t>ve</a:t>
            </a:r>
            <a:r>
              <a:rPr lang="en-US" dirty="0"/>
              <a:t> measured lots of features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Overfitting, interpretability issues, visualization, computation</a:t>
            </a:r>
          </a:p>
          <a:p>
            <a:pPr marL="342900" indent="-342900">
              <a:buFont typeface="Arial" charset="0"/>
              <a:buChar char="•"/>
            </a:pPr>
            <a:endParaRPr lang="en-US" b="0" dirty="0"/>
          </a:p>
          <a:p>
            <a:pPr marL="342900" indent="-342900">
              <a:buFont typeface="Arial" charset="0"/>
              <a:buChar char="•"/>
            </a:pPr>
            <a:endParaRPr lang="en-US" b="0" dirty="0"/>
          </a:p>
          <a:p>
            <a:endParaRPr lang="en-US" b="0" dirty="0"/>
          </a:p>
          <a:p>
            <a:r>
              <a:rPr lang="en-US" dirty="0"/>
              <a:t>Principal component analysis (PCA) does this by preserving the axis of major variation in the data: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66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689428" y="2699657"/>
            <a:ext cx="7525658" cy="104502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Can we combine raw </a:t>
            </a:r>
            <a:r>
              <a:rPr lang="en-US" sz="2400"/>
              <a:t>features into </a:t>
            </a:r>
            <a:r>
              <a:rPr lang="en-US" sz="2400" dirty="0"/>
              <a:t>new features that yield a simpler description of the same system?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8085" y="4691743"/>
            <a:ext cx="1939491" cy="19467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5932" y="5410198"/>
            <a:ext cx="1772557" cy="322283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4267200" y="5410199"/>
            <a:ext cx="1016000" cy="32228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025099" y="6519446"/>
            <a:ext cx="3677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Images: Zico </a:t>
            </a:r>
            <a:r>
              <a:rPr lang="en-US" sz="1600" i="1" dirty="0" err="1"/>
              <a:t>Kolter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414921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10" grpId="0" animBg="1"/>
      <p:bldP spid="1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Principal Component Analysis (PCA)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Assume: data is normalized      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Zero mean, unit (= 1) variance</a:t>
            </a:r>
          </a:p>
          <a:p>
            <a:r>
              <a:rPr lang="en-US" dirty="0"/>
              <a:t>Hypothesis function:</a:t>
            </a:r>
          </a:p>
          <a:p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First multiply input by low rank matrix </a:t>
            </a:r>
            <a:r>
              <a:rPr lang="en-US" b="0" i="1" dirty="0"/>
              <a:t>W</a:t>
            </a:r>
            <a:r>
              <a:rPr lang="en-US" b="0" dirty="0"/>
              <a:t> (“compress” it), then map back into the initial space using </a:t>
            </a:r>
            <a:r>
              <a:rPr lang="en-US" b="0" i="1" dirty="0"/>
              <a:t>U</a:t>
            </a:r>
          </a:p>
          <a:p>
            <a:r>
              <a:rPr lang="en-US" dirty="0"/>
              <a:t>Loss function: squared distance (like k-means)</a:t>
            </a:r>
          </a:p>
          <a:p>
            <a:endParaRPr lang="en-US" dirty="0"/>
          </a:p>
          <a:p>
            <a:r>
              <a:rPr lang="en-US" dirty="0"/>
              <a:t>Optimization problem: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038022"/>
            <a:ext cx="6858000" cy="520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0" y="4673603"/>
            <a:ext cx="4343400" cy="520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400" y="5500007"/>
            <a:ext cx="49276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6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Principal Component Analysis (PCA)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Dimensionality reduction</a:t>
            </a:r>
            <a:r>
              <a:rPr lang="en-US" dirty="0"/>
              <a:t>: main use of PCA for data science applications</a:t>
            </a:r>
          </a:p>
          <a:p>
            <a:r>
              <a:rPr lang="en-US" dirty="0"/>
              <a:t>If                                 , then                      is a reduced (probably with some loss) representation of input features 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22" y="2482850"/>
            <a:ext cx="2222500" cy="469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2936" y="2413908"/>
            <a:ext cx="1485900" cy="495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686" y="3388178"/>
            <a:ext cx="2743200" cy="3187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5886" y="4142015"/>
            <a:ext cx="2844800" cy="1282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7815" y="3309621"/>
            <a:ext cx="27559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3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Principal Component Analysis (PCA)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32100"/>
            <a:ext cx="7620000" cy="3294063"/>
          </a:xfrm>
        </p:spPr>
        <p:txBody>
          <a:bodyPr/>
          <a:lstStyle/>
          <a:p>
            <a:r>
              <a:rPr lang="en-US" dirty="0"/>
              <a:t>PCA optimization problem is non-convex      ???????????</a:t>
            </a:r>
          </a:p>
          <a:p>
            <a:r>
              <a:rPr lang="en-US" dirty="0"/>
              <a:t>We can solve the problem exactly using the singular value decomposition (SVD):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Factorize matrix M = U </a:t>
            </a:r>
            <a:r>
              <a:rPr lang="el-GR" b="0" dirty="0"/>
              <a:t>Σ</a:t>
            </a:r>
            <a:r>
              <a:rPr lang="en-US" b="0" dirty="0"/>
              <a:t> V</a:t>
            </a:r>
            <a:r>
              <a:rPr lang="en-US" b="0" baseline="30000" dirty="0"/>
              <a:t>T</a:t>
            </a:r>
            <a:r>
              <a:rPr lang="en-US" b="0" dirty="0"/>
              <a:t>        (also used to approximate)</a:t>
            </a:r>
            <a:endParaRPr lang="el-GR" b="0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400" y="1752600"/>
            <a:ext cx="4927600" cy="1079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3376" y="4557486"/>
            <a:ext cx="1981200" cy="164807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 x n</a:t>
            </a:r>
          </a:p>
        </p:txBody>
      </p:sp>
      <p:sp>
        <p:nvSpPr>
          <p:cNvPr id="9" name="Rectangle 8"/>
          <p:cNvSpPr/>
          <p:nvPr/>
        </p:nvSpPr>
        <p:spPr>
          <a:xfrm>
            <a:off x="2730051" y="4557486"/>
            <a:ext cx="1981200" cy="16480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833944" y="4557486"/>
            <a:ext cx="1981200" cy="16480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937837" y="4557486"/>
            <a:ext cx="1981200" cy="16480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148118" y="5094515"/>
            <a:ext cx="522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≈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15851" y="631425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1576" y="6320303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24051" y="631425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Σ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623637" y="631425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V</a:t>
            </a:r>
            <a:r>
              <a:rPr lang="en-US" b="1" baseline="30000" dirty="0"/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730051" y="4557486"/>
            <a:ext cx="800556" cy="164807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 x r</a:t>
            </a:r>
          </a:p>
        </p:txBody>
      </p:sp>
      <p:sp>
        <p:nvSpPr>
          <p:cNvPr id="19" name="Rectangle 18"/>
          <p:cNvSpPr/>
          <p:nvPr/>
        </p:nvSpPr>
        <p:spPr>
          <a:xfrm rot="5400000">
            <a:off x="7532449" y="3980423"/>
            <a:ext cx="800556" cy="19726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r x n</a:t>
            </a:r>
          </a:p>
        </p:txBody>
      </p:sp>
      <p:sp>
        <p:nvSpPr>
          <p:cNvPr id="20" name="Rectangle 19"/>
          <p:cNvSpPr/>
          <p:nvPr/>
        </p:nvSpPr>
        <p:spPr>
          <a:xfrm rot="5400000">
            <a:off x="4833944" y="4564502"/>
            <a:ext cx="800556" cy="8005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r x r</a:t>
            </a:r>
          </a:p>
        </p:txBody>
      </p:sp>
      <p:sp>
        <p:nvSpPr>
          <p:cNvPr id="21" name="Explosion 2 20"/>
          <p:cNvSpPr/>
          <p:nvPr/>
        </p:nvSpPr>
        <p:spPr>
          <a:xfrm>
            <a:off x="5966736" y="142422"/>
            <a:ext cx="3058886" cy="1494971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CMSC422</a:t>
            </a:r>
          </a:p>
          <a:p>
            <a:pPr algn="ctr"/>
            <a:r>
              <a:rPr lang="en-US" dirty="0"/>
              <a:t>MATH240</a:t>
            </a:r>
          </a:p>
        </p:txBody>
      </p:sp>
    </p:spTree>
    <p:extLst>
      <p:ext uri="{BB962C8B-B14F-4D97-AF65-F5344CB8AC3E}">
        <p14:creationId xmlns:p14="http://schemas.microsoft.com/office/powerpoint/2010/main" val="326890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9" grpId="0" animBg="1"/>
      <p:bldP spid="10" grpId="0" animBg="1"/>
      <p:bldP spid="11" grpId="0" animBg="1"/>
      <p:bldP spid="12" grpId="0"/>
      <p:bldP spid="13" grpId="0"/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8787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Principal Component Analysis (PCA)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Solving PCA exactly using the SVD: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Normalize input data, pick #components k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Compute (exact) SVD of X = U </a:t>
            </a:r>
            <a:r>
              <a:rPr lang="el-GR" dirty="0"/>
              <a:t>Σ</a:t>
            </a:r>
            <a:r>
              <a:rPr lang="en-US" dirty="0"/>
              <a:t> V</a:t>
            </a:r>
            <a:r>
              <a:rPr lang="en-US" baseline="30000" dirty="0"/>
              <a:t>T</a:t>
            </a:r>
            <a:r>
              <a:rPr lang="en-US" dirty="0"/>
              <a:t>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Return: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U = V</a:t>
            </a:r>
            <a:r>
              <a:rPr lang="en-US" baseline="-25000" dirty="0"/>
              <a:t>:,1:k</a:t>
            </a:r>
            <a:r>
              <a:rPr lang="en-US" dirty="0"/>
              <a:t> </a:t>
            </a:r>
            <a:r>
              <a:rPr lang="el-GR" dirty="0"/>
              <a:t>Σ</a:t>
            </a:r>
            <a:r>
              <a:rPr lang="en-US" baseline="30000" dirty="0"/>
              <a:t>-1</a:t>
            </a:r>
            <a:r>
              <a:rPr lang="en-US" baseline="-25000" dirty="0"/>
              <a:t>1:k,1:k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W = V</a:t>
            </a:r>
            <a:r>
              <a:rPr lang="en-US" baseline="30000" dirty="0"/>
              <a:t>T</a:t>
            </a:r>
            <a:r>
              <a:rPr lang="en-US" baseline="-25000" dirty="0"/>
              <a:t>:,1:k</a:t>
            </a:r>
          </a:p>
          <a:p>
            <a:endParaRPr lang="en-US" dirty="0"/>
          </a:p>
          <a:p>
            <a:r>
              <a:rPr lang="en-US" dirty="0"/>
              <a:t>Loss is </a:t>
            </a:r>
          </a:p>
          <a:p>
            <a:pPr marL="457200" indent="-4572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130" y="3779974"/>
            <a:ext cx="2222500" cy="469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104" y="5014773"/>
            <a:ext cx="1302878" cy="994048"/>
          </a:xfrm>
          <a:prstGeom prst="rect">
            <a:avLst/>
          </a:prstGeom>
        </p:spPr>
      </p:pic>
      <p:sp>
        <p:nvSpPr>
          <p:cNvPr id="9" name="Explosion 2 8"/>
          <p:cNvSpPr/>
          <p:nvPr/>
        </p:nvSpPr>
        <p:spPr>
          <a:xfrm>
            <a:off x="5124907" y="4249874"/>
            <a:ext cx="3058886" cy="1494971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CMSC422</a:t>
            </a:r>
          </a:p>
          <a:p>
            <a:pPr algn="ctr"/>
            <a:r>
              <a:rPr lang="en-US" dirty="0"/>
              <a:t>MATH240</a:t>
            </a:r>
          </a:p>
        </p:txBody>
      </p:sp>
    </p:spTree>
    <p:extLst>
      <p:ext uri="{BB962C8B-B14F-4D97-AF65-F5344CB8AC3E}">
        <p14:creationId xmlns:p14="http://schemas.microsoft.com/office/powerpoint/2010/main" val="217928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9" grpId="1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PCA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roll your own PCA easily (assuming a call to SVD via </a:t>
            </a:r>
            <a:r>
              <a:rPr lang="en-US" dirty="0" err="1"/>
              <a:t>SciPy</a:t>
            </a:r>
            <a:r>
              <a:rPr lang="en-US" dirty="0"/>
              <a:t> or similar) </a:t>
            </a:r>
            <a:r>
              <a:rPr lang="mr-IN" dirty="0"/>
              <a:t>…</a:t>
            </a:r>
            <a:endParaRPr lang="en-US" dirty="0"/>
          </a:p>
          <a:p>
            <a:r>
              <a:rPr lang="mr-IN" dirty="0"/>
              <a:t>…</a:t>
            </a:r>
            <a:r>
              <a:rPr lang="en-US" dirty="0"/>
              <a:t> or just use </a:t>
            </a:r>
            <a:r>
              <a:rPr lang="en-US" dirty="0" err="1"/>
              <a:t>Scikit</a:t>
            </a:r>
            <a:r>
              <a:rPr lang="en-US" dirty="0"/>
              <a:t>-Learn: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71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3058885"/>
            <a:ext cx="8048171" cy="235131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sklearn.decomposition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import PCA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mr-IN" dirty="0">
                <a:latin typeface="Courier" charset="0"/>
                <a:ea typeface="Courier" charset="0"/>
                <a:cs typeface="Courier" charset="0"/>
              </a:rPr>
              <a:t>X=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np.array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([[-1,-1],[-2,-1],[-3,-2],[1,1],[2,1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]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,[3,2]])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Fit PCA with 2 components (i.e., two final features)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pca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PCA(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n_components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=2)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pca.fit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(X)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print(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pca.explained_variance_ratio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_)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" y="5508168"/>
            <a:ext cx="8048171" cy="45357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latin typeface="Courier" charset="0"/>
                <a:ea typeface="Courier" charset="0"/>
                <a:cs typeface="Courier" charset="0"/>
              </a:rPr>
              <a:t>[ 0.99244... 0.00755...]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64343" y="6068060"/>
            <a:ext cx="5312228" cy="539918"/>
            <a:chOff x="1364343" y="6068060"/>
            <a:chExt cx="5312228" cy="539918"/>
          </a:xfrm>
        </p:grpSpPr>
        <p:cxnSp>
          <p:nvCxnSpPr>
            <p:cNvPr id="8" name="Straight Arrow Connector 7"/>
            <p:cNvCxnSpPr/>
            <p:nvPr/>
          </p:nvCxnSpPr>
          <p:spPr>
            <a:xfrm flipH="1" flipV="1">
              <a:off x="1364343" y="6068060"/>
              <a:ext cx="566057" cy="3182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901371" y="6238646"/>
              <a:ext cx="477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Looks like our </a:t>
              </a:r>
              <a:r>
                <a:rPr lang="en-US"/>
                <a:t>data basically sit on a line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1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20001" cy="1371600"/>
          </a:xfrm>
        </p:spPr>
        <p:txBody>
          <a:bodyPr/>
          <a:lstStyle/>
          <a:p>
            <a:r>
              <a:rPr lang="en-US" dirty="0"/>
              <a:t>How to use PCA &amp; Friends in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619171"/>
          </a:xfrm>
        </p:spPr>
        <p:txBody>
          <a:bodyPr>
            <a:normAutofit/>
          </a:bodyPr>
          <a:lstStyle/>
          <a:p>
            <a:r>
              <a:rPr lang="en-US" dirty="0"/>
              <a:t>Unsupervised learning methods are useful for EDA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Cluster or reduce to a few dimensions and visualize!</a:t>
            </a:r>
          </a:p>
          <a:p>
            <a:endParaRPr lang="en-US" dirty="0"/>
          </a:p>
          <a:p>
            <a:r>
              <a:rPr lang="en-US" dirty="0"/>
              <a:t>Also useful as data prep before supervised learning!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/>
              <a:t>Run PCA, get W matrix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/>
              <a:t>Transform                               </a:t>
            </a:r>
            <a:r>
              <a:rPr lang="mr-IN" b="0" dirty="0"/>
              <a:t>–</a:t>
            </a:r>
            <a:r>
              <a:rPr lang="en-US" b="0" dirty="0"/>
              <a:t> (reduce </a:t>
            </a:r>
            <a:r>
              <a:rPr lang="en-US" b="0" dirty="0" err="1"/>
              <a:t>colinearity</a:t>
            </a:r>
            <a:r>
              <a:rPr lang="en-US" b="0" dirty="0"/>
              <a:t>, dimension)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/>
              <a:t>Train and test your favorite supervised classifier</a:t>
            </a:r>
          </a:p>
          <a:p>
            <a:r>
              <a:rPr lang="en-US" dirty="0"/>
              <a:t>Or use k-means to set up radial basis functions (RBFs):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/>
              <a:t>Get k centers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/>
              <a:t>Create RBF features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641" y="3864087"/>
            <a:ext cx="1968500" cy="469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986" y="5199741"/>
            <a:ext cx="1905000" cy="50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4401" y="5628084"/>
            <a:ext cx="38354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1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2" y="5354321"/>
            <a:ext cx="6930571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Recommender Systems </a:t>
            </a:r>
            <a:r>
              <a:rPr lang="en-US"/>
              <a:t>&amp; Collaborative filtering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90285"/>
            <a:ext cx="8766245" cy="495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861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Netflix Prize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81309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Recommender systems</a:t>
            </a:r>
            <a:r>
              <a:rPr lang="en-US" dirty="0"/>
              <a:t>: predict a user’s rating of an item</a:t>
            </a:r>
          </a:p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Netflix Prize: $1MM to the first team that beats our in-house engine by 10%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Happened after about three years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Model was </a:t>
            </a:r>
            <a:r>
              <a:rPr lang="en-US" dirty="0">
                <a:solidFill>
                  <a:schemeClr val="tx2"/>
                </a:solidFill>
              </a:rPr>
              <a:t>never used </a:t>
            </a:r>
            <a:r>
              <a:rPr lang="en-US" dirty="0"/>
              <a:t>by Netflix for a variety of reasons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Out of date (DVDs vs streaming)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Too complicated / not interpretable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74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074293" y="2296410"/>
          <a:ext cx="6585680" cy="1483360"/>
        </p:xfrm>
        <a:graphic>
          <a:graphicData uri="http://schemas.openxmlformats.org/drawingml/2006/table">
            <a:tbl>
              <a:tblPr firstRow="1" firstCol="1">
                <a:tableStyleId>{8EC20E35-A176-4012-BC5E-935CFFF8708E}</a:tableStyleId>
              </a:tblPr>
              <a:tblGrid>
                <a:gridCol w="1317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7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71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71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Twilight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Wall-E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Twilight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TFotF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User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+1</a:t>
                      </a:r>
                      <a:endParaRPr lang="en-US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+1</a:t>
                      </a:r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User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+1</a:t>
                      </a:r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User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+1</a:t>
                      </a:r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+1</a:t>
                      </a:r>
                    </a:p>
                  </a:txBody>
                  <a:tcPr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693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Recommender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Recommender systems feel like: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Supervised learning (we know the user watched some movies, so these are like labels)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Unsupervised learning (we want to find latent structure, e.g., genres of movies)</a:t>
            </a:r>
          </a:p>
          <a:p>
            <a:r>
              <a:rPr lang="en-US" dirty="0"/>
              <a:t>They fall somewhere in between, in “Information Filtering” or Information Retrieval”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mr-IN" b="0" dirty="0"/>
              <a:t>…</a:t>
            </a:r>
            <a:r>
              <a:rPr lang="en-US" b="0" dirty="0"/>
              <a:t> but we can still just phrase the problem in terms of hypothesis classes, loss functions, and optimization problems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1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59014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2"/>
                </a:solidFill>
              </a:rPr>
              <a:t>Pure user</a:t>
            </a:r>
            <a:r>
              <a:rPr lang="en-US" dirty="0"/>
              <a:t> information: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Age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Location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Profession/Salary</a:t>
            </a:r>
          </a:p>
          <a:p>
            <a:r>
              <a:rPr lang="en-US" dirty="0">
                <a:solidFill>
                  <a:schemeClr val="tx2"/>
                </a:solidFill>
              </a:rPr>
              <a:t>Pure item</a:t>
            </a:r>
            <a:r>
              <a:rPr lang="en-US" dirty="0"/>
              <a:t> information: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Movie budget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Main actors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Is it a Netflix release?</a:t>
            </a:r>
          </a:p>
          <a:p>
            <a:r>
              <a:rPr lang="en-US" dirty="0">
                <a:solidFill>
                  <a:schemeClr val="tx2"/>
                </a:solidFill>
              </a:rPr>
              <a:t>User-item</a:t>
            </a:r>
            <a:r>
              <a:rPr lang="en-US" dirty="0"/>
              <a:t> information: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Which items are most similar to those I’ve watched before?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Which users are most similar to me, and what did they watch?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171" y="2334041"/>
            <a:ext cx="3585029" cy="240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9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Collaborative 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6488"/>
            <a:ext cx="7620000" cy="4373563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Collaborative filtering</a:t>
            </a:r>
            <a:r>
              <a:rPr lang="en-US" dirty="0"/>
              <a:t> (CF): recommender systems that predict based only on the expressed preferences of other users for an item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77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481942" y="2751592"/>
          <a:ext cx="3200400" cy="3200400"/>
        </p:xfrm>
        <a:graphic>
          <a:graphicData uri="http://schemas.openxmlformats.org/drawingml/2006/table">
            <a:tbl>
              <a:tblPr firstRow="1" firstCol="1">
                <a:tableStyleId>{8EC20E35-A176-4012-BC5E-935CFFF8708E}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r>
                        <a:rPr lang="en-US" baseline="-250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r>
                        <a:rPr lang="en-US" baseline="-25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r>
                        <a:rPr lang="en-US" baseline="-250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r>
                        <a:rPr lang="en-US" baseline="-25000" dirty="0"/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04685" y="3910352"/>
            <a:ext cx="1043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X =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830433" y="3396343"/>
            <a:ext cx="2322285" cy="2555649"/>
            <a:chOff x="5830433" y="3396343"/>
            <a:chExt cx="2322285" cy="2555649"/>
          </a:xfrm>
        </p:grpSpPr>
        <p:sp>
          <p:nvSpPr>
            <p:cNvPr id="7" name="TextBox 6"/>
            <p:cNvSpPr txBox="1"/>
            <p:nvPr/>
          </p:nvSpPr>
          <p:spPr>
            <a:xfrm>
              <a:off x="6373357" y="4495127"/>
              <a:ext cx="17793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Rows are users</a:t>
              </a:r>
            </a:p>
          </p:txBody>
        </p:sp>
        <p:sp>
          <p:nvSpPr>
            <p:cNvPr id="8" name="Right Brace 7"/>
            <p:cNvSpPr/>
            <p:nvPr/>
          </p:nvSpPr>
          <p:spPr>
            <a:xfrm>
              <a:off x="5830433" y="3396343"/>
              <a:ext cx="526824" cy="2555649"/>
            </a:xfrm>
            <a:prstGeom prst="righ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126692" y="6024926"/>
            <a:ext cx="2555649" cy="833074"/>
            <a:chOff x="3126692" y="6024926"/>
            <a:chExt cx="2555649" cy="833074"/>
          </a:xfrm>
        </p:grpSpPr>
        <p:sp>
          <p:nvSpPr>
            <p:cNvPr id="9" name="TextBox 8"/>
            <p:cNvSpPr txBox="1"/>
            <p:nvPr/>
          </p:nvSpPr>
          <p:spPr>
            <a:xfrm>
              <a:off x="3514836" y="6488668"/>
              <a:ext cx="17793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Cols are items</a:t>
              </a:r>
            </a:p>
          </p:txBody>
        </p:sp>
        <p:sp>
          <p:nvSpPr>
            <p:cNvPr id="10" name="Right Brace 9"/>
            <p:cNvSpPr/>
            <p:nvPr/>
          </p:nvSpPr>
          <p:spPr>
            <a:xfrm rot="5400000">
              <a:off x="4141105" y="5010513"/>
              <a:ext cx="526824" cy="2555649"/>
            </a:xfrm>
            <a:prstGeom prst="righ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120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Goal: “fill in” the matrix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matrix is </a:t>
            </a:r>
            <a:r>
              <a:rPr lang="en-US" dirty="0">
                <a:solidFill>
                  <a:schemeClr val="tx2"/>
                </a:solidFill>
              </a:rPr>
              <a:t>sparse</a:t>
            </a:r>
            <a:r>
              <a:rPr lang="en-US" dirty="0"/>
              <a:t>, but the empty cells are not (necessarily) zero!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78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481942" y="2180771"/>
          <a:ext cx="3200400" cy="3200400"/>
        </p:xfrm>
        <a:graphic>
          <a:graphicData uri="http://schemas.openxmlformats.org/drawingml/2006/table">
            <a:tbl>
              <a:tblPr firstRow="1" firstCol="1">
                <a:tableStyleId>{8EC20E35-A176-4012-BC5E-935CFFF8708E}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r>
                        <a:rPr lang="en-US" baseline="-250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r>
                        <a:rPr lang="en-US" baseline="-25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r>
                        <a:rPr lang="en-US" baseline="-250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r>
                        <a:rPr lang="en-US" baseline="-25000" dirty="0"/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?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?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?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?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?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?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890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Approaches to CF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User-user: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Find users who look like me </a:t>
            </a:r>
            <a:r>
              <a:rPr lang="mr-IN" b="0" dirty="0"/>
              <a:t>–</a:t>
            </a:r>
            <a:r>
              <a:rPr lang="en-US" b="0" dirty="0"/>
              <a:t> based on items that we’ve both rated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Predict scores for my unrated items as average of those users</a:t>
            </a:r>
          </a:p>
          <a:p>
            <a:r>
              <a:rPr lang="en-US" dirty="0"/>
              <a:t>Item-item: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Find similar items (based on scores from all users who have rated), predict scores for other users based off this</a:t>
            </a:r>
          </a:p>
          <a:p>
            <a:r>
              <a:rPr lang="en-US" dirty="0"/>
              <a:t>Matrix factorization: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Find a low-rank decomposition of </a:t>
            </a:r>
            <a:r>
              <a:rPr lang="en-US" b="0" i="1" dirty="0"/>
              <a:t>X</a:t>
            </a:r>
            <a:r>
              <a:rPr lang="en-US" b="0" dirty="0"/>
              <a:t> that agrees (exactly, approximately) at the observed values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6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8180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5138" y="274638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4000" dirty="0"/>
              <a:t>Approach #1: Item-based CF Ex: infer (user 1, item 3)</a:t>
            </a:r>
            <a:endParaRPr lang="en-US" sz="4000" dirty="0"/>
          </a:p>
        </p:txBody>
      </p:sp>
      <p:graphicFrame>
        <p:nvGraphicFramePr>
          <p:cNvPr id="18435" name="Group 3"/>
          <p:cNvGraphicFramePr>
            <a:graphicFrameLocks noGrp="1"/>
          </p:cNvGraphicFramePr>
          <p:nvPr>
            <p:ph idx="4294967295"/>
          </p:nvPr>
        </p:nvGraphicFramePr>
        <p:xfrm>
          <a:off x="465138" y="1600200"/>
          <a:ext cx="8229600" cy="4567241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Item 1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Item 2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Item 3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Item 4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Item 5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User 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?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User 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?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User 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User 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User 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?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User 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4572000" y="1600200"/>
            <a:ext cx="1371600" cy="457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7347" name="Rectangle 70"/>
          <p:cNvSpPr>
            <a:spLocks noChangeArrowheads="1"/>
          </p:cNvSpPr>
          <p:nvPr/>
        </p:nvSpPr>
        <p:spPr bwMode="auto">
          <a:xfrm>
            <a:off x="4495800" y="2362200"/>
            <a:ext cx="990600" cy="4572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7CD089-EA92-C748-AA23-46C61B81FCC7}"/>
              </a:ext>
            </a:extLst>
          </p:cNvPr>
          <p:cNvSpPr/>
          <p:nvPr/>
        </p:nvSpPr>
        <p:spPr>
          <a:xfrm>
            <a:off x="0" y="6488668"/>
            <a:ext cx="4023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Example due to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Qiang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 Yang [HKUST]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4D903B-3CC5-D64E-8D3F-2D5DD381D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5725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5138" y="274638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altLang="zh-CN" sz="4000" dirty="0">
                <a:cs typeface="SimSun" charset="0"/>
              </a:rPr>
              <a:t>How to Calculate Similarity (</a:t>
            </a:r>
            <a:r>
              <a:rPr lang="en-GB" altLang="zh-CN" sz="4000" dirty="0" err="1">
                <a:cs typeface="SimSun" charset="0"/>
              </a:rPr>
              <a:t>ItemS</a:t>
            </a:r>
            <a:r>
              <a:rPr lang="en-GB" altLang="zh-CN" sz="4000" dirty="0">
                <a:cs typeface="SimSun" charset="0"/>
              </a:rPr>
              <a:t> 3 and 5)?</a:t>
            </a:r>
            <a:endParaRPr lang="en-US" sz="4000" dirty="0"/>
          </a:p>
        </p:txBody>
      </p:sp>
      <p:graphicFrame>
        <p:nvGraphicFramePr>
          <p:cNvPr id="10309" name="Group 69"/>
          <p:cNvGraphicFramePr>
            <a:graphicFrameLocks noGrp="1"/>
          </p:cNvGraphicFramePr>
          <p:nvPr>
            <p:ph idx="4294967295"/>
          </p:nvPr>
        </p:nvGraphicFramePr>
        <p:xfrm>
          <a:off x="465138" y="1600200"/>
          <a:ext cx="8229600" cy="4567241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Item 1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Item 2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Item 3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Item 4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Item 5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User 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?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User 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?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User 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User 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User 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?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User 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4572000" y="1600200"/>
            <a:ext cx="1371600" cy="457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10"/>
          <p:cNvSpPr/>
          <p:nvPr/>
        </p:nvSpPr>
        <p:spPr>
          <a:xfrm>
            <a:off x="7315200" y="1600200"/>
            <a:ext cx="1371600" cy="457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D0B4A7-41FD-2E4C-B967-B629699AC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81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294D9C-FF93-C841-9353-1F21E4F6FA46}"/>
              </a:ext>
            </a:extLst>
          </p:cNvPr>
          <p:cNvSpPr/>
          <p:nvPr/>
        </p:nvSpPr>
        <p:spPr>
          <a:xfrm>
            <a:off x="0" y="6488668"/>
            <a:ext cx="4023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Example due to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Qiang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 Yang [HKUST]</a:t>
            </a:r>
          </a:p>
        </p:txBody>
      </p:sp>
    </p:spTree>
    <p:extLst>
      <p:ext uri="{BB962C8B-B14F-4D97-AF65-F5344CB8AC3E}">
        <p14:creationId xmlns:p14="http://schemas.microsoft.com/office/powerpoint/2010/main" val="402339823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GB"/>
              <a:t>Similarity between </a:t>
            </a:r>
            <a:r>
              <a:rPr lang="en-GB" altLang="zh-CN"/>
              <a:t>I</a:t>
            </a:r>
            <a:r>
              <a:rPr lang="en-GB"/>
              <a:t>tems</a:t>
            </a:r>
            <a:endParaRPr lang="en-US"/>
          </a:p>
        </p:txBody>
      </p:sp>
      <p:graphicFrame>
        <p:nvGraphicFramePr>
          <p:cNvPr id="12328" name="Group 40"/>
          <p:cNvGraphicFramePr>
            <a:graphicFrameLocks noGrp="1"/>
          </p:cNvGraphicFramePr>
          <p:nvPr>
            <p:ph idx="4294967295"/>
          </p:nvPr>
        </p:nvGraphicFramePr>
        <p:xfrm>
          <a:off x="450850" y="1600200"/>
          <a:ext cx="4114800" cy="4567241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Item 3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Item 4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Item 5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?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?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57200" y="1600200"/>
            <a:ext cx="1371600" cy="457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9189" name="TextBox 6"/>
          <p:cNvSpPr txBox="1">
            <a:spLocks noChangeArrowheads="1"/>
          </p:cNvSpPr>
          <p:nvPr/>
        </p:nvSpPr>
        <p:spPr bwMode="auto">
          <a:xfrm>
            <a:off x="4800600" y="1600200"/>
            <a:ext cx="35814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latin typeface="Calibri" pitchFamily="34" charset="0"/>
                <a:ea typeface="ＭＳ Ｐゴシック" pitchFamily="34" charset="-128"/>
              </a:rPr>
              <a:t>How should we calculate the similarity between two items (e.g., items 3 and 5)?</a:t>
            </a:r>
          </a:p>
          <a:p>
            <a:endParaRPr lang="en-US" sz="2800" dirty="0">
              <a:latin typeface="Calibri" pitchFamily="34" charset="0"/>
              <a:ea typeface="ＭＳ Ｐゴシック" pitchFamily="34" charset="-128"/>
            </a:endParaRPr>
          </a:p>
          <a:p>
            <a:r>
              <a:rPr lang="en-US" sz="2800" dirty="0">
                <a:latin typeface="Calibri" pitchFamily="34" charset="0"/>
                <a:ea typeface="ＭＳ Ｐゴシック" pitchFamily="34" charset="-128"/>
              </a:rPr>
              <a:t>We’ve done this before in a different context!</a:t>
            </a:r>
          </a:p>
        </p:txBody>
      </p:sp>
      <p:sp>
        <p:nvSpPr>
          <p:cNvPr id="2" name="Rectangle 5"/>
          <p:cNvSpPr/>
          <p:nvPr/>
        </p:nvSpPr>
        <p:spPr>
          <a:xfrm>
            <a:off x="3200400" y="1600200"/>
            <a:ext cx="1371600" cy="457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9191" name="Line 41"/>
          <p:cNvSpPr>
            <a:spLocks noChangeShapeType="1"/>
          </p:cNvSpPr>
          <p:nvPr/>
        </p:nvSpPr>
        <p:spPr bwMode="auto">
          <a:xfrm>
            <a:off x="14288" y="3276600"/>
            <a:ext cx="457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92" name="Line 42"/>
          <p:cNvSpPr>
            <a:spLocks noChangeShapeType="1"/>
          </p:cNvSpPr>
          <p:nvPr/>
        </p:nvSpPr>
        <p:spPr bwMode="auto">
          <a:xfrm>
            <a:off x="14288" y="3810000"/>
            <a:ext cx="457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93" name="Line 43"/>
          <p:cNvSpPr>
            <a:spLocks noChangeShapeType="1"/>
          </p:cNvSpPr>
          <p:nvPr/>
        </p:nvSpPr>
        <p:spPr bwMode="auto">
          <a:xfrm>
            <a:off x="14288" y="4572000"/>
            <a:ext cx="457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94" name="Line 44"/>
          <p:cNvSpPr>
            <a:spLocks noChangeShapeType="1"/>
          </p:cNvSpPr>
          <p:nvPr/>
        </p:nvSpPr>
        <p:spPr bwMode="auto">
          <a:xfrm>
            <a:off x="14288" y="5715000"/>
            <a:ext cx="457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7060BA-E216-984E-8F1C-6042DD4A1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03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89" grpId="0" uiExpand="1" build="p"/>
      <p:bldP spid="49191" grpId="0" animBg="1"/>
      <p:bldP spid="49192" grpId="0" animBg="1"/>
      <p:bldP spid="49193" grpId="0" animBg="1"/>
      <p:bldP spid="49194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sz="4000"/>
              <a:t>Similarity between items</a:t>
            </a:r>
            <a:endParaRPr lang="en-US" sz="4000"/>
          </a:p>
        </p:txBody>
      </p:sp>
      <p:graphicFrame>
        <p:nvGraphicFramePr>
          <p:cNvPr id="14368" name="Group 32"/>
          <p:cNvGraphicFramePr>
            <a:graphicFrameLocks noGrp="1"/>
          </p:cNvGraphicFramePr>
          <p:nvPr>
            <p:ph idx="4294967295"/>
          </p:nvPr>
        </p:nvGraphicFramePr>
        <p:xfrm>
          <a:off x="479425" y="1600200"/>
          <a:ext cx="2743200" cy="4567241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Item 3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Item 5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?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?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57200" y="1600200"/>
            <a:ext cx="1371600" cy="457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1229" name="TextBox 6"/>
          <p:cNvSpPr txBox="1">
            <a:spLocks noChangeArrowheads="1"/>
          </p:cNvSpPr>
          <p:nvPr/>
        </p:nvSpPr>
        <p:spPr bwMode="auto">
          <a:xfrm>
            <a:off x="3505200" y="1600200"/>
            <a:ext cx="53340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dirty="0">
                <a:latin typeface="Calibri" pitchFamily="34" charset="0"/>
                <a:ea typeface="ＭＳ Ｐゴシック" pitchFamily="34" charset="-128"/>
              </a:rPr>
              <a:t>Only consider users (i.e., rows) who have</a:t>
            </a:r>
            <a:r>
              <a:rPr lang="en-GB" altLang="zh-CN" sz="2400" dirty="0">
                <a:latin typeface="Calibri" pitchFamily="34" charset="0"/>
              </a:rPr>
              <a:t> </a:t>
            </a:r>
            <a:r>
              <a:rPr lang="en-GB" sz="2400" dirty="0">
                <a:latin typeface="Calibri" pitchFamily="34" charset="0"/>
                <a:ea typeface="ＭＳ Ｐゴシック" pitchFamily="34" charset="-128"/>
              </a:rPr>
              <a:t>rated both items (i.e., non-empty)</a:t>
            </a:r>
          </a:p>
          <a:p>
            <a:r>
              <a:rPr lang="en-GB" sz="2400" dirty="0">
                <a:latin typeface="Calibri" pitchFamily="34" charset="0"/>
                <a:ea typeface="ＭＳ Ｐゴシック" pitchFamily="34" charset="-128"/>
              </a:rPr>
              <a:t>One approach: For each user:</a:t>
            </a:r>
            <a:r>
              <a:rPr lang="en-US" sz="2400" dirty="0">
                <a:latin typeface="Calibri" pitchFamily="34" charset="0"/>
                <a:ea typeface="ＭＳ Ｐゴシック" pitchFamily="34" charset="-128"/>
              </a:rPr>
              <a:t> </a:t>
            </a:r>
            <a:br>
              <a:rPr lang="en-US" sz="2400" dirty="0">
                <a:latin typeface="Calibri" pitchFamily="34" charset="0"/>
                <a:ea typeface="ＭＳ Ｐゴシック" pitchFamily="34" charset="-128"/>
              </a:rPr>
            </a:br>
            <a:r>
              <a:rPr lang="en-US" sz="2400" dirty="0">
                <a:latin typeface="Calibri" pitchFamily="34" charset="0"/>
                <a:ea typeface="ＭＳ Ｐゴシック" pitchFamily="34" charset="-128"/>
              </a:rPr>
              <a:t>	Calculate difference in ratings</a:t>
            </a:r>
            <a:r>
              <a:rPr lang="en-US" altLang="zh-CN" sz="2400" dirty="0">
                <a:latin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  <a:ea typeface="ＭＳ Ｐゴシック" pitchFamily="34" charset="-128"/>
              </a:rPr>
              <a:t>for the</a:t>
            </a:r>
            <a:br>
              <a:rPr lang="en-US" sz="2400" dirty="0">
                <a:latin typeface="Calibri" pitchFamily="34" charset="0"/>
                <a:ea typeface="ＭＳ Ｐゴシック" pitchFamily="34" charset="-128"/>
              </a:rPr>
            </a:br>
            <a:r>
              <a:rPr lang="en-US" sz="2400" dirty="0">
                <a:latin typeface="Calibri" pitchFamily="34" charset="0"/>
                <a:ea typeface="ＭＳ Ｐゴシック" pitchFamily="34" charset="-128"/>
              </a:rPr>
              <a:t>	two items</a:t>
            </a:r>
            <a:endParaRPr lang="en-GB" sz="2400" dirty="0">
              <a:latin typeface="Calibri" pitchFamily="34" charset="0"/>
              <a:ea typeface="ＭＳ Ｐゴシック" pitchFamily="34" charset="-128"/>
            </a:endParaRPr>
          </a:p>
          <a:p>
            <a:pPr>
              <a:buFont typeface="Arial" charset="0"/>
              <a:buNone/>
            </a:pPr>
            <a:r>
              <a:rPr lang="en-GB" sz="2400" dirty="0">
                <a:latin typeface="Calibri" pitchFamily="34" charset="0"/>
                <a:ea typeface="ＭＳ Ｐゴシック" pitchFamily="34" charset="-128"/>
              </a:rPr>
              <a:t>	Take the average of this difference</a:t>
            </a:r>
            <a:br>
              <a:rPr lang="en-GB" sz="2400" dirty="0">
                <a:latin typeface="Calibri" pitchFamily="34" charset="0"/>
                <a:ea typeface="ＭＳ Ｐゴシック" pitchFamily="34" charset="-128"/>
              </a:rPr>
            </a:br>
            <a:r>
              <a:rPr lang="en-GB" sz="2400" dirty="0">
                <a:latin typeface="Calibri" pitchFamily="34" charset="0"/>
                <a:ea typeface="ＭＳ Ｐゴシック" pitchFamily="34" charset="-128"/>
              </a:rPr>
              <a:t>	over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>
                <a:latin typeface="Calibri" pitchFamily="34" charset="0"/>
                <a:ea typeface="ＭＳ Ｐゴシック" pitchFamily="34" charset="-128"/>
              </a:rPr>
              <a:t>the users</a:t>
            </a:r>
          </a:p>
          <a:p>
            <a:pPr>
              <a:buFont typeface="Arial" charset="0"/>
              <a:buNone/>
            </a:pPr>
            <a:r>
              <a:rPr lang="en-GB" altLang="zh-CN" sz="2400" dirty="0">
                <a:latin typeface="Calibri" pitchFamily="34" charset="0"/>
              </a:rPr>
              <a:t>Another approach: cosine similarity!</a:t>
            </a:r>
          </a:p>
          <a:p>
            <a:pPr>
              <a:buFont typeface="Arial" charset="0"/>
              <a:buChar char="•"/>
            </a:pPr>
            <a:endParaRPr lang="en-GB" altLang="zh-CN" sz="2400" dirty="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endParaRPr lang="en-GB" altLang="zh-CN" sz="2400" dirty="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endParaRPr lang="en-GB" altLang="zh-CN" sz="2400" dirty="0">
              <a:latin typeface="Calibri" pitchFamily="34" charset="0"/>
            </a:endParaRPr>
          </a:p>
          <a:p>
            <a:r>
              <a:rPr lang="en-GB" altLang="zh-CN" sz="2400" dirty="0">
                <a:latin typeface="Calibri" pitchFamily="34" charset="0"/>
              </a:rPr>
              <a:t>Can also use </a:t>
            </a:r>
            <a:r>
              <a:rPr lang="en-GB" altLang="zh-CN" sz="2400" dirty="0">
                <a:solidFill>
                  <a:schemeClr val="tx2"/>
                </a:solidFill>
                <a:latin typeface="Calibri" pitchFamily="34" charset="0"/>
              </a:rPr>
              <a:t>Pearson Correlation</a:t>
            </a:r>
            <a:r>
              <a:rPr lang="en-GB" altLang="zh-CN" sz="2400" dirty="0">
                <a:latin typeface="Calibri" pitchFamily="34" charset="0"/>
              </a:rPr>
              <a:t> Coefficients (also in user-user approach) </a:t>
            </a:r>
            <a:endParaRPr lang="en-US" sz="2400" dirty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" name="Rectangle 5"/>
          <p:cNvSpPr/>
          <p:nvPr/>
        </p:nvSpPr>
        <p:spPr>
          <a:xfrm>
            <a:off x="1828800" y="1600200"/>
            <a:ext cx="1371600" cy="457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1231" name="Rectangle 34"/>
          <p:cNvSpPr>
            <a:spLocks noChangeArrowheads="1"/>
          </p:cNvSpPr>
          <p:nvPr/>
        </p:nvSpPr>
        <p:spPr bwMode="auto">
          <a:xfrm>
            <a:off x="228600" y="2895600"/>
            <a:ext cx="3200400" cy="3810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232" name="Rectangle 35"/>
          <p:cNvSpPr>
            <a:spLocks noChangeArrowheads="1"/>
          </p:cNvSpPr>
          <p:nvPr/>
        </p:nvSpPr>
        <p:spPr bwMode="auto">
          <a:xfrm>
            <a:off x="228600" y="3581400"/>
            <a:ext cx="3200400" cy="3810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233" name="Rectangle 36"/>
          <p:cNvSpPr>
            <a:spLocks noChangeArrowheads="1"/>
          </p:cNvSpPr>
          <p:nvPr/>
        </p:nvSpPr>
        <p:spPr bwMode="auto">
          <a:xfrm>
            <a:off x="228600" y="4191000"/>
            <a:ext cx="3200400" cy="3810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234" name="Rectangle 37"/>
          <p:cNvSpPr>
            <a:spLocks noChangeArrowheads="1"/>
          </p:cNvSpPr>
          <p:nvPr/>
        </p:nvSpPr>
        <p:spPr bwMode="auto">
          <a:xfrm>
            <a:off x="228600" y="5486400"/>
            <a:ext cx="3200400" cy="3810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235" name="Rectangle 39"/>
          <p:cNvSpPr>
            <a:spLocks noChangeArrowheads="1"/>
          </p:cNvSpPr>
          <p:nvPr/>
        </p:nvSpPr>
        <p:spPr bwMode="auto">
          <a:xfrm>
            <a:off x="3581400" y="4650845"/>
            <a:ext cx="54864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zh-CN" dirty="0">
                <a:latin typeface="Calibri" pitchFamily="34" charset="0"/>
              </a:rPr>
              <a:t> sim(item 3, item 5)  = cosine( (5, 7, 7, 8), (5, 7, 8, 7) )</a:t>
            </a:r>
          </a:p>
          <a:p>
            <a:endParaRPr lang="en-GB" altLang="zh-CN" dirty="0">
              <a:latin typeface="Calibri" pitchFamily="34" charset="0"/>
            </a:endParaRPr>
          </a:p>
          <a:p>
            <a:r>
              <a:rPr lang="en-GB" altLang="zh-CN" sz="1400" dirty="0">
                <a:latin typeface="Calibri" pitchFamily="34" charset="0"/>
              </a:rPr>
              <a:t>= (5*5 + 7*7 + 7*8 + 8*7)/(sqrt(5</a:t>
            </a:r>
            <a:r>
              <a:rPr lang="en-GB" altLang="zh-CN" sz="1400" baseline="30000" dirty="0">
                <a:latin typeface="Calibri" pitchFamily="34" charset="0"/>
              </a:rPr>
              <a:t>2</a:t>
            </a:r>
            <a:r>
              <a:rPr lang="en-GB" altLang="zh-CN" sz="1400" dirty="0">
                <a:latin typeface="Calibri" pitchFamily="34" charset="0"/>
              </a:rPr>
              <a:t>+7</a:t>
            </a:r>
            <a:r>
              <a:rPr lang="en-GB" altLang="zh-CN" sz="1400" baseline="30000" dirty="0">
                <a:latin typeface="Calibri" pitchFamily="34" charset="0"/>
              </a:rPr>
              <a:t>2</a:t>
            </a:r>
            <a:r>
              <a:rPr lang="en-GB" altLang="zh-CN" sz="1400" dirty="0">
                <a:latin typeface="Calibri" pitchFamily="34" charset="0"/>
              </a:rPr>
              <a:t>+7</a:t>
            </a:r>
            <a:r>
              <a:rPr lang="en-GB" altLang="zh-CN" sz="1400" baseline="30000" dirty="0">
                <a:latin typeface="Calibri" pitchFamily="34" charset="0"/>
              </a:rPr>
              <a:t>2</a:t>
            </a:r>
            <a:r>
              <a:rPr lang="en-GB" altLang="zh-CN" sz="1400" dirty="0">
                <a:latin typeface="Calibri" pitchFamily="34" charset="0"/>
              </a:rPr>
              <a:t>+8</a:t>
            </a:r>
            <a:r>
              <a:rPr lang="en-GB" altLang="zh-CN" sz="1400" baseline="30000" dirty="0">
                <a:latin typeface="Calibri" pitchFamily="34" charset="0"/>
              </a:rPr>
              <a:t>2</a:t>
            </a:r>
            <a:r>
              <a:rPr lang="en-GB" altLang="zh-CN" sz="1400" dirty="0">
                <a:latin typeface="Calibri" pitchFamily="34" charset="0"/>
              </a:rPr>
              <a:t>)* sqrt(5</a:t>
            </a:r>
            <a:r>
              <a:rPr lang="en-GB" altLang="zh-CN" sz="1400" baseline="30000" dirty="0">
                <a:latin typeface="Calibri" pitchFamily="34" charset="0"/>
              </a:rPr>
              <a:t>2</a:t>
            </a:r>
            <a:r>
              <a:rPr lang="en-GB" altLang="zh-CN" sz="1400" dirty="0">
                <a:latin typeface="Calibri" pitchFamily="34" charset="0"/>
              </a:rPr>
              <a:t>+7</a:t>
            </a:r>
            <a:r>
              <a:rPr lang="en-GB" altLang="zh-CN" sz="1400" baseline="30000" dirty="0">
                <a:latin typeface="Calibri" pitchFamily="34" charset="0"/>
              </a:rPr>
              <a:t>2</a:t>
            </a:r>
            <a:r>
              <a:rPr lang="en-GB" altLang="zh-CN" sz="1400" dirty="0">
                <a:latin typeface="Calibri" pitchFamily="34" charset="0"/>
              </a:rPr>
              <a:t>+8</a:t>
            </a:r>
            <a:r>
              <a:rPr lang="en-GB" altLang="zh-CN" sz="1400" baseline="30000" dirty="0">
                <a:latin typeface="Calibri" pitchFamily="34" charset="0"/>
              </a:rPr>
              <a:t>2</a:t>
            </a:r>
            <a:r>
              <a:rPr lang="en-GB" altLang="zh-CN" sz="1400" dirty="0">
                <a:latin typeface="Calibri" pitchFamily="34" charset="0"/>
              </a:rPr>
              <a:t>+7</a:t>
            </a:r>
            <a:r>
              <a:rPr lang="en-GB" altLang="zh-CN" sz="1400" baseline="30000" dirty="0">
                <a:latin typeface="Calibri" pitchFamily="34" charset="0"/>
              </a:rPr>
              <a:t>2</a:t>
            </a:r>
            <a:r>
              <a:rPr lang="en-GB" altLang="zh-CN" sz="1400" dirty="0">
                <a:latin typeface="Calibri" pitchFamily="34" charset="0"/>
              </a:rPr>
              <a:t>))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49B93A-3D15-0F4B-89E3-E32FD4644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08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9" grpId="0" uiExpand="1" build="p" bldLvl="2"/>
      <p:bldP spid="51235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altLang="zh-CN" sz="4000">
                <a:cs typeface="SimSun" charset="0"/>
              </a:rPr>
              <a:t>Prediction: Calculating ranking </a:t>
            </a:r>
            <a:r>
              <a:rPr lang="en-GB" altLang="zh-CN" sz="4800">
                <a:cs typeface="SimSun" charset="0"/>
              </a:rPr>
              <a:t>r(user1,item3)</a:t>
            </a:r>
            <a:endParaRPr lang="en-US" sz="4800"/>
          </a:p>
        </p:txBody>
      </p:sp>
      <p:sp>
        <p:nvSpPr>
          <p:cNvPr id="6" name="Oval 5"/>
          <p:cNvSpPr/>
          <p:nvPr/>
        </p:nvSpPr>
        <p:spPr>
          <a:xfrm>
            <a:off x="1981200" y="3276600"/>
            <a:ext cx="914400" cy="838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Item 3</a:t>
            </a:r>
            <a:endParaRPr lang="en-US" dirty="0"/>
          </a:p>
        </p:txBody>
      </p:sp>
      <p:cxnSp>
        <p:nvCxnSpPr>
          <p:cNvPr id="13" name="Straight Connector 12"/>
          <p:cNvCxnSpPr>
            <a:stCxn id="6" idx="4"/>
          </p:cNvCxnSpPr>
          <p:nvPr/>
        </p:nvCxnSpPr>
        <p:spPr>
          <a:xfrm rot="5400000">
            <a:off x="2362200" y="4203700"/>
            <a:ext cx="152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6" idx="3"/>
          </p:cNvCxnSpPr>
          <p:nvPr/>
        </p:nvCxnSpPr>
        <p:spPr>
          <a:xfrm rot="5400000">
            <a:off x="1110456" y="4114007"/>
            <a:ext cx="1112837" cy="8953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2"/>
          </p:cNvCxnSpPr>
          <p:nvPr/>
        </p:nvCxnSpPr>
        <p:spPr>
          <a:xfrm rot="10800000">
            <a:off x="1054100" y="3373438"/>
            <a:ext cx="914400" cy="3222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447800" y="5486400"/>
            <a:ext cx="457200" cy="4572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2400" y="3124200"/>
            <a:ext cx="457200" cy="4572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14800" y="2895600"/>
            <a:ext cx="457200" cy="4572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95600" y="4572000"/>
            <a:ext cx="457200" cy="4572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Straight Connector 23"/>
          <p:cNvCxnSpPr>
            <a:stCxn id="6" idx="6"/>
            <a:endCxn id="59" idx="2"/>
          </p:cNvCxnSpPr>
          <p:nvPr/>
        </p:nvCxnSpPr>
        <p:spPr>
          <a:xfrm flipV="1">
            <a:off x="2895600" y="3581400"/>
            <a:ext cx="381000" cy="1143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1905000" y="4267200"/>
            <a:ext cx="914400" cy="762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Item 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457200" y="4953000"/>
            <a:ext cx="914400" cy="762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Item 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609600" y="2590800"/>
            <a:ext cx="914400" cy="762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Item 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3276600" y="3200400"/>
            <a:ext cx="914400" cy="762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Item 1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82045" name="Object 125"/>
          <p:cNvGraphicFramePr>
            <a:graphicFrameLocks noChangeAspect="1"/>
          </p:cNvGraphicFramePr>
          <p:nvPr/>
        </p:nvGraphicFramePr>
        <p:xfrm>
          <a:off x="3017838" y="2286000"/>
          <a:ext cx="5624512" cy="165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Equation" r:id="rId4" imgW="3111500" imgH="914400" progId="Equation.3">
                  <p:embed/>
                </p:oleObj>
              </mc:Choice>
              <mc:Fallback>
                <p:oleObj name="Equation" r:id="rId4" imgW="3111500" imgH="914400" progId="Equation.3">
                  <p:embed/>
                  <p:pic>
                    <p:nvPicPr>
                      <p:cNvPr id="82045" name="Object 1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7838" y="2286000"/>
                        <a:ext cx="5624512" cy="1652588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60" name="Text Box 25"/>
          <p:cNvSpPr txBox="1">
            <a:spLocks noChangeArrowheads="1"/>
          </p:cNvSpPr>
          <p:nvPr/>
        </p:nvSpPr>
        <p:spPr bwMode="auto">
          <a:xfrm>
            <a:off x="4175125" y="4529138"/>
            <a:ext cx="44815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Where </a:t>
            </a:r>
            <a:r>
              <a:rPr lang="en-US" b="1">
                <a:latin typeface="Symbol" pitchFamily="18" charset="2"/>
              </a:rPr>
              <a:t>a</a:t>
            </a:r>
            <a:r>
              <a:rPr lang="en-US">
                <a:latin typeface="Calibri" pitchFamily="34" charset="0"/>
              </a:rPr>
              <a:t> is a normalization factor, which is</a:t>
            </a:r>
          </a:p>
          <a:p>
            <a:r>
              <a:rPr lang="en-US">
                <a:latin typeface="Calibri" pitchFamily="34" charset="0"/>
              </a:rPr>
              <a:t>1/[the sum of all sim(item</a:t>
            </a:r>
            <a:r>
              <a:rPr lang="en-US" baseline="-25000">
                <a:latin typeface="Calibri" pitchFamily="34" charset="0"/>
              </a:rPr>
              <a:t>i</a:t>
            </a:r>
            <a:r>
              <a:rPr lang="en-US">
                <a:latin typeface="Calibri" pitchFamily="34" charset="0"/>
              </a:rPr>
              <a:t>,item</a:t>
            </a:r>
            <a:r>
              <a:rPr lang="en-US" baseline="-25000">
                <a:latin typeface="Calibri" pitchFamily="34" charset="0"/>
              </a:rPr>
              <a:t>3</a:t>
            </a:r>
            <a:r>
              <a:rPr lang="en-US">
                <a:latin typeface="Calibri" pitchFamily="34" charset="0"/>
              </a:rPr>
              <a:t>)].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5E19E5-467A-C44E-B591-6EE11E428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94879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788442" cy="1371600"/>
          </a:xfrm>
        </p:spPr>
        <p:txBody>
          <a:bodyPr/>
          <a:lstStyle/>
          <a:p>
            <a:r>
              <a:rPr lang="en-US" dirty="0"/>
              <a:t>Approach #2: CF via Matrix factorization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Want</a:t>
            </a:r>
            <a:r>
              <a:rPr lang="en-US" dirty="0"/>
              <a:t>: all entries </a:t>
            </a:r>
            <a:r>
              <a:rPr lang="en-US" dirty="0" err="1"/>
              <a:t>i</a:t>
            </a:r>
            <a:r>
              <a:rPr lang="en-US" dirty="0"/>
              <a:t>, j of ratings matrix</a:t>
            </a:r>
          </a:p>
          <a:p>
            <a:r>
              <a:rPr lang="en-US" dirty="0">
                <a:solidFill>
                  <a:schemeClr val="tx2"/>
                </a:solidFill>
              </a:rPr>
              <a:t>Idea</a:t>
            </a:r>
            <a:r>
              <a:rPr lang="en-US" dirty="0"/>
              <a:t>: approximate as  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User-specific weights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Item-specific weights</a:t>
            </a:r>
          </a:p>
          <a:p>
            <a:r>
              <a:rPr lang="en-US" dirty="0">
                <a:solidFill>
                  <a:schemeClr val="tx2"/>
                </a:solidFill>
              </a:rPr>
              <a:t>Hypothesis function</a:t>
            </a:r>
            <a:r>
              <a:rPr lang="en-US" dirty="0"/>
              <a:t>:       ???????????</a:t>
            </a:r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Loss function</a:t>
            </a:r>
            <a:r>
              <a:rPr lang="en-US" dirty="0"/>
              <a:t>: least squares on observed entries</a:t>
            </a:r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Optimization problem</a:t>
            </a:r>
            <a:r>
              <a:rPr lang="en-US" dirty="0"/>
              <a:t>:      (S is observed entries)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464" y="1738086"/>
            <a:ext cx="1714500" cy="38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686" y="3005300"/>
            <a:ext cx="1231900" cy="55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1283" y="2571729"/>
            <a:ext cx="1270000" cy="50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1450" y="3889468"/>
            <a:ext cx="5651500" cy="546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9057" y="4775450"/>
            <a:ext cx="5397500" cy="533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6186" y="5787618"/>
            <a:ext cx="4660900" cy="95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4286" y="2090058"/>
            <a:ext cx="8128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4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175829" cy="1371600"/>
          </a:xfrm>
        </p:spPr>
        <p:txBody>
          <a:bodyPr/>
          <a:lstStyle/>
          <a:p>
            <a:r>
              <a:rPr lang="en-US"/>
              <a:t>Optimization for CF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Matrix factorization is non-convex; we won’t go for perfect</a:t>
            </a:r>
          </a:p>
          <a:p>
            <a:r>
              <a:rPr lang="en-US" dirty="0"/>
              <a:t>Consider the objective </a:t>
            </a:r>
            <a:r>
              <a:rPr lang="en-US" dirty="0" err="1"/>
              <a:t>w.r.t</a:t>
            </a:r>
            <a:r>
              <a:rPr lang="en-US" dirty="0"/>
              <a:t>. a single term </a:t>
            </a:r>
            <a:r>
              <a:rPr lang="en-US" dirty="0" err="1"/>
              <a:t>u</a:t>
            </a:r>
            <a:r>
              <a:rPr lang="en-US" baseline="-25000" dirty="0" err="1"/>
              <a:t>i</a:t>
            </a:r>
            <a:r>
              <a:rPr lang="en-US" dirty="0"/>
              <a:t>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Just a least squares problem!  Analytic solution (from earlier):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Idea</a:t>
            </a:r>
            <a:r>
              <a:rPr lang="en-US" dirty="0"/>
              <a:t> (not optimal): repeatedly solve for all </a:t>
            </a:r>
            <a:r>
              <a:rPr lang="en-US" dirty="0" err="1"/>
              <a:t>u</a:t>
            </a:r>
            <a:r>
              <a:rPr lang="en-US" baseline="-25000" dirty="0" err="1"/>
              <a:t>i</a:t>
            </a:r>
            <a:r>
              <a:rPr lang="en-US" dirty="0"/>
              <a:t>, </a:t>
            </a:r>
            <a:r>
              <a:rPr lang="en-US" dirty="0" err="1"/>
              <a:t>v</a:t>
            </a:r>
            <a:r>
              <a:rPr lang="en-US" baseline="-25000" dirty="0" err="1"/>
              <a:t>j</a:t>
            </a:r>
            <a:r>
              <a:rPr lang="en-US" dirty="0"/>
              <a:t> until converged or bored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2651579"/>
            <a:ext cx="4953000" cy="1003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271" y="4239193"/>
            <a:ext cx="61722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2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doing?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Factorizing the ratings matrix X as</a:t>
            </a:r>
          </a:p>
          <a:p>
            <a:endParaRPr lang="en-US" dirty="0"/>
          </a:p>
          <a:p>
            <a:r>
              <a:rPr lang="en-US" dirty="0"/>
              <a:t>with</a:t>
            </a:r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But we are only penalizing mismatches between UV and X at the </a:t>
            </a:r>
            <a:r>
              <a:rPr lang="en-US" dirty="0">
                <a:solidFill>
                  <a:schemeClr val="tx2"/>
                </a:solidFill>
              </a:rPr>
              <a:t>observed</a:t>
            </a:r>
            <a:r>
              <a:rPr lang="en-US" dirty="0"/>
              <a:t> entries in 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064" y="2140857"/>
            <a:ext cx="54737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596" y="2785498"/>
            <a:ext cx="67056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41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Isn’t this just PCA?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PCA also performs a factorization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Or more precisely</a:t>
            </a:r>
          </a:p>
          <a:p>
            <a:endParaRPr lang="en-US" dirty="0"/>
          </a:p>
          <a:p>
            <a:r>
              <a:rPr lang="en-US" dirty="0"/>
              <a:t>In PCA, all entries are observed (or imputed beforehand)</a:t>
            </a:r>
          </a:p>
          <a:p>
            <a:endParaRPr lang="en-US" dirty="0"/>
          </a:p>
          <a:p>
            <a:r>
              <a:rPr lang="en-US" dirty="0"/>
              <a:t>Simplifies the solution to PCA (which we can solve exactly via the SVD) versus CF via matrix factorization (which we cannot)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457" y="1723572"/>
            <a:ext cx="1371600" cy="381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713" y="2148114"/>
            <a:ext cx="3276601" cy="41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62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2" y="4978400"/>
            <a:ext cx="8506733" cy="1747521"/>
          </a:xfrm>
        </p:spPr>
        <p:txBody>
          <a:bodyPr>
            <a:normAutofit/>
          </a:bodyPr>
          <a:lstStyle/>
          <a:p>
            <a:r>
              <a:rPr lang="en-US" dirty="0"/>
              <a:t>(Some more)</a:t>
            </a:r>
            <a:br>
              <a:rPr lang="en-US" dirty="0"/>
            </a:br>
            <a:r>
              <a:rPr lang="en-US" dirty="0"/>
              <a:t>Recommender Systems (ISH)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90285"/>
            <a:ext cx="8766245" cy="495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96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138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Association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Last time: CF systems give predictions based on other users’ scores of the same item</a:t>
            </a:r>
          </a:p>
          <a:p>
            <a:r>
              <a:rPr lang="en-US" dirty="0"/>
              <a:t>Complementary idea: Find rules that </a:t>
            </a:r>
            <a:r>
              <a:rPr lang="en-US" dirty="0">
                <a:solidFill>
                  <a:schemeClr val="tx2"/>
                </a:solidFill>
              </a:rPr>
              <a:t>associate</a:t>
            </a:r>
            <a:r>
              <a:rPr lang="en-US" dirty="0"/>
              <a:t> the presence of one set of items with that of another set of items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957" y="3269659"/>
            <a:ext cx="5700486" cy="314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6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Format of Association Rules</a:t>
            </a:r>
            <a:endParaRPr lang="en-US" altLang="en-US" dirty="0"/>
          </a:p>
        </p:txBody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en-US" dirty="0"/>
              <a:t>Typical Rule form: 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dirty="0"/>
              <a:t>Body </a:t>
            </a:r>
            <a:r>
              <a:rPr lang="en-US" altLang="en-US" dirty="0">
                <a:sym typeface="Wingdings"/>
              </a:rPr>
              <a:t></a:t>
            </a:r>
            <a:r>
              <a:rPr lang="en-US" altLang="en-US" dirty="0"/>
              <a:t> Head 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dirty="0"/>
              <a:t>Body and Head can be represented as sets of items (in transaction data) or as conjunction of predicates (in relational data)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dirty="0">
                <a:solidFill>
                  <a:schemeClr val="tx2"/>
                </a:solidFill>
              </a:rPr>
              <a:t>Support</a:t>
            </a:r>
            <a:r>
              <a:rPr lang="en-US" altLang="en-US" dirty="0"/>
              <a:t> and </a:t>
            </a:r>
            <a:r>
              <a:rPr lang="en-US" altLang="en-US" dirty="0">
                <a:solidFill>
                  <a:schemeClr val="tx2"/>
                </a:solidFill>
              </a:rPr>
              <a:t>Confidence</a:t>
            </a:r>
          </a:p>
          <a:p>
            <a:pPr lvl="1"/>
            <a:r>
              <a:rPr lang="en-US" altLang="en-US" dirty="0"/>
              <a:t>Usually reported along with the rules</a:t>
            </a:r>
          </a:p>
          <a:p>
            <a:pPr lvl="1"/>
            <a:r>
              <a:rPr lang="en-US" altLang="en-US" dirty="0"/>
              <a:t>Metrics that indicate the strength of the item associations</a:t>
            </a:r>
          </a:p>
          <a:p>
            <a:pPr lvl="1"/>
            <a:endParaRPr lang="en-US" altLang="en-US" dirty="0"/>
          </a:p>
          <a:p>
            <a:r>
              <a:rPr lang="en-US" altLang="en-US" dirty="0"/>
              <a:t>Examples: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{diaper, milk} </a:t>
            </a:r>
            <a:r>
              <a:rPr lang="en-US" altLang="en-US" b="0" dirty="0">
                <a:sym typeface="Wingdings"/>
              </a:rPr>
              <a:t></a:t>
            </a:r>
            <a:r>
              <a:rPr lang="en-US" altLang="en-US" b="0" dirty="0"/>
              <a:t> {beer} [support: 0.5%, confidence: 78%]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buys(x, "bread") /\ buys(x, “eggs") </a:t>
            </a:r>
            <a:r>
              <a:rPr lang="en-US" altLang="en-US" b="0" dirty="0">
                <a:sym typeface="Wingdings"/>
              </a:rPr>
              <a:t></a:t>
            </a:r>
            <a:r>
              <a:rPr lang="en-US" altLang="en-US" b="0" dirty="0"/>
              <a:t> buys(x, "milk") [sup: 0.6%, </a:t>
            </a:r>
            <a:r>
              <a:rPr lang="en-US" altLang="en-US" b="0" dirty="0" err="1"/>
              <a:t>conf</a:t>
            </a:r>
            <a:r>
              <a:rPr lang="en-US" altLang="en-US" b="0" dirty="0"/>
              <a:t>: 65%]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major(x, "CS") /\ takes(x, "DB") </a:t>
            </a:r>
            <a:r>
              <a:rPr lang="en-US" altLang="en-US" b="0" dirty="0">
                <a:sym typeface="Wingdings"/>
              </a:rPr>
              <a:t></a:t>
            </a:r>
            <a:r>
              <a:rPr lang="en-US" altLang="en-US" b="0" dirty="0"/>
              <a:t> grade(x, "A") [1%, 75%]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age(x,30-45) /\ income(x, 50K-75K) </a:t>
            </a:r>
            <a:r>
              <a:rPr lang="en-US" altLang="en-US" b="0" dirty="0">
                <a:sym typeface="Wingdings"/>
              </a:rPr>
              <a:t></a:t>
            </a:r>
            <a:r>
              <a:rPr lang="en-US" altLang="en-US" b="0" dirty="0"/>
              <a:t> owns(x, SUV)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age=“30-45”, income=“50K-75K” </a:t>
            </a:r>
            <a:r>
              <a:rPr lang="en-US" altLang="en-US" b="0" dirty="0">
                <a:sym typeface="Wingdings"/>
              </a:rPr>
              <a:t></a:t>
            </a:r>
            <a:r>
              <a:rPr lang="en-US" altLang="en-US" b="0" dirty="0"/>
              <a:t> car=“SUV”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5099" y="6519446"/>
            <a:ext cx="3677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Thanks to: </a:t>
            </a:r>
            <a:r>
              <a:rPr lang="en-US" sz="1600" i="1" dirty="0" err="1"/>
              <a:t>Bamshad</a:t>
            </a:r>
            <a:r>
              <a:rPr lang="en-US" sz="1600" i="1" dirty="0"/>
              <a:t> </a:t>
            </a:r>
            <a:r>
              <a:rPr lang="en-US" sz="1600" i="1" dirty="0" err="1"/>
              <a:t>Mobasher</a:t>
            </a:r>
            <a:endParaRPr lang="en-US" sz="1600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30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27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Association Rules: Basic Concepts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973321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Let D be database of transactions</a:t>
            </a:r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Let I be the set of items that appear in the database:</a:t>
            </a:r>
          </a:p>
          <a:p>
            <a:pPr marL="342900" indent="-342900">
              <a:buFont typeface="Arial" charset="0"/>
              <a:buChar char="•"/>
            </a:pPr>
            <a:r>
              <a:rPr lang="en-GB" dirty="0"/>
              <a:t>e.g., I = {A, B, C, D, E, F}</a:t>
            </a:r>
          </a:p>
          <a:p>
            <a:r>
              <a:rPr lang="en-GB" dirty="0"/>
              <a:t>Each transaction t is a subset of I</a:t>
            </a:r>
          </a:p>
          <a:p>
            <a:r>
              <a:rPr lang="en-GB" dirty="0"/>
              <a:t>A rule is an implication among </a:t>
            </a:r>
            <a:r>
              <a:rPr lang="en-GB" dirty="0" err="1"/>
              <a:t>itemsets</a:t>
            </a:r>
            <a:r>
              <a:rPr lang="en-GB" dirty="0"/>
              <a:t> X and Y, of the form by X </a:t>
            </a:r>
            <a:r>
              <a:rPr lang="en-GB" dirty="0">
                <a:sym typeface="Wingdings" pitchFamily="2" charset="2"/>
              </a:rPr>
              <a:t></a:t>
            </a:r>
            <a:r>
              <a:rPr lang="en-GB" dirty="0"/>
              <a:t> Y, where X</a:t>
            </a:r>
            <a:r>
              <a:rPr lang="en-GB" dirty="0">
                <a:latin typeface="Symbol" pitchFamily="16" charset="2"/>
                <a:ea typeface="DejaVu LGC Sans" charset="0"/>
                <a:cs typeface="DejaVu LGC Sans" charset="0"/>
              </a:rPr>
              <a:t>  </a:t>
            </a:r>
            <a:r>
              <a:rPr lang="en-GB" dirty="0"/>
              <a:t>I, Y</a:t>
            </a:r>
            <a:r>
              <a:rPr lang="en-GB" dirty="0">
                <a:latin typeface="Symbol" pitchFamily="16" charset="2"/>
                <a:ea typeface="DejaVu LGC Sans" charset="0"/>
                <a:cs typeface="DejaVu LGC Sans" charset="0"/>
              </a:rPr>
              <a:t>  </a:t>
            </a:r>
            <a:r>
              <a:rPr lang="en-GB" dirty="0"/>
              <a:t>I, and X</a:t>
            </a:r>
            <a:r>
              <a:rPr lang="en-GB" dirty="0">
                <a:latin typeface="Symbol" pitchFamily="16" charset="2"/>
                <a:ea typeface="DejaVu LGC Sans" charset="0"/>
                <a:cs typeface="DejaVu LGC Sans" charset="0"/>
              </a:rPr>
              <a:t>  </a:t>
            </a:r>
            <a:r>
              <a:rPr lang="en-GB" dirty="0"/>
              <a:t>Y=</a:t>
            </a:r>
            <a:r>
              <a:rPr lang="en-GB" dirty="0">
                <a:latin typeface="Symbol" pitchFamily="16" charset="2"/>
                <a:ea typeface="DejaVu LGC Sans" charset="0"/>
                <a:cs typeface="DejaVu LGC Sans" charset="0"/>
              </a:rPr>
              <a:t> </a:t>
            </a:r>
            <a:endParaRPr lang="en-GB" dirty="0"/>
          </a:p>
          <a:p>
            <a:pPr marL="342900" indent="-342900">
              <a:buFont typeface="Arial" charset="0"/>
              <a:buChar char="•"/>
            </a:pPr>
            <a:r>
              <a:rPr lang="en-GB" dirty="0"/>
              <a:t>e.g.: {B,C} </a:t>
            </a:r>
            <a:r>
              <a:rPr lang="en-GB" dirty="0">
                <a:sym typeface="Wingdings" pitchFamily="2" charset="2"/>
              </a:rPr>
              <a:t></a:t>
            </a:r>
            <a:r>
              <a:rPr lang="en-GB" dirty="0"/>
              <a:t> {A}</a:t>
            </a:r>
          </a:p>
          <a:p>
            <a:r>
              <a:rPr lang="en-GB" dirty="0"/>
              <a:t> </a:t>
            </a:r>
          </a:p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92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886806" y="2106227"/>
          <a:ext cx="2514600" cy="18186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2740">
                <a:tc>
                  <a:txBody>
                    <a:bodyPr/>
                    <a:lstStyle/>
                    <a:p>
                      <a:r>
                        <a:rPr lang="en-US" sz="1600" dirty="0"/>
                        <a:t>Transaction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Items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A, B,</a:t>
                      </a:r>
                      <a:r>
                        <a:rPr lang="en-US" sz="1600" baseline="0" dirty="0"/>
                        <a:t> C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A,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A, 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B, E, 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025099" y="6519446"/>
            <a:ext cx="3677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Thanks to: </a:t>
            </a:r>
            <a:r>
              <a:rPr lang="en-US" sz="1600" i="1" dirty="0" err="1"/>
              <a:t>Bamshad</a:t>
            </a:r>
            <a:r>
              <a:rPr lang="en-US" sz="1600" i="1" dirty="0"/>
              <a:t> </a:t>
            </a:r>
            <a:r>
              <a:rPr lang="en-US" sz="1600" i="1" dirty="0" err="1"/>
              <a:t>Mobasher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42114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685800" y="228600"/>
            <a:ext cx="8229600" cy="731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3600" b="1" dirty="0">
              <a:solidFill>
                <a:schemeClr val="accent2"/>
              </a:solidFill>
              <a:latin typeface="+mj-lt"/>
              <a:ea typeface="DejaVu LGC Sans" charset="0"/>
              <a:cs typeface="DejaVu LGC Sans" charset="0"/>
            </a:endParaRPr>
          </a:p>
        </p:txBody>
      </p:sp>
      <p:grpSp>
        <p:nvGrpSpPr>
          <p:cNvPr id="9219" name="Group 3"/>
          <p:cNvGrpSpPr>
            <a:grpSpLocks/>
          </p:cNvGrpSpPr>
          <p:nvPr/>
        </p:nvGrpSpPr>
        <p:grpSpPr bwMode="auto">
          <a:xfrm>
            <a:off x="5181600" y="1106001"/>
            <a:ext cx="3656013" cy="2193925"/>
            <a:chOff x="3408" y="1316"/>
            <a:chExt cx="2303" cy="1382"/>
          </a:xfrm>
        </p:grpSpPr>
        <p:graphicFrame>
          <p:nvGraphicFramePr>
            <p:cNvPr id="9220" name="Object 4"/>
            <p:cNvGraphicFramePr>
              <a:graphicFrameLocks noChangeAspect="1"/>
            </p:cNvGraphicFramePr>
            <p:nvPr/>
          </p:nvGraphicFramePr>
          <p:xfrm>
            <a:off x="3408" y="1316"/>
            <a:ext cx="2304" cy="13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1" r:id="rId4" imgW="3359338" imgH="2015504" progId="Word.Document.8">
                    <p:embed/>
                  </p:oleObj>
                </mc:Choice>
                <mc:Fallback>
                  <p:oleObj r:id="rId4" imgW="3359338" imgH="2015504" progId="Word.Document.8">
                    <p:embed/>
                    <p:pic>
                      <p:nvPicPr>
                        <p:cNvPr id="922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8" y="1316"/>
                          <a:ext cx="2304" cy="138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21" name="Text Box 5"/>
            <p:cNvSpPr txBox="1">
              <a:spLocks noChangeArrowheads="1"/>
            </p:cNvSpPr>
            <p:nvPr/>
          </p:nvSpPr>
          <p:spPr bwMode="auto">
            <a:xfrm>
              <a:off x="3408" y="1316"/>
              <a:ext cx="2304" cy="13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173663" y="3517107"/>
            <a:ext cx="3665538" cy="2694049"/>
            <a:chOff x="194285" y="1137383"/>
            <a:chExt cx="3665538" cy="2694049"/>
          </a:xfrm>
        </p:grpSpPr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659423" y="1754982"/>
              <a:ext cx="1905000" cy="1371600"/>
            </a:xfrm>
            <a:prstGeom prst="ellipse">
              <a:avLst/>
            </a:prstGeom>
            <a:noFill/>
            <a:ln w="25560">
              <a:solidFill>
                <a:srgbClr val="1F497D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6"/>
            <p:cNvSpPr>
              <a:spLocks noChangeArrowheads="1"/>
            </p:cNvSpPr>
            <p:nvPr/>
          </p:nvSpPr>
          <p:spPr bwMode="auto">
            <a:xfrm>
              <a:off x="1345223" y="1754982"/>
              <a:ext cx="1905000" cy="1524000"/>
            </a:xfrm>
            <a:prstGeom prst="ellipse">
              <a:avLst/>
            </a:prstGeom>
            <a:noFill/>
            <a:ln w="255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H="1">
              <a:off x="886436" y="2440782"/>
              <a:ext cx="231775" cy="762000"/>
            </a:xfrm>
            <a:prstGeom prst="line">
              <a:avLst/>
            </a:prstGeom>
            <a:noFill/>
            <a:ln w="9360">
              <a:solidFill>
                <a:srgbClr val="1F497D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V="1">
              <a:off x="2793023" y="1829595"/>
              <a:ext cx="228600" cy="688975"/>
            </a:xfrm>
            <a:prstGeom prst="line">
              <a:avLst/>
            </a:prstGeom>
            <a:noFill/>
            <a:ln w="93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 flipH="1" flipV="1">
              <a:off x="1877036" y="1600995"/>
              <a:ext cx="79375" cy="917575"/>
            </a:xfrm>
            <a:prstGeom prst="line">
              <a:avLst/>
            </a:prstGeom>
            <a:noFill/>
            <a:ln w="9360">
              <a:solidFill>
                <a:srgbClr val="4F81BD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2564423" y="1297782"/>
              <a:ext cx="1219200" cy="11636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110000"/>
                </a:lnSpc>
                <a:buClr>
                  <a:srgbClr val="FF0000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b="1">
                  <a:solidFill>
                    <a:srgbClr val="FF0000"/>
                  </a:solidFill>
                  <a:ea typeface="DejaVu LGC Sans" charset="0"/>
                  <a:cs typeface="DejaVu LGC Sans" charset="0"/>
                </a:rPr>
                <a:t>Customer</a:t>
              </a:r>
            </a:p>
            <a:p>
              <a:pPr>
                <a:lnSpc>
                  <a:spcPct val="110000"/>
                </a:lnSpc>
                <a:buClr>
                  <a:srgbClr val="FF0000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b="1">
                  <a:solidFill>
                    <a:srgbClr val="FF0000"/>
                  </a:solidFill>
                  <a:ea typeface="DejaVu LGC Sans" charset="0"/>
                  <a:cs typeface="DejaVu LGC Sans" charset="0"/>
                </a:rPr>
                <a:t>buys diaper</a:t>
              </a:r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886436" y="1145382"/>
              <a:ext cx="1425575" cy="63620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square" lIns="90000" tIns="46800" rIns="90000" bIns="46800">
              <a:spAutoFit/>
            </a:bodyPr>
            <a:lstStyle/>
            <a:p>
              <a:pPr>
                <a:lnSpc>
                  <a:spcPct val="110000"/>
                </a:lnSpc>
                <a:buClr>
                  <a:srgbClr val="4F81BD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b="1" dirty="0">
                  <a:solidFill>
                    <a:srgbClr val="4F81BD"/>
                  </a:solidFill>
                  <a:ea typeface="DejaVu LGC Sans" charset="0"/>
                  <a:cs typeface="DejaVu LGC Sans" charset="0"/>
                </a:rPr>
                <a:t>Customer</a:t>
              </a:r>
            </a:p>
            <a:p>
              <a:pPr>
                <a:lnSpc>
                  <a:spcPct val="110000"/>
                </a:lnSpc>
                <a:buClr>
                  <a:srgbClr val="4F81BD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b="1" dirty="0">
                  <a:solidFill>
                    <a:srgbClr val="4F81BD"/>
                  </a:solidFill>
                  <a:ea typeface="DejaVu LGC Sans" charset="0"/>
                  <a:cs typeface="DejaVu LGC Sans" charset="0"/>
                </a:rPr>
                <a:t>buys both</a:t>
              </a:r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380023" y="3202782"/>
              <a:ext cx="1296988" cy="6286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10000"/>
                </a:lnSpc>
                <a:buClr>
                  <a:srgbClr val="1F497D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b="1">
                  <a:solidFill>
                    <a:srgbClr val="1F497D"/>
                  </a:solidFill>
                  <a:ea typeface="DejaVu LGC Sans" charset="0"/>
                  <a:cs typeface="DejaVu LGC Sans" charset="0"/>
                </a:rPr>
                <a:t>Customer</a:t>
              </a:r>
            </a:p>
            <a:p>
              <a:pPr>
                <a:lnSpc>
                  <a:spcPct val="110000"/>
                </a:lnSpc>
                <a:buClr>
                  <a:srgbClr val="1F497D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b="1">
                  <a:solidFill>
                    <a:srgbClr val="1F497D"/>
                  </a:solidFill>
                  <a:ea typeface="DejaVu LGC Sans" charset="0"/>
                  <a:cs typeface="DejaVu LGC Sans" charset="0"/>
                </a:rPr>
                <a:t>buys beer</a:t>
              </a:r>
            </a:p>
          </p:txBody>
        </p:sp>
        <p:sp>
          <p:nvSpPr>
            <p:cNvPr id="17" name="Rectangle 13"/>
            <p:cNvSpPr>
              <a:spLocks noChangeArrowheads="1"/>
            </p:cNvSpPr>
            <p:nvPr/>
          </p:nvSpPr>
          <p:spPr bwMode="auto">
            <a:xfrm>
              <a:off x="194285" y="1137383"/>
              <a:ext cx="3665538" cy="2694049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Association Rules: Basic Concepts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457200" y="1752600"/>
            <a:ext cx="4640263" cy="437356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err="1">
                <a:ea typeface="DejaVu LGC Sans" charset="0"/>
                <a:cs typeface="DejaVu LGC Sans" charset="0"/>
              </a:rPr>
              <a:t>Itemset</a:t>
            </a:r>
            <a:endParaRPr lang="en-GB" dirty="0">
              <a:ea typeface="DejaVu LGC Sans" charset="0"/>
              <a:cs typeface="DejaVu LGC Sans" charset="0"/>
            </a:endParaRPr>
          </a:p>
          <a:p>
            <a:pPr marL="285750" indent="-285750">
              <a:spcBef>
                <a:spcPts val="45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800" dirty="0">
                <a:ea typeface="DejaVu LGC Sans" charset="0"/>
                <a:cs typeface="DejaVu LGC Sans" charset="0"/>
              </a:rPr>
              <a:t>A set of one or more items</a:t>
            </a:r>
          </a:p>
          <a:p>
            <a:pPr marL="571500" lvl="1" indent="-342900">
              <a:spcBef>
                <a:spcPts val="4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ea typeface="DejaVu LGC Sans" charset="0"/>
                <a:cs typeface="DejaVu LGC Sans" charset="0"/>
              </a:rPr>
              <a:t>E.g.: {Milk, Bread, Diaper}</a:t>
            </a:r>
          </a:p>
          <a:p>
            <a:pPr marL="285750" indent="-285750">
              <a:spcBef>
                <a:spcPts val="45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800" dirty="0">
                <a:ea typeface="DejaVu LGC Sans" charset="0"/>
                <a:cs typeface="DejaVu LGC Sans" charset="0"/>
              </a:rPr>
              <a:t>k-</a:t>
            </a:r>
            <a:r>
              <a:rPr lang="en-GB" sz="1800" dirty="0" err="1">
                <a:ea typeface="DejaVu LGC Sans" charset="0"/>
                <a:cs typeface="DejaVu LGC Sans" charset="0"/>
              </a:rPr>
              <a:t>itemset</a:t>
            </a:r>
            <a:endParaRPr lang="en-GB" sz="1800" dirty="0">
              <a:ea typeface="DejaVu LGC Sans" charset="0"/>
              <a:cs typeface="DejaVu LGC Sans" charset="0"/>
            </a:endParaRPr>
          </a:p>
          <a:p>
            <a:pPr marL="571500" lvl="1" indent="-342900">
              <a:spcBef>
                <a:spcPts val="4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ea typeface="DejaVu LGC Sans" charset="0"/>
                <a:cs typeface="DejaVu LGC Sans" charset="0"/>
              </a:rPr>
              <a:t>An </a:t>
            </a:r>
            <a:r>
              <a:rPr lang="en-GB" dirty="0" err="1">
                <a:ea typeface="DejaVu LGC Sans" charset="0"/>
                <a:cs typeface="DejaVu LGC Sans" charset="0"/>
              </a:rPr>
              <a:t>itemset</a:t>
            </a:r>
            <a:r>
              <a:rPr lang="en-GB" dirty="0">
                <a:ea typeface="DejaVu LGC Sans" charset="0"/>
                <a:cs typeface="DejaVu LGC Sans" charset="0"/>
              </a:rPr>
              <a:t> that contains k items</a:t>
            </a:r>
          </a:p>
          <a:p>
            <a:pPr>
              <a:lnSpc>
                <a:spcPct val="10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ea typeface="DejaVu LGC Sans" charset="0"/>
                <a:cs typeface="DejaVu LGC Sans" charset="0"/>
              </a:rPr>
              <a:t>Support count (</a:t>
            </a:r>
            <a:r>
              <a:rPr lang="en-GB" dirty="0">
                <a:latin typeface="Symbol" pitchFamily="16" charset="2"/>
                <a:ea typeface="DejaVu LGC Sans" charset="0"/>
                <a:cs typeface="DejaVu LGC Sans" charset="0"/>
              </a:rPr>
              <a:t></a:t>
            </a:r>
            <a:r>
              <a:rPr lang="en-GB" dirty="0">
                <a:ea typeface="DejaVu LGC Sans" charset="0"/>
                <a:cs typeface="DejaVu LGC Sans" charset="0"/>
              </a:rPr>
              <a:t>)‏</a:t>
            </a:r>
          </a:p>
          <a:p>
            <a:pPr marL="285750" indent="-285750">
              <a:spcBef>
                <a:spcPts val="45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800" b="0" dirty="0">
                <a:ea typeface="DejaVu LGC Sans" charset="0"/>
                <a:cs typeface="DejaVu LGC Sans" charset="0"/>
              </a:rPr>
              <a:t>Frequency of occurrence of an </a:t>
            </a:r>
            <a:r>
              <a:rPr lang="en-GB" sz="1800" b="0" dirty="0" err="1">
                <a:ea typeface="DejaVu LGC Sans" charset="0"/>
                <a:cs typeface="DejaVu LGC Sans" charset="0"/>
              </a:rPr>
              <a:t>itemset</a:t>
            </a:r>
            <a:r>
              <a:rPr lang="en-GB" sz="1800" b="0" dirty="0">
                <a:ea typeface="DejaVu LGC Sans" charset="0"/>
                <a:cs typeface="DejaVu LGC Sans" charset="0"/>
              </a:rPr>
              <a:t> (number of transactions in which it appears)</a:t>
            </a:r>
          </a:p>
          <a:p>
            <a:pPr marL="285750" indent="-285750">
              <a:spcBef>
                <a:spcPts val="45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800" b="0" dirty="0">
                <a:ea typeface="DejaVu LGC Sans" charset="0"/>
                <a:cs typeface="DejaVu LGC Sans" charset="0"/>
              </a:rPr>
              <a:t>E.g.   </a:t>
            </a:r>
            <a:r>
              <a:rPr lang="en-GB" sz="1800" b="0" dirty="0">
                <a:latin typeface="Symbol" pitchFamily="16" charset="2"/>
                <a:ea typeface="DejaVu LGC Sans" charset="0"/>
                <a:cs typeface="DejaVu LGC Sans" charset="0"/>
              </a:rPr>
              <a:t></a:t>
            </a:r>
            <a:r>
              <a:rPr lang="en-GB" sz="1800" b="0" dirty="0">
                <a:ea typeface="DejaVu LGC Sans" charset="0"/>
                <a:cs typeface="DejaVu LGC Sans" charset="0"/>
              </a:rPr>
              <a:t>({Milk, </a:t>
            </a:r>
            <a:r>
              <a:rPr lang="en-GB" sz="1800" b="0" dirty="0" err="1">
                <a:ea typeface="DejaVu LGC Sans" charset="0"/>
                <a:cs typeface="DejaVu LGC Sans" charset="0"/>
              </a:rPr>
              <a:t>Bread,Diaper</a:t>
            </a:r>
            <a:r>
              <a:rPr lang="en-GB" sz="1800" b="0" dirty="0">
                <a:ea typeface="DejaVu LGC Sans" charset="0"/>
                <a:cs typeface="DejaVu LGC Sans" charset="0"/>
              </a:rPr>
              <a:t>}) = 2 </a:t>
            </a:r>
          </a:p>
          <a:p>
            <a:pPr>
              <a:lnSpc>
                <a:spcPct val="10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ea typeface="DejaVu LGC Sans" charset="0"/>
                <a:cs typeface="DejaVu LGC Sans" charset="0"/>
              </a:rPr>
              <a:t>Support</a:t>
            </a:r>
          </a:p>
          <a:p>
            <a:pPr marL="285750" indent="-285750">
              <a:spcBef>
                <a:spcPts val="45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800" b="0" dirty="0">
                <a:ea typeface="DejaVu LGC Sans" charset="0"/>
                <a:cs typeface="DejaVu LGC Sans" charset="0"/>
              </a:rPr>
              <a:t>Fraction of the transactions in which an </a:t>
            </a:r>
            <a:r>
              <a:rPr lang="en-GB" sz="1800" b="0" dirty="0" err="1">
                <a:ea typeface="DejaVu LGC Sans" charset="0"/>
                <a:cs typeface="DejaVu LGC Sans" charset="0"/>
              </a:rPr>
              <a:t>itemset</a:t>
            </a:r>
            <a:r>
              <a:rPr lang="en-GB" sz="1800" b="0" dirty="0">
                <a:ea typeface="DejaVu LGC Sans" charset="0"/>
                <a:cs typeface="DejaVu LGC Sans" charset="0"/>
              </a:rPr>
              <a:t> appears</a:t>
            </a:r>
          </a:p>
          <a:p>
            <a:pPr marL="285750" indent="-285750">
              <a:spcBef>
                <a:spcPts val="45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800" b="0" dirty="0">
                <a:ea typeface="DejaVu LGC Sans" charset="0"/>
                <a:cs typeface="DejaVu LGC Sans" charset="0"/>
              </a:rPr>
              <a:t>E.g.   s({Milk, Bread, Diaper}) = 2/5</a:t>
            </a:r>
            <a:endParaRPr lang="en-GB" b="0" dirty="0">
              <a:ea typeface="DejaVu LGC Sans" charset="0"/>
              <a:cs typeface="DejaVu LGC Sans" charset="0"/>
            </a:endParaRPr>
          </a:p>
          <a:p>
            <a:pPr>
              <a:lnSpc>
                <a:spcPct val="10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ea typeface="DejaVu LGC Sans" charset="0"/>
                <a:cs typeface="DejaVu LGC Sans" charset="0"/>
              </a:rPr>
              <a:t>Frequent </a:t>
            </a:r>
            <a:r>
              <a:rPr lang="en-GB" dirty="0" err="1">
                <a:ea typeface="DejaVu LGC Sans" charset="0"/>
                <a:cs typeface="DejaVu LGC Sans" charset="0"/>
              </a:rPr>
              <a:t>Itemset</a:t>
            </a:r>
            <a:endParaRPr lang="en-GB" dirty="0">
              <a:ea typeface="DejaVu LGC Sans" charset="0"/>
              <a:cs typeface="DejaVu LGC Sans" charset="0"/>
            </a:endParaRPr>
          </a:p>
          <a:p>
            <a:pPr marL="285750" indent="-285750">
              <a:spcBef>
                <a:spcPts val="45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800" b="0" dirty="0">
                <a:ea typeface="DejaVu LGC Sans" charset="0"/>
                <a:cs typeface="DejaVu LGC Sans" charset="0"/>
              </a:rPr>
              <a:t>An </a:t>
            </a:r>
            <a:r>
              <a:rPr lang="en-GB" sz="1800" b="0" dirty="0" err="1">
                <a:ea typeface="DejaVu LGC Sans" charset="0"/>
                <a:cs typeface="DejaVu LGC Sans" charset="0"/>
              </a:rPr>
              <a:t>itemset</a:t>
            </a:r>
            <a:r>
              <a:rPr lang="en-GB" sz="1800" b="0" dirty="0">
                <a:ea typeface="DejaVu LGC Sans" charset="0"/>
                <a:cs typeface="DejaVu LGC Sans" charset="0"/>
              </a:rPr>
              <a:t> whose support is greater than or equal to a </a:t>
            </a:r>
            <a:r>
              <a:rPr lang="en-GB" sz="1800" b="0" i="1" dirty="0" err="1">
                <a:ea typeface="DejaVu LGC Sans" charset="0"/>
                <a:cs typeface="DejaVu LGC Sans" charset="0"/>
              </a:rPr>
              <a:t>minsup</a:t>
            </a:r>
            <a:r>
              <a:rPr lang="en-GB" sz="1800" b="0" dirty="0">
                <a:ea typeface="DejaVu LGC Sans" charset="0"/>
                <a:cs typeface="DejaVu LGC Sans" charset="0"/>
              </a:rPr>
              <a:t> threshold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4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2"/>
          <p:cNvGrpSpPr>
            <a:grpSpLocks/>
          </p:cNvGrpSpPr>
          <p:nvPr/>
        </p:nvGrpSpPr>
        <p:grpSpPr bwMode="auto">
          <a:xfrm>
            <a:off x="5040135" y="3447281"/>
            <a:ext cx="3798377" cy="2737621"/>
            <a:chOff x="2998" y="2201"/>
            <a:chExt cx="2508" cy="1695"/>
          </a:xfrm>
        </p:grpSpPr>
        <p:sp>
          <p:nvSpPr>
            <p:cNvPr id="38915" name="Text Box 3"/>
            <p:cNvSpPr txBox="1">
              <a:spLocks noChangeArrowheads="1"/>
            </p:cNvSpPr>
            <p:nvPr/>
          </p:nvSpPr>
          <p:spPr bwMode="auto">
            <a:xfrm>
              <a:off x="3002" y="2201"/>
              <a:ext cx="797" cy="2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Clr>
                  <a:srgbClr val="FF0000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 dirty="0">
                  <a:solidFill>
                    <a:schemeClr val="tx2"/>
                  </a:solidFill>
                  <a:ea typeface="DejaVu LGC Sans" charset="0"/>
                  <a:cs typeface="DejaVu LGC Sans" charset="0"/>
                </a:rPr>
                <a:t>Example:</a:t>
              </a:r>
            </a:p>
          </p:txBody>
        </p:sp>
        <p:graphicFrame>
          <p:nvGraphicFramePr>
            <p:cNvPr id="38916" name="Object 4"/>
            <p:cNvGraphicFramePr>
              <a:graphicFrameLocks noChangeAspect="1"/>
            </p:cNvGraphicFramePr>
            <p:nvPr/>
          </p:nvGraphicFramePr>
          <p:xfrm>
            <a:off x="2998" y="2540"/>
            <a:ext cx="1711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3" name="Equation" r:id="rId4" imgW="1434960" imgH="203040" progId="Equation.3">
                    <p:embed/>
                  </p:oleObj>
                </mc:Choice>
                <mc:Fallback>
                  <p:oleObj name="Equation" r:id="rId4" imgW="1434960" imgH="203040" progId="Equation.3">
                    <p:embed/>
                    <p:pic>
                      <p:nvPicPr>
                        <p:cNvPr id="38916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98" y="2540"/>
                          <a:ext cx="1711" cy="23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917" name="Object 5"/>
            <p:cNvGraphicFramePr>
              <a:graphicFrameLocks noChangeAspect="1"/>
            </p:cNvGraphicFramePr>
            <p:nvPr/>
          </p:nvGraphicFramePr>
          <p:xfrm>
            <a:off x="3023" y="2885"/>
            <a:ext cx="2479" cy="4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4" name="Equation" r:id="rId6" imgW="2209680" imgH="431640" progId="Equation.3">
                    <p:embed/>
                  </p:oleObj>
                </mc:Choice>
                <mc:Fallback>
                  <p:oleObj name="Equation" r:id="rId6" imgW="2209680" imgH="431640" progId="Equation.3">
                    <p:embed/>
                    <p:pic>
                      <p:nvPicPr>
                        <p:cNvPr id="38917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23" y="2885"/>
                          <a:ext cx="2479" cy="48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918" name="Object 6"/>
            <p:cNvGraphicFramePr>
              <a:graphicFrameLocks noChangeAspect="1"/>
            </p:cNvGraphicFramePr>
            <p:nvPr/>
          </p:nvGraphicFramePr>
          <p:xfrm>
            <a:off x="3031" y="3456"/>
            <a:ext cx="2475" cy="4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5" r:id="rId8" imgW="4470120" imgH="787320" progId="Equation.3">
                    <p:embed/>
                  </p:oleObj>
                </mc:Choice>
                <mc:Fallback>
                  <p:oleObj r:id="rId8" imgW="4470120" imgH="787320" progId="Equation.3">
                    <p:embed/>
                    <p:pic>
                      <p:nvPicPr>
                        <p:cNvPr id="38918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31" y="3456"/>
                          <a:ext cx="2475" cy="44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8920" name="Group 8"/>
          <p:cNvGrpSpPr>
            <a:grpSpLocks/>
          </p:cNvGrpSpPr>
          <p:nvPr/>
        </p:nvGrpSpPr>
        <p:grpSpPr bwMode="auto">
          <a:xfrm>
            <a:off x="5410200" y="1295400"/>
            <a:ext cx="3586163" cy="2151063"/>
            <a:chOff x="3408" y="816"/>
            <a:chExt cx="2259" cy="1355"/>
          </a:xfrm>
        </p:grpSpPr>
        <p:graphicFrame>
          <p:nvGraphicFramePr>
            <p:cNvPr id="38921" name="Object 9"/>
            <p:cNvGraphicFramePr>
              <a:graphicFrameLocks noChangeAspect="1"/>
            </p:cNvGraphicFramePr>
            <p:nvPr/>
          </p:nvGraphicFramePr>
          <p:xfrm>
            <a:off x="3408" y="816"/>
            <a:ext cx="2260" cy="1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6" r:id="rId10" imgW="3359338" imgH="2015504" progId="Word.Document.8">
                    <p:embed/>
                  </p:oleObj>
                </mc:Choice>
                <mc:Fallback>
                  <p:oleObj r:id="rId10" imgW="3359338" imgH="2015504" progId="Word.Document.8">
                    <p:embed/>
                    <p:pic>
                      <p:nvPicPr>
                        <p:cNvPr id="38921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8" y="816"/>
                          <a:ext cx="2260" cy="1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922" name="Text Box 10"/>
            <p:cNvSpPr txBox="1">
              <a:spLocks noChangeArrowheads="1"/>
            </p:cNvSpPr>
            <p:nvPr/>
          </p:nvSpPr>
          <p:spPr bwMode="auto">
            <a:xfrm>
              <a:off x="3408" y="816"/>
              <a:ext cx="2260" cy="135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Association Rules: Basic Concepts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752600"/>
            <a:ext cx="4353647" cy="43735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450"/>
              </a:spcBef>
              <a:buClr>
                <a:srgbClr val="EEECE1"/>
              </a:buClr>
              <a:buSzPct val="7500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dirty="0">
                <a:ea typeface="DejaVu LGC Sans" charset="0"/>
                <a:cs typeface="DejaVu LGC Sans" charset="0"/>
              </a:rPr>
              <a:t>Association Rule</a:t>
            </a:r>
          </a:p>
          <a:p>
            <a:pPr marL="342900" indent="-342900">
              <a:spcBef>
                <a:spcPts val="450"/>
              </a:spcBef>
              <a:buClr>
                <a:srgbClr val="1F497D"/>
              </a:buClr>
              <a:buSzPct val="75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b="0" dirty="0">
                <a:ea typeface="DejaVu LGC Sans" charset="0"/>
                <a:cs typeface="DejaVu LGC Sans" charset="0"/>
              </a:rPr>
              <a:t>X </a:t>
            </a:r>
            <a:r>
              <a:rPr lang="en-GB" b="0" dirty="0">
                <a:ea typeface="DejaVu LGC Sans" charset="0"/>
                <a:cs typeface="DejaVu LGC Sans" charset="0"/>
                <a:sym typeface="Wingdings" panose="05000000000000000000" pitchFamily="2" charset="2"/>
              </a:rPr>
              <a:t></a:t>
            </a:r>
            <a:r>
              <a:rPr lang="en-GB" b="0" dirty="0">
                <a:ea typeface="DejaVu LGC Sans" charset="0"/>
                <a:cs typeface="DejaVu LGC Sans" charset="0"/>
              </a:rPr>
              <a:t> Y, where X and Y are non-overlapping </a:t>
            </a:r>
            <a:r>
              <a:rPr lang="en-GB" b="0" dirty="0" err="1">
                <a:ea typeface="DejaVu LGC Sans" charset="0"/>
                <a:cs typeface="DejaVu LGC Sans" charset="0"/>
              </a:rPr>
              <a:t>itemsets</a:t>
            </a:r>
            <a:endParaRPr lang="en-GB" b="0" dirty="0">
              <a:ea typeface="DejaVu LGC Sans" charset="0"/>
              <a:cs typeface="DejaVu LGC Sans" charset="0"/>
            </a:endParaRPr>
          </a:p>
          <a:p>
            <a:pPr marL="342900" indent="-342900">
              <a:spcBef>
                <a:spcPts val="450"/>
              </a:spcBef>
              <a:buClr>
                <a:srgbClr val="1F497D"/>
              </a:buClr>
              <a:buSzPct val="75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b="0" dirty="0">
                <a:ea typeface="DejaVu LGC Sans" charset="0"/>
                <a:cs typeface="DejaVu LGC Sans" charset="0"/>
              </a:rPr>
              <a:t>{Milk, Diaper} </a:t>
            </a:r>
            <a:r>
              <a:rPr lang="en-GB" b="0" dirty="0">
                <a:ea typeface="DejaVu LGC Sans" charset="0"/>
                <a:cs typeface="DejaVu LGC Sans" charset="0"/>
                <a:sym typeface="Wingdings" panose="05000000000000000000" pitchFamily="2" charset="2"/>
              </a:rPr>
              <a:t></a:t>
            </a:r>
            <a:r>
              <a:rPr lang="en-GB" b="0" dirty="0">
                <a:ea typeface="DejaVu LGC Sans" charset="0"/>
                <a:cs typeface="DejaVu LGC Sans" charset="0"/>
              </a:rPr>
              <a:t> {Beer} </a:t>
            </a:r>
          </a:p>
          <a:p>
            <a:pPr marL="741363" lvl="1" indent="-284163">
              <a:lnSpc>
                <a:spcPct val="100000"/>
              </a:lnSpc>
              <a:spcBef>
                <a:spcPts val="450"/>
              </a:spcBef>
              <a:buClr>
                <a:srgbClr val="1F497D"/>
              </a:buClr>
              <a:buSzPct val="75000"/>
              <a:buFont typeface="Wingdings" charset="2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n-GB" b="1" dirty="0">
              <a:ea typeface="DejaVu LGC Sans" charset="0"/>
              <a:cs typeface="DejaVu LGC Sans" charset="0"/>
            </a:endParaRPr>
          </a:p>
          <a:p>
            <a:pPr>
              <a:lnSpc>
                <a:spcPct val="100000"/>
              </a:lnSpc>
              <a:spcBef>
                <a:spcPts val="450"/>
              </a:spcBef>
              <a:buClr>
                <a:srgbClr val="EEECE1"/>
              </a:buClr>
              <a:buSzPct val="7500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dirty="0">
                <a:ea typeface="DejaVu LGC Sans" charset="0"/>
                <a:cs typeface="DejaVu LGC Sans" charset="0"/>
              </a:rPr>
              <a:t>Rule Evaluation Metrics</a:t>
            </a:r>
          </a:p>
          <a:p>
            <a:pPr marL="342900" indent="-342900">
              <a:spcBef>
                <a:spcPts val="450"/>
              </a:spcBef>
              <a:buClr>
                <a:srgbClr val="1F497D"/>
              </a:buClr>
              <a:buSzPct val="75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b="1" dirty="0">
                <a:ea typeface="DejaVu LGC Sans" charset="0"/>
                <a:cs typeface="DejaVu LGC Sans" charset="0"/>
              </a:rPr>
              <a:t>Support (s)‏</a:t>
            </a:r>
          </a:p>
          <a:p>
            <a:pPr lvl="1">
              <a:spcBef>
                <a:spcPts val="400"/>
              </a:spcBef>
              <a:buClr>
                <a:srgbClr val="4F81BD"/>
              </a:buClr>
              <a:buSzPct val="6500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dirty="0">
                <a:ea typeface="DejaVu LGC Sans" charset="0"/>
                <a:cs typeface="DejaVu LGC Sans" charset="0"/>
              </a:rPr>
              <a:t>Fraction of transactions that contain both </a:t>
            </a:r>
            <a:r>
              <a:rPr lang="en-GB" b="1" dirty="0">
                <a:ea typeface="DejaVu LGC Sans" charset="0"/>
                <a:cs typeface="DejaVu LGC Sans" charset="0"/>
              </a:rPr>
              <a:t>X</a:t>
            </a:r>
            <a:r>
              <a:rPr lang="en-GB" dirty="0">
                <a:ea typeface="DejaVu LGC Sans" charset="0"/>
                <a:cs typeface="DejaVu LGC Sans" charset="0"/>
              </a:rPr>
              <a:t> and </a:t>
            </a:r>
            <a:r>
              <a:rPr lang="en-GB" b="1" dirty="0">
                <a:ea typeface="DejaVu LGC Sans" charset="0"/>
                <a:cs typeface="DejaVu LGC Sans" charset="0"/>
              </a:rPr>
              <a:t>Y</a:t>
            </a:r>
          </a:p>
          <a:p>
            <a:pPr lvl="1">
              <a:spcBef>
                <a:spcPts val="400"/>
              </a:spcBef>
              <a:buClr>
                <a:srgbClr val="4F81BD"/>
              </a:buClr>
              <a:buSzPct val="6500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b="1" dirty="0">
                <a:ea typeface="DejaVu LGC Sans" charset="0"/>
                <a:cs typeface="DejaVu LGC Sans" charset="0"/>
              </a:rPr>
              <a:t>i.e., support of the </a:t>
            </a:r>
            <a:r>
              <a:rPr lang="en-GB" b="1" dirty="0" err="1">
                <a:ea typeface="DejaVu LGC Sans" charset="0"/>
                <a:cs typeface="DejaVu LGC Sans" charset="0"/>
              </a:rPr>
              <a:t>itemset</a:t>
            </a:r>
            <a:r>
              <a:rPr lang="en-GB" b="1" dirty="0">
                <a:ea typeface="DejaVu LGC Sans" charset="0"/>
                <a:cs typeface="DejaVu LGC Sans" charset="0"/>
              </a:rPr>
              <a:t> X</a:t>
            </a:r>
            <a:r>
              <a:rPr lang="en-GB" sz="1600" b="1" dirty="0">
                <a:ea typeface="DejaVu LGC Sans" charset="0"/>
                <a:cs typeface="DejaVu LGC Sans" charset="0"/>
              </a:rPr>
              <a:t> </a:t>
            </a:r>
            <a:r>
              <a:rPr lang="en-GB" b="1" dirty="0">
                <a:latin typeface="Symbol" panose="05050102010706020507" pitchFamily="18" charset="2"/>
                <a:ea typeface="DejaVu LGC Sans" charset="0"/>
                <a:cs typeface="DejaVu LGC Sans" charset="0"/>
                <a:sym typeface="Symbol"/>
              </a:rPr>
              <a:t></a:t>
            </a:r>
            <a:r>
              <a:rPr lang="en-GB" sz="1600" b="1" dirty="0">
                <a:ea typeface="DejaVu LGC Sans" charset="0"/>
                <a:cs typeface="DejaVu LGC Sans" charset="0"/>
                <a:sym typeface="Symbol"/>
              </a:rPr>
              <a:t> </a:t>
            </a:r>
            <a:r>
              <a:rPr lang="en-GB" b="1" dirty="0">
                <a:ea typeface="DejaVu LGC Sans" charset="0"/>
                <a:cs typeface="DejaVu LGC Sans" charset="0"/>
              </a:rPr>
              <a:t>Y</a:t>
            </a:r>
          </a:p>
          <a:p>
            <a:pPr marL="342900" indent="-342900">
              <a:spcBef>
                <a:spcPts val="450"/>
              </a:spcBef>
              <a:buClr>
                <a:srgbClr val="1F497D"/>
              </a:buClr>
              <a:buSzPct val="75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b="1" dirty="0">
                <a:ea typeface="DejaVu LGC Sans" charset="0"/>
                <a:cs typeface="DejaVu LGC Sans" charset="0"/>
              </a:rPr>
              <a:t>Confidence (c)‏</a:t>
            </a:r>
          </a:p>
          <a:p>
            <a:pPr lvl="1">
              <a:spcBef>
                <a:spcPts val="400"/>
              </a:spcBef>
              <a:buClr>
                <a:srgbClr val="4F81BD"/>
              </a:buClr>
              <a:buSzPct val="6500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dirty="0">
                <a:ea typeface="DejaVu LGC Sans" charset="0"/>
                <a:cs typeface="DejaVu LGC Sans" charset="0"/>
              </a:rPr>
              <a:t>Measures how often items in </a:t>
            </a:r>
            <a:r>
              <a:rPr lang="en-GB" b="1" dirty="0">
                <a:ea typeface="DejaVu LGC Sans" charset="0"/>
                <a:cs typeface="DejaVu LGC Sans" charset="0"/>
              </a:rPr>
              <a:t>Y</a:t>
            </a:r>
            <a:r>
              <a:rPr lang="en-GB" dirty="0">
                <a:ea typeface="DejaVu LGC Sans" charset="0"/>
                <a:cs typeface="DejaVu LGC Sans" charset="0"/>
              </a:rPr>
              <a:t> </a:t>
            </a:r>
            <a:br>
              <a:rPr lang="en-GB" dirty="0">
                <a:ea typeface="DejaVu LGC Sans" charset="0"/>
                <a:cs typeface="DejaVu LGC Sans" charset="0"/>
              </a:rPr>
            </a:br>
            <a:r>
              <a:rPr lang="en-GB" dirty="0">
                <a:ea typeface="DejaVu LGC Sans" charset="0"/>
                <a:cs typeface="DejaVu LGC Sans" charset="0"/>
              </a:rPr>
              <a:t>appear in transactions that</a:t>
            </a:r>
            <a:br>
              <a:rPr lang="en-GB" dirty="0">
                <a:ea typeface="DejaVu LGC Sans" charset="0"/>
                <a:cs typeface="DejaVu LGC Sans" charset="0"/>
              </a:rPr>
            </a:br>
            <a:r>
              <a:rPr lang="en-GB" dirty="0">
                <a:ea typeface="DejaVu LGC Sans" charset="0"/>
                <a:cs typeface="DejaVu LGC Sans" charset="0"/>
              </a:rPr>
              <a:t>contain </a:t>
            </a:r>
            <a:r>
              <a:rPr lang="en-GB" b="1" dirty="0">
                <a:ea typeface="DejaVu LGC Sans" charset="0"/>
                <a:cs typeface="DejaVu LGC Sans" charset="0"/>
              </a:rPr>
              <a:t>X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18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175" indent="-3175">
              <a:lnSpc>
                <a:spcPct val="9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Another interpretation of support and confidence for </a:t>
            </a:r>
            <a:r>
              <a:rPr lang="en-GB" i="1" dirty="0">
                <a:ea typeface="DejaVu LGC Sans" charset="0"/>
                <a:cs typeface="DejaVu LGC Sans" charset="0"/>
              </a:rPr>
              <a:t>X </a:t>
            </a:r>
            <a:r>
              <a:rPr lang="en-GB" i="1" dirty="0">
                <a:ea typeface="DejaVu LGC Sans" charset="0"/>
                <a:cs typeface="DejaVu LGC Sans" charset="0"/>
                <a:sym typeface="Wingdings" pitchFamily="2" charset="2"/>
              </a:rPr>
              <a:t></a:t>
            </a:r>
            <a:r>
              <a:rPr lang="en-GB" i="1" dirty="0">
                <a:ea typeface="DejaVu LGC Sans" charset="0"/>
                <a:cs typeface="DejaVu LGC Sans" charset="0"/>
              </a:rPr>
              <a:t>  Y</a:t>
            </a:r>
          </a:p>
          <a:p>
            <a:pPr marL="3175" indent="-3175">
              <a:lnSpc>
                <a:spcPct val="9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284163" indent="-284163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solidFill>
                  <a:schemeClr val="tx2"/>
                </a:solidFill>
                <a:ea typeface="DejaVu LGC Sans" charset="0"/>
                <a:cs typeface="DejaVu LGC Sans" charset="0"/>
              </a:rPr>
              <a:t>Support</a:t>
            </a:r>
            <a:r>
              <a:rPr lang="en-GB" dirty="0">
                <a:solidFill>
                  <a:srgbClr val="FF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dirty="0">
                <a:ea typeface="DejaVu LGC Sans" charset="0"/>
                <a:cs typeface="DejaVu LGC Sans" charset="0"/>
              </a:rPr>
              <a:t>is the </a:t>
            </a:r>
            <a:r>
              <a:rPr lang="en-GB" dirty="0">
                <a:solidFill>
                  <a:schemeClr val="tx2"/>
                </a:solidFill>
                <a:ea typeface="DejaVu LGC Sans" charset="0"/>
                <a:cs typeface="DejaVu LGC Sans" charset="0"/>
              </a:rPr>
              <a:t>probability 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that a transaction contains</a:t>
            </a:r>
            <a:r>
              <a:rPr lang="en-GB" dirty="0">
                <a:ea typeface="DejaVu LGC Sans" charset="0"/>
                <a:cs typeface="DejaVu LGC Sans" charset="0"/>
              </a:rPr>
              <a:t> {X </a:t>
            </a:r>
            <a:r>
              <a:rPr lang="en-GB" dirty="0">
                <a:latin typeface="Symbol" pitchFamily="16" charset="2"/>
                <a:ea typeface="DejaVu LGC Sans" charset="0"/>
                <a:cs typeface="DejaVu LGC Sans" charset="0"/>
              </a:rPr>
              <a:t></a:t>
            </a:r>
            <a:r>
              <a:rPr lang="en-GB" dirty="0">
                <a:ea typeface="DejaVu LGC Sans" charset="0"/>
                <a:cs typeface="DejaVu LGC Sans" charset="0"/>
              </a:rPr>
              <a:t> Y} or </a:t>
            </a:r>
            <a:r>
              <a:rPr lang="en-GB" dirty="0" err="1">
                <a:ea typeface="DejaVu LGC Sans" charset="0"/>
                <a:cs typeface="DejaVu LGC Sans" charset="0"/>
              </a:rPr>
              <a:t>Pr</a:t>
            </a:r>
            <a:r>
              <a:rPr lang="en-GB" dirty="0">
                <a:ea typeface="DejaVu LGC Sans" charset="0"/>
                <a:cs typeface="DejaVu LGC Sans" charset="0"/>
              </a:rPr>
              <a:t>(X /\ Y)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b="1" dirty="0">
              <a:solidFill>
                <a:schemeClr val="accent2"/>
              </a:solidFill>
              <a:ea typeface="DejaVu LGC Sans" charset="0"/>
              <a:cs typeface="DejaVu LGC Sans" charset="0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b="1" dirty="0">
              <a:solidFill>
                <a:schemeClr val="accent2"/>
              </a:solidFill>
              <a:ea typeface="DejaVu LGC Sans" charset="0"/>
              <a:cs typeface="DejaVu LGC Sans" charset="0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b="1" dirty="0">
              <a:solidFill>
                <a:schemeClr val="accent2"/>
              </a:solidFill>
              <a:ea typeface="DejaVu LGC Sans" charset="0"/>
              <a:cs typeface="DejaVu LGC Sans" charset="0"/>
            </a:endParaRPr>
          </a:p>
          <a:p>
            <a:pPr marL="284163" indent="-284163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solidFill>
                  <a:schemeClr val="tx2"/>
                </a:solidFill>
                <a:ea typeface="DejaVu LGC Sans" charset="0"/>
                <a:cs typeface="DejaVu LGC Sans" charset="0"/>
              </a:rPr>
              <a:t>Confidence</a:t>
            </a:r>
            <a:r>
              <a:rPr lang="en-GB" dirty="0">
                <a:solidFill>
                  <a:srgbClr val="FF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is the </a:t>
            </a:r>
            <a:r>
              <a:rPr lang="en-GB" b="1" dirty="0">
                <a:solidFill>
                  <a:schemeClr val="tx2"/>
                </a:solidFill>
                <a:ea typeface="DejaVu LGC Sans" charset="0"/>
                <a:cs typeface="DejaVu LGC Sans" charset="0"/>
              </a:rPr>
              <a:t>conditional probability</a:t>
            </a:r>
            <a:r>
              <a:rPr lang="en-GB" b="1" dirty="0">
                <a:ea typeface="DejaVu LGC Sans" charset="0"/>
                <a:cs typeface="DejaVu LGC Sans" charset="0"/>
              </a:rPr>
              <a:t> </a:t>
            </a:r>
            <a:r>
              <a:rPr lang="en-GB" b="1" i="1" dirty="0">
                <a:ea typeface="DejaVu LGC Sans" charset="0"/>
                <a:cs typeface="DejaVu LGC Sans" charset="0"/>
              </a:rPr>
              <a:t> </a:t>
            </a:r>
            <a:r>
              <a:rPr lang="en-GB" dirty="0">
                <a:ea typeface="DejaVu LGC Sans" charset="0"/>
                <a:cs typeface="DejaVu LGC Sans" charset="0"/>
              </a:rPr>
              <a:t>that a transaction will contains </a:t>
            </a:r>
            <a:r>
              <a:rPr lang="en-GB" b="1" dirty="0">
                <a:ea typeface="DejaVu LGC Sans" charset="0"/>
                <a:cs typeface="DejaVu LGC Sans" charset="0"/>
              </a:rPr>
              <a:t>Y</a:t>
            </a:r>
            <a:r>
              <a:rPr lang="en-GB" dirty="0">
                <a:ea typeface="DejaVu LGC Sans" charset="0"/>
                <a:cs typeface="DejaVu LGC Sans" charset="0"/>
              </a:rPr>
              <a:t> given that it contains X</a:t>
            </a:r>
            <a:r>
              <a:rPr lang="en-GB" b="1" dirty="0">
                <a:ea typeface="DejaVu LGC Sans" charset="0"/>
                <a:cs typeface="DejaVu LGC Sans" charset="0"/>
              </a:rPr>
              <a:t> or  </a:t>
            </a:r>
            <a:r>
              <a:rPr lang="en-GB" b="1" dirty="0" err="1">
                <a:ea typeface="DejaVu LGC Sans" charset="0"/>
                <a:cs typeface="DejaVu LGC Sans" charset="0"/>
              </a:rPr>
              <a:t>Pr</a:t>
            </a:r>
            <a:r>
              <a:rPr lang="en-GB" b="1" dirty="0">
                <a:ea typeface="DejaVu LGC Sans" charset="0"/>
                <a:cs typeface="DejaVu LGC Sans" charset="0"/>
              </a:rPr>
              <a:t>(Y | X)</a:t>
            </a:r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32040" y="5333633"/>
            <a:ext cx="6073444" cy="58477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sz="2000" dirty="0"/>
              <a:t>confidence(X </a:t>
            </a:r>
            <a:r>
              <a:rPr lang="en-US" altLang="en-US" sz="2000" dirty="0">
                <a:sym typeface="Wingdings" panose="05000000000000000000" pitchFamily="2" charset="2"/>
              </a:rPr>
              <a:t></a:t>
            </a:r>
            <a:r>
              <a:rPr lang="en-US" altLang="en-US" sz="2000" dirty="0"/>
              <a:t> Y)  =  </a:t>
            </a:r>
            <a:r>
              <a:rPr lang="en-US" altLang="en-US" sz="2000" dirty="0">
                <a:latin typeface="Symbol" panose="05050102010706020507" pitchFamily="18" charset="2"/>
              </a:rPr>
              <a:t>s</a:t>
            </a:r>
            <a:r>
              <a:rPr lang="en-US" altLang="en-US" sz="2000" dirty="0"/>
              <a:t>(X </a:t>
            </a:r>
            <a:r>
              <a:rPr lang="en-US" altLang="en-US" sz="2000" b="1" dirty="0">
                <a:latin typeface="Symbol" pitchFamily="18" charset="2"/>
              </a:rPr>
              <a:t>È</a:t>
            </a:r>
            <a:r>
              <a:rPr lang="en-US" altLang="en-US" sz="2000" dirty="0"/>
              <a:t> Y) / </a:t>
            </a:r>
            <a:r>
              <a:rPr lang="en-US" altLang="en-US" sz="2000" dirty="0">
                <a:latin typeface="Symbol" panose="05050102010706020507" pitchFamily="18" charset="2"/>
              </a:rPr>
              <a:t>s</a:t>
            </a:r>
            <a:r>
              <a:rPr lang="en-US" altLang="en-US" sz="2000" dirty="0"/>
              <a:t>(X)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                                =  support(X </a:t>
            </a:r>
            <a:r>
              <a:rPr lang="en-US" altLang="en-US" sz="2000" b="1" dirty="0">
                <a:latin typeface="Symbol" pitchFamily="18" charset="2"/>
              </a:rPr>
              <a:t>È</a:t>
            </a:r>
            <a:r>
              <a:rPr lang="en-US" altLang="en-US" sz="2000" dirty="0"/>
              <a:t> Y) / support(X)</a:t>
            </a:r>
          </a:p>
        </p:txBody>
      </p:sp>
      <p:sp>
        <p:nvSpPr>
          <p:cNvPr id="5" name="Rectangle 4"/>
          <p:cNvSpPr/>
          <p:nvPr/>
        </p:nvSpPr>
        <p:spPr>
          <a:xfrm>
            <a:off x="1532040" y="3477541"/>
            <a:ext cx="5838763" cy="338554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sz="2000" dirty="0"/>
              <a:t>support(X </a:t>
            </a:r>
            <a:r>
              <a:rPr lang="en-US" altLang="en-US" sz="2000" dirty="0">
                <a:sym typeface="Wingdings" panose="05000000000000000000" pitchFamily="2" charset="2"/>
              </a:rPr>
              <a:t></a:t>
            </a:r>
            <a:r>
              <a:rPr lang="en-US" altLang="en-US" sz="2000" dirty="0"/>
              <a:t> Y) = support(X </a:t>
            </a:r>
            <a:r>
              <a:rPr lang="en-US" altLang="en-US" sz="2000" b="1" dirty="0">
                <a:latin typeface="Symbol" pitchFamily="18" charset="2"/>
              </a:rPr>
              <a:t>È</a:t>
            </a:r>
            <a:r>
              <a:rPr lang="en-US" altLang="en-US" sz="2000" dirty="0"/>
              <a:t> Y)  = </a:t>
            </a:r>
            <a:r>
              <a:rPr lang="en-US" altLang="en-US" sz="2000" dirty="0">
                <a:latin typeface="Symbol" panose="05050102010706020507" pitchFamily="18" charset="2"/>
              </a:rPr>
              <a:t>s</a:t>
            </a:r>
            <a:r>
              <a:rPr lang="en-US" altLang="en-US" sz="2000" dirty="0"/>
              <a:t>(X </a:t>
            </a:r>
            <a:r>
              <a:rPr lang="en-US" altLang="en-US" sz="2000" b="1" dirty="0">
                <a:latin typeface="Symbol" pitchFamily="18" charset="2"/>
              </a:rPr>
              <a:t>È</a:t>
            </a:r>
            <a:r>
              <a:rPr lang="en-US" altLang="en-US" sz="2000" dirty="0"/>
              <a:t> Y) / |D|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Association Rules: Interestingness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6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3" grpId="0" animBg="1"/>
      <p:bldP spid="5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Association Rules:</a:t>
            </a:r>
            <a:br>
              <a:rPr lang="en-US" dirty="0"/>
            </a:br>
            <a:r>
              <a:rPr lang="en-US" dirty="0"/>
              <a:t>Interestingness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Other considerations of how interesting a rule is: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</a:t>
            </a:r>
            <a:r>
              <a:rPr lang="en-US" dirty="0">
                <a:solidFill>
                  <a:schemeClr val="tx2"/>
                </a:solidFill>
              </a:rPr>
              <a:t>lift</a:t>
            </a:r>
            <a:r>
              <a:rPr lang="en-US" dirty="0"/>
              <a:t> is equal to 1       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Body X and Head Y are independent</a:t>
            </a:r>
          </a:p>
          <a:p>
            <a:r>
              <a:rPr lang="en-US" dirty="0"/>
              <a:t>If </a:t>
            </a:r>
            <a:r>
              <a:rPr lang="en-US" dirty="0">
                <a:solidFill>
                  <a:schemeClr val="tx2"/>
                </a:solidFill>
              </a:rPr>
              <a:t>lift</a:t>
            </a:r>
            <a:r>
              <a:rPr lang="en-US" dirty="0"/>
              <a:t> is greater than 1      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Body X and Head Y are in some sense dependent</a:t>
            </a:r>
          </a:p>
          <a:p>
            <a:r>
              <a:rPr lang="en-US" dirty="0">
                <a:solidFill>
                  <a:schemeClr val="tx2"/>
                </a:solidFill>
              </a:rPr>
              <a:t>Conviction</a:t>
            </a:r>
            <a:r>
              <a:rPr lang="en-US" dirty="0"/>
              <a:t> measures frequency of X and Y occurring together, vs. how frequently X occurs but not Y</a:t>
            </a:r>
          </a:p>
          <a:p>
            <a:r>
              <a:rPr lang="en-US" dirty="0"/>
              <a:t>Many others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2202543"/>
            <a:ext cx="4343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6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Association Rules in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Orange3 is a {GUI, Python API, </a:t>
            </a:r>
            <a:r>
              <a:rPr lang="mr-IN" dirty="0"/>
              <a:t>…</a:t>
            </a:r>
            <a:r>
              <a:rPr lang="en-US" dirty="0"/>
              <a:t>} that: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Enumerates frequent </a:t>
            </a:r>
            <a:r>
              <a:rPr lang="en-US" b="0" dirty="0" err="1"/>
              <a:t>itemsets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Performs association rule mining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(Wrapper calls to, shared functionality with, </a:t>
            </a:r>
            <a:r>
              <a:rPr lang="en-US" b="0" dirty="0" err="1"/>
              <a:t>Scikit</a:t>
            </a:r>
            <a:r>
              <a:rPr lang="en-US" b="0" dirty="0"/>
              <a:t>-Learn)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conda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install 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–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c ales-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erjavec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orange3</a:t>
            </a:r>
          </a:p>
          <a:p>
            <a:r>
              <a:rPr lang="en-US" dirty="0"/>
              <a:t>More information: </a:t>
            </a:r>
            <a:r>
              <a:rPr lang="en-US" dirty="0">
                <a:hlinkClick r:id="rId2"/>
              </a:rPr>
              <a:t>https://blog.biolab.si/2016/04/25/association-rules-in-orange/</a:t>
            </a:r>
            <a:endParaRPr lang="en-US" dirty="0"/>
          </a:p>
          <a:p>
            <a:r>
              <a:rPr lang="en-US" dirty="0"/>
              <a:t>In general: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Can be useful for interpretable, fast data mining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Typically doesn’t consider order, scalability issues </a:t>
            </a:r>
            <a:r>
              <a:rPr lang="mr-IN" dirty="0"/>
              <a:t>…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31177</TotalTime>
  <Words>2745</Words>
  <Application>Microsoft Macintosh PowerPoint</Application>
  <PresentationFormat>On-screen Show (4:3)</PresentationFormat>
  <Paragraphs>662</Paragraphs>
  <Slides>97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97</vt:i4>
      </vt:variant>
    </vt:vector>
  </HeadingPairs>
  <TitlesOfParts>
    <vt:vector size="107" baseType="lpstr">
      <vt:lpstr>Arial</vt:lpstr>
      <vt:lpstr>Arial Black</vt:lpstr>
      <vt:lpstr>Calibri</vt:lpstr>
      <vt:lpstr>Courier</vt:lpstr>
      <vt:lpstr>Symbol</vt:lpstr>
      <vt:lpstr>Wingdings</vt:lpstr>
      <vt:lpstr>Essential</vt:lpstr>
      <vt:lpstr>Word.Document.8</vt:lpstr>
      <vt:lpstr>Equation</vt:lpstr>
      <vt:lpstr>Equation.3</vt:lpstr>
      <vt:lpstr>Introduction to  Data Science</vt:lpstr>
      <vt:lpstr>Announcements</vt:lpstr>
      <vt:lpstr>Quick Aside for Project #3</vt:lpstr>
      <vt:lpstr>Quick Aside for Project #3</vt:lpstr>
      <vt:lpstr>Today’s Lecture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Unsupervised Learning</vt:lpstr>
      <vt:lpstr>PowerPoint Presentation</vt:lpstr>
      <vt:lpstr>PowerPoint Presentation</vt:lpstr>
      <vt:lpstr>PowerPoint Presentation</vt:lpstr>
      <vt:lpstr>K-Means</vt:lpstr>
      <vt:lpstr>PowerPoint Presentation</vt:lpstr>
      <vt:lpstr>A (Lucky) example</vt:lpstr>
      <vt:lpstr>A (Lucky) example</vt:lpstr>
      <vt:lpstr>A (Lucky) 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Dimensionality reduction</vt:lpstr>
      <vt:lpstr>Principal Component Analysis (PCA)</vt:lpstr>
      <vt:lpstr>Principal Component Analysis (PCA)</vt:lpstr>
      <vt:lpstr>Principal Component Analysis (PCA)</vt:lpstr>
      <vt:lpstr>Principal Component Analysis (PCA)</vt:lpstr>
      <vt:lpstr>Principal Component Analysis (PCA)</vt:lpstr>
      <vt:lpstr>PCA in Python</vt:lpstr>
      <vt:lpstr>How to use PCA &amp; Friends in practice</vt:lpstr>
      <vt:lpstr>Recommender Systems &amp; Collaborative filtering</vt:lpstr>
      <vt:lpstr>Netflix Prize</vt:lpstr>
      <vt:lpstr>Recommender Systems</vt:lpstr>
      <vt:lpstr>Prediction</vt:lpstr>
      <vt:lpstr>Collaborative filtering</vt:lpstr>
      <vt:lpstr>Matrix view</vt:lpstr>
      <vt:lpstr>Approaches to CF</vt:lpstr>
      <vt:lpstr>Approach #1: Item-based CF Ex: infer (user 1, item 3)</vt:lpstr>
      <vt:lpstr>How to Calculate Similarity (ItemS 3 and 5)?</vt:lpstr>
      <vt:lpstr>Similarity between Items</vt:lpstr>
      <vt:lpstr>Similarity between items</vt:lpstr>
      <vt:lpstr>Prediction: Calculating ranking r(user1,item3)</vt:lpstr>
      <vt:lpstr>Approach #2: CF via Matrix factorization</vt:lpstr>
      <vt:lpstr>Optimization for CF</vt:lpstr>
      <vt:lpstr>What are we doing?</vt:lpstr>
      <vt:lpstr>Isn’t this just PCA?</vt:lpstr>
      <vt:lpstr>(Some more) Recommender Systems (ISH)</vt:lpstr>
      <vt:lpstr>Association rules</vt:lpstr>
      <vt:lpstr>Format of Association Rules</vt:lpstr>
      <vt:lpstr>Association Rules: Basic Concepts</vt:lpstr>
      <vt:lpstr>Association Rules: Basic Concepts</vt:lpstr>
      <vt:lpstr>Association Rules: Basic Concepts</vt:lpstr>
      <vt:lpstr>Association Rules: Interestingness</vt:lpstr>
      <vt:lpstr>Association Rules: Interestingness</vt:lpstr>
      <vt:lpstr>Association Rules in Practice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Dickerson</cp:lastModifiedBy>
  <cp:revision>3748</cp:revision>
  <cp:lastPrinted>2017-04-18T19:00:08Z</cp:lastPrinted>
  <dcterms:created xsi:type="dcterms:W3CDTF">2013-03-05T15:39:19Z</dcterms:created>
  <dcterms:modified xsi:type="dcterms:W3CDTF">2019-11-14T20:44:54Z</dcterms:modified>
</cp:coreProperties>
</file>