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42.xml.rels" ContentType="application/vnd.openxmlformats-package.relationships+xml"/>
  <Override PartName="/ppt/notesSlides/_rels/notesSlide39.xml.rels" ContentType="application/vnd.openxmlformats-package.relationships+xml"/>
  <Override PartName="/ppt/notesSlides/_rels/notesSlide6.xml.rels" ContentType="application/vnd.openxmlformats-package.relationships+xml"/>
  <Override PartName="/ppt/notesSlides/_rels/notesSlide32.xml.rels" ContentType="application/vnd.openxmlformats-package.relationships+xml"/>
  <Override PartName="/ppt/notesSlides/_rels/notesSlide24.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6.tif" ContentType="image/tiff"/>
  <Override PartName="/ppt/media/image30.png" ContentType="image/png"/>
  <Override PartName="/ppt/media/image25.tif" ContentType="image/tiff"/>
  <Override PartName="/ppt/media/image22.tif" ContentType="image/tiff"/>
  <Override PartName="/ppt/media/image21.tif" ContentType="image/tiff"/>
  <Override PartName="/ppt/media/image19.tif" ContentType="image/tiff"/>
  <Override PartName="/ppt/media/image20.tif" ContentType="image/tiff"/>
  <Override PartName="/ppt/media/image18.tif" ContentType="image/tiff"/>
  <Override PartName="/ppt/media/image17.tif" ContentType="image/tiff"/>
  <Override PartName="/ppt/media/image15.tif" ContentType="image/tiff"/>
  <Override PartName="/ppt/media/image24.tif" ContentType="image/tiff"/>
  <Override PartName="/ppt/media/image1.tif" ContentType="image/tiff"/>
  <Override PartName="/ppt/media/image31.tif" ContentType="image/tiff"/>
  <Override PartName="/ppt/media/image14.tif" ContentType="image/tiff"/>
  <Override PartName="/ppt/media/image3.png" ContentType="image/png"/>
  <Override PartName="/ppt/media/image29.tif" ContentType="image/tiff"/>
  <Override PartName="/ppt/media/image33.png" ContentType="image/png"/>
  <Override PartName="/ppt/media/image27.tif" ContentType="image/tiff"/>
  <Override PartName="/ppt/media/image4.tif" ContentType="image/tiff"/>
  <Override PartName="/ppt/media/image23.tif" ContentType="image/tiff"/>
  <Override PartName="/ppt/media/image5.jpeg" ContentType="image/jpeg"/>
  <Override PartName="/ppt/media/image36.png" ContentType="image/png"/>
  <Override PartName="/ppt/media/image37.png" ContentType="image/png"/>
  <Override PartName="/ppt/media/image38.png" ContentType="image/png"/>
  <Override PartName="/ppt/media/image6.tif" ContentType="image/tiff"/>
  <Override PartName="/ppt/media/image40.png" ContentType="image/png"/>
  <Override PartName="/ppt/media/image35.png" ContentType="image/png"/>
  <Override PartName="/ppt/media/image43.tif" ContentType="image/tiff"/>
  <Override PartName="/ppt/media/image44.png" ContentType="image/png"/>
  <Override PartName="/ppt/media/image32.tif" ContentType="image/tiff"/>
  <Override PartName="/ppt/media/image7.tif" ContentType="image/tiff"/>
  <Override PartName="/ppt/media/image45.png" ContentType="image/png"/>
  <Override PartName="/ppt/media/image46.png" ContentType="image/png"/>
  <Override PartName="/ppt/media/image9.tif" ContentType="image/tiff"/>
  <Override PartName="/ppt/media/image39.png" ContentType="image/png"/>
  <Override PartName="/ppt/media/image47.tif" ContentType="image/tiff"/>
  <Override PartName="/ppt/media/image49.tif" ContentType="image/tiff"/>
  <Override PartName="/ppt/media/image51.tif" ContentType="image/tiff"/>
  <Override PartName="/ppt/media/image50.tif" ContentType="image/tiff"/>
  <Override PartName="/ppt/media/image41.jpeg" ContentType="image/jpeg"/>
  <Override PartName="/ppt/media/image13.tif" ContentType="image/tiff"/>
  <Override PartName="/ppt/media/image2.png" ContentType="image/png"/>
  <Override PartName="/ppt/media/image34.png" ContentType="image/png"/>
  <Override PartName="/ppt/media/image12.jpeg" ContentType="image/jpeg"/>
  <Override PartName="/ppt/media/image11.png" ContentType="image/png"/>
  <Override PartName="/ppt/media/image48.png" ContentType="image/png"/>
  <Override PartName="/ppt/media/image8.tif" ContentType="image/tiff"/>
  <Override PartName="/ppt/media/image42.png" ContentType="image/png"/>
  <Override PartName="/ppt/media/image10.jpeg" ContentType="image/jpeg"/>
  <Override PartName="/ppt/media/image16.tif" ContentType="image/tiff"/>
  <Override PartName="/ppt/media/image28.png" ContentType="image/png"/>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62" spc="-1" strike="noStrike">
                <a:solidFill>
                  <a:srgbClr val="595959"/>
                </a:solidFill>
                <a:latin typeface="Arial"/>
              </a:defRPr>
            </a:pPr>
            <a:r>
              <a:rPr b="0" sz="1862" spc="-1" strike="noStrike">
                <a:solidFill>
                  <a:srgbClr val="595959"/>
                </a:solidFill>
                <a:latin typeface="Arial"/>
              </a:rPr>
              <a:t>Your Grade</a:t>
            </a:r>
          </a:p>
        </c:rich>
      </c:tx>
      <c:overlay val="0"/>
      <c:spPr>
        <a:noFill/>
        <a:ln w="0">
          <a:noFill/>
        </a:ln>
      </c:spPr>
    </c:title>
    <c:autoTitleDeleted val="0"/>
    <c:plotArea>
      <c:pieChart>
        <c:varyColors val="1"/>
        <c:ser>
          <c:idx val="0"/>
          <c:order val="0"/>
          <c:tx>
            <c:strRef>
              <c:f>label 0</c:f>
              <c:strCache>
                <c:ptCount val="1"/>
                <c:pt idx="0">
                  <c:v>Your Grade</c:v>
                </c:pt>
              </c:strCache>
            </c:strRef>
          </c:tx>
          <c:spPr>
            <a:solidFill>
              <a:srgbClr val="7a7a7a"/>
            </a:solidFill>
            <a:ln w="0">
              <a:noFill/>
            </a:ln>
          </c:spPr>
          <c:explosion val="0"/>
          <c:dPt>
            <c:idx val="0"/>
            <c:spPr>
              <a:solidFill>
                <a:srgbClr val="7a7a7a"/>
              </a:solidFill>
              <a:ln w="19080">
                <a:solidFill>
                  <a:srgbClr val="ffffff"/>
                </a:solidFill>
                <a:round/>
              </a:ln>
            </c:spPr>
          </c:dPt>
          <c:dPt>
            <c:idx val="1"/>
            <c:spPr>
              <a:solidFill>
                <a:srgbClr val="f5c201"/>
              </a:solidFill>
              <a:ln w="19080">
                <a:solidFill>
                  <a:srgbClr val="ffffff"/>
                </a:solidFill>
                <a:round/>
              </a:ln>
            </c:spPr>
          </c:dPt>
          <c:dPt>
            <c:idx val="2"/>
            <c:spPr>
              <a:solidFill>
                <a:srgbClr val="526db0"/>
              </a:solidFill>
              <a:ln w="19080">
                <a:solidFill>
                  <a:srgbClr val="ffffff"/>
                </a:solidFill>
                <a:round/>
              </a:ln>
            </c:spPr>
          </c:dPt>
          <c:dPt>
            <c:idx val="3"/>
            <c:spPr>
              <a:solidFill>
                <a:srgbClr val="989aac"/>
              </a:solidFill>
              <a:ln w="19080">
                <a:solidFill>
                  <a:srgbClr val="ffffff"/>
                </a:solidFill>
                <a:round/>
              </a:ln>
            </c:spPr>
          </c:dPt>
          <c:dPt>
            <c:idx val="4"/>
            <c:spPr>
              <a:solidFill>
                <a:srgbClr val="dc5924"/>
              </a:solidFill>
              <a:ln w="19080">
                <a:solidFill>
                  <a:srgbClr val="ffffff"/>
                </a:solidFill>
                <a:round/>
              </a:ln>
            </c:spPr>
          </c:dPt>
          <c:dLbls>
            <c:dLbl>
              <c:idx val="0"/>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dLbl>
            <c:dLbl>
              <c:idx val="1"/>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dLbl>
            <c:dLbl>
              <c:idx val="2"/>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dLbl>
            <c:dLbl>
              <c:idx val="3"/>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dLbl>
            <c:dLbl>
              <c:idx val="4"/>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dLbl>
            <c:txPr>
              <a:bodyPr wrap="none"/>
              <a:lstStyle/>
              <a:p>
                <a:pPr>
                  <a:defRPr b="0" sz="1000" spc="-1" strike="noStrike">
                    <a:solidFill>
                      <a:srgbClr val="000000"/>
                    </a:solidFill>
                    <a:latin typeface="Arial"/>
                  </a:defRPr>
                </a:pPr>
              </a:p>
            </c:txPr>
            <c:dLblPos val="bestFit"/>
            <c:showLegendKey val="0"/>
            <c:showVal val="0"/>
            <c:showCatName val="0"/>
            <c:showSerName val="0"/>
            <c:showPercent val="0"/>
            <c:separator>; </c:separator>
            <c:showLeaderLines val="0"/>
          </c:dLbls>
          <c:cat>
            <c:strRef>
              <c:f>categories</c:f>
              <c:strCache>
                <c:ptCount val="4"/>
                <c:pt idx="0">
                  <c:v>Mini-Projects</c:v>
                </c:pt>
                <c:pt idx="1">
                  <c:v>Midterm</c:v>
                </c:pt>
                <c:pt idx="2">
                  <c:v>Reading</c:v>
                </c:pt>
                <c:pt idx="3">
                  <c:v>Tutorial</c:v>
                </c:pt>
              </c:strCache>
            </c:strRef>
          </c:cat>
          <c:val>
            <c:numRef>
              <c:f>0</c:f>
              <c:numCache>
                <c:formatCode>General</c:formatCode>
                <c:ptCount val="5"/>
                <c:pt idx="0">
                  <c:v>40</c:v>
                </c:pt>
                <c:pt idx="1">
                  <c:v>25</c:v>
                </c:pt>
                <c:pt idx="2">
                  <c:v>10</c:v>
                </c:pt>
                <c:pt idx="3">
                  <c:v>25</c:v>
                </c:pt>
              </c:numCache>
            </c:numRef>
          </c:val>
        </c:ser>
        <c:firstSliceAng val="0"/>
      </c:pieChart>
      <c:spPr>
        <a:noFill/>
        <a:ln w="0">
          <a:noFill/>
        </a:ln>
      </c:spPr>
    </c:plotArea>
    <c:legend>
      <c:legendPos val="b"/>
      <c:overlay val="0"/>
      <c:spPr>
        <a:noFill/>
        <a:ln w="0">
          <a:noFill/>
        </a:ln>
      </c:spPr>
      <c:txPr>
        <a:bodyPr/>
        <a:lstStyle/>
        <a:p>
          <a:pPr>
            <a:defRPr b="0" sz="1197" spc="-1" strike="noStrike">
              <a:solidFill>
                <a:srgbClr val="595959"/>
              </a:solidFill>
              <a:latin typeface="Arial"/>
            </a:defRPr>
          </a:pPr>
        </a:p>
      </c:txPr>
    </c:legend>
    <c:plotVisOnly val="1"/>
    <c:dispBlanksAs val="gap"/>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Arial"/>
              </a:rPr>
              <a:t>Click to move the slide</a:t>
            </a:r>
            <a:endParaRPr b="0" lang="en-US" sz="1800" spc="-1" strike="noStrike">
              <a:solidFill>
                <a:srgbClr val="000000"/>
              </a:solidFill>
              <a:latin typeface="Arial"/>
            </a:endParaRPr>
          </a:p>
        </p:txBody>
      </p:sp>
      <p:sp>
        <p:nvSpPr>
          <p:cNvPr id="130"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31"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32"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33"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34"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C45F3EA5-B1EE-4266-B5F1-53D49499EC7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Img"/>
          </p:nvPr>
        </p:nvSpPr>
        <p:spPr>
          <a:xfrm>
            <a:off x="1143000" y="685800"/>
            <a:ext cx="4571640" cy="3428640"/>
          </a:xfrm>
          <a:prstGeom prst="rect">
            <a:avLst/>
          </a:prstGeom>
        </p:spPr>
      </p:sp>
      <p:sp>
        <p:nvSpPr>
          <p:cNvPr id="384"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8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D7C4DBE6-5EBF-4F60-A24F-0B673753779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Img"/>
          </p:nvPr>
        </p:nvSpPr>
        <p:spPr>
          <a:xfrm>
            <a:off x="1143000" y="685800"/>
            <a:ext cx="4571640" cy="3428640"/>
          </a:xfrm>
          <a:prstGeom prst="rect">
            <a:avLst/>
          </a:prstGeom>
        </p:spPr>
      </p:sp>
      <p:sp>
        <p:nvSpPr>
          <p:cNvPr id="39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Docker – containerization, build and ship apps</a:t>
            </a:r>
            <a:endParaRPr b="0" lang="en-US" sz="2000" spc="-1" strike="noStrike">
              <a:latin typeface="Arial"/>
            </a:endParaRPr>
          </a:p>
          <a:p>
            <a:pPr marL="216000" indent="-216000">
              <a:lnSpc>
                <a:spcPct val="100000"/>
              </a:lnSpc>
            </a:pPr>
            <a:r>
              <a:rPr b="0" lang="en-US" sz="2000" spc="-1" strike="noStrike">
                <a:latin typeface="Arial"/>
              </a:rPr>
              <a:t>Spark – cluster computing framework, nice data parallelism etc</a:t>
            </a:r>
            <a:endParaRPr b="0" lang="en-US" sz="2000" spc="-1" strike="noStrike">
              <a:latin typeface="Arial"/>
            </a:endParaRPr>
          </a:p>
        </p:txBody>
      </p:sp>
      <p:sp>
        <p:nvSpPr>
          <p:cNvPr id="39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963F9B87-E073-4E90-80BA-ED811979A07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sldImg"/>
          </p:nvPr>
        </p:nvSpPr>
        <p:spPr>
          <a:xfrm>
            <a:off x="1143000" y="685800"/>
            <a:ext cx="4571640" cy="3428640"/>
          </a:xfrm>
          <a:prstGeom prst="rect">
            <a:avLst/>
          </a:prstGeom>
        </p:spPr>
      </p:sp>
      <p:sp>
        <p:nvSpPr>
          <p:cNvPr id="393"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9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6CDE7F95-6CE8-4296-B067-D86E6E29B54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Img"/>
          </p:nvPr>
        </p:nvSpPr>
        <p:spPr>
          <a:xfrm>
            <a:off x="1143000" y="685800"/>
            <a:ext cx="4571640" cy="3428640"/>
          </a:xfrm>
          <a:prstGeom prst="rect">
            <a:avLst/>
          </a:prstGeom>
        </p:spPr>
      </p:sp>
      <p:sp>
        <p:nvSpPr>
          <p:cNvPr id="39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a:t>
            </a:r>
            <a:r>
              <a:rPr b="0" lang="en-US" sz="2000" spc="-1" strike="noStrike">
                <a:latin typeface="Arial"/>
              </a:rPr>
              <a:t>Sabermetrics” = “SABR” = “Society for American Baseball Research”</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Peter Brand = name of character in the movie, actual name is Paul DePodesta</a:t>
            </a:r>
            <a:endParaRPr b="0" lang="en-US" sz="2000" spc="-1" strike="noStrike">
              <a:latin typeface="Arial"/>
            </a:endParaRPr>
          </a:p>
        </p:txBody>
      </p:sp>
      <p:sp>
        <p:nvSpPr>
          <p:cNvPr id="39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514EE4C7-9F93-4CE7-BE6D-F6DD1FF65D3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Img"/>
          </p:nvPr>
        </p:nvSpPr>
        <p:spPr>
          <a:xfrm>
            <a:off x="1143000" y="685800"/>
            <a:ext cx="4571640" cy="3428640"/>
          </a:xfrm>
          <a:prstGeom prst="rect">
            <a:avLst/>
          </a:prstGeom>
        </p:spPr>
      </p:sp>
      <p:sp>
        <p:nvSpPr>
          <p:cNvPr id="399"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0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AB842D9A-997B-4E0C-8963-F1DCFFDC57B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1143000" y="685800"/>
            <a:ext cx="4571640" cy="3428640"/>
          </a:xfrm>
          <a:prstGeom prst="rect">
            <a:avLst/>
          </a:prstGeom>
        </p:spPr>
      </p:sp>
      <p:sp>
        <p:nvSpPr>
          <p:cNvPr id="387"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8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A804DFCE-A23A-4BC0-874D-17AFB94CA5C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75248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32" name="PlaceHolder 3"/>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35"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36"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37" name="PlaceHolder 5"/>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40" name="PlaceHolder 3"/>
          <p:cNvSpPr>
            <a:spLocks noGrp="1"/>
          </p:cNvSpPr>
          <p:nvPr>
            <p:ph type="body"/>
          </p:nvPr>
        </p:nvSpPr>
        <p:spPr>
          <a:xfrm>
            <a:off x="303372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41" name="PlaceHolder 4"/>
          <p:cNvSpPr>
            <a:spLocks noGrp="1"/>
          </p:cNvSpPr>
          <p:nvPr>
            <p:ph type="body"/>
          </p:nvPr>
        </p:nvSpPr>
        <p:spPr>
          <a:xfrm>
            <a:off x="561024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42" name="PlaceHolder 5"/>
          <p:cNvSpPr>
            <a:spLocks noGrp="1"/>
          </p:cNvSpPr>
          <p:nvPr>
            <p:ph type="body"/>
          </p:nvPr>
        </p:nvSpPr>
        <p:spPr>
          <a:xfrm>
            <a:off x="45720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43" name="PlaceHolder 6"/>
          <p:cNvSpPr>
            <a:spLocks noGrp="1"/>
          </p:cNvSpPr>
          <p:nvPr>
            <p:ph type="body"/>
          </p:nvPr>
        </p:nvSpPr>
        <p:spPr>
          <a:xfrm>
            <a:off x="303372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44" name="PlaceHolder 7"/>
          <p:cNvSpPr>
            <a:spLocks noGrp="1"/>
          </p:cNvSpPr>
          <p:nvPr>
            <p:ph type="body"/>
          </p:nvPr>
        </p:nvSpPr>
        <p:spPr>
          <a:xfrm>
            <a:off x="561024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3" name="PlaceHolder 2"/>
          <p:cNvSpPr>
            <a:spLocks noGrp="1"/>
          </p:cNvSpPr>
          <p:nvPr>
            <p:ph type="subTitle"/>
          </p:nvPr>
        </p:nvSpPr>
        <p:spPr>
          <a:xfrm>
            <a:off x="457200" y="1752480"/>
            <a:ext cx="7619760" cy="4373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body"/>
          </p:nvPr>
        </p:nvSpPr>
        <p:spPr>
          <a:xfrm>
            <a:off x="457200" y="1752480"/>
            <a:ext cx="761976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58"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152640"/>
            <a:ext cx="5790960" cy="635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2"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63"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64"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752480"/>
            <a:ext cx="7619760" cy="4373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6"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67"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68" name="PlaceHolder 4"/>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0"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71"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72" name="PlaceHolder 4"/>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4" name="PlaceHolder 2"/>
          <p:cNvSpPr>
            <a:spLocks noGrp="1"/>
          </p:cNvSpPr>
          <p:nvPr>
            <p:ph type="body"/>
          </p:nvPr>
        </p:nvSpPr>
        <p:spPr>
          <a:xfrm>
            <a:off x="457200" y="175248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75" name="PlaceHolder 3"/>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7"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78"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79"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0" name="PlaceHolder 5"/>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2" name="PlaceHolder 2"/>
          <p:cNvSpPr>
            <a:spLocks noGrp="1"/>
          </p:cNvSpPr>
          <p:nvPr>
            <p:ph type="body"/>
          </p:nvPr>
        </p:nvSpPr>
        <p:spPr>
          <a:xfrm>
            <a:off x="45720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3" name="PlaceHolder 3"/>
          <p:cNvSpPr>
            <a:spLocks noGrp="1"/>
          </p:cNvSpPr>
          <p:nvPr>
            <p:ph type="body"/>
          </p:nvPr>
        </p:nvSpPr>
        <p:spPr>
          <a:xfrm>
            <a:off x="303372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4" name="PlaceHolder 4"/>
          <p:cNvSpPr>
            <a:spLocks noGrp="1"/>
          </p:cNvSpPr>
          <p:nvPr>
            <p:ph type="body"/>
          </p:nvPr>
        </p:nvSpPr>
        <p:spPr>
          <a:xfrm>
            <a:off x="561024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5" name="PlaceHolder 5"/>
          <p:cNvSpPr>
            <a:spLocks noGrp="1"/>
          </p:cNvSpPr>
          <p:nvPr>
            <p:ph type="body"/>
          </p:nvPr>
        </p:nvSpPr>
        <p:spPr>
          <a:xfrm>
            <a:off x="45720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6" name="PlaceHolder 6"/>
          <p:cNvSpPr>
            <a:spLocks noGrp="1"/>
          </p:cNvSpPr>
          <p:nvPr>
            <p:ph type="body"/>
          </p:nvPr>
        </p:nvSpPr>
        <p:spPr>
          <a:xfrm>
            <a:off x="303372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87" name="PlaceHolder 7"/>
          <p:cNvSpPr>
            <a:spLocks noGrp="1"/>
          </p:cNvSpPr>
          <p:nvPr>
            <p:ph type="body"/>
          </p:nvPr>
        </p:nvSpPr>
        <p:spPr>
          <a:xfrm>
            <a:off x="561024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4" name="PlaceHolder 2"/>
          <p:cNvSpPr>
            <a:spLocks noGrp="1"/>
          </p:cNvSpPr>
          <p:nvPr>
            <p:ph type="subTitle"/>
          </p:nvPr>
        </p:nvSpPr>
        <p:spPr>
          <a:xfrm>
            <a:off x="457200" y="1752480"/>
            <a:ext cx="7619760" cy="4373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6" name="PlaceHolder 2"/>
          <p:cNvSpPr>
            <a:spLocks noGrp="1"/>
          </p:cNvSpPr>
          <p:nvPr>
            <p:ph type="body"/>
          </p:nvPr>
        </p:nvSpPr>
        <p:spPr>
          <a:xfrm>
            <a:off x="457200" y="1752480"/>
            <a:ext cx="761976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8"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99"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752480"/>
            <a:ext cx="761976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457200" y="152640"/>
            <a:ext cx="5790960" cy="635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04"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105"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7"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108"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09" name="PlaceHolder 4"/>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1"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12"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13" name="PlaceHolder 4"/>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5" name="PlaceHolder 2"/>
          <p:cNvSpPr>
            <a:spLocks noGrp="1"/>
          </p:cNvSpPr>
          <p:nvPr>
            <p:ph type="body"/>
          </p:nvPr>
        </p:nvSpPr>
        <p:spPr>
          <a:xfrm>
            <a:off x="457200" y="175248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16" name="PlaceHolder 3"/>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19"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0"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1" name="PlaceHolder 5"/>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3" name="PlaceHolder 2"/>
          <p:cNvSpPr>
            <a:spLocks noGrp="1"/>
          </p:cNvSpPr>
          <p:nvPr>
            <p:ph type="body"/>
          </p:nvPr>
        </p:nvSpPr>
        <p:spPr>
          <a:xfrm>
            <a:off x="45720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4" name="PlaceHolder 3"/>
          <p:cNvSpPr>
            <a:spLocks noGrp="1"/>
          </p:cNvSpPr>
          <p:nvPr>
            <p:ph type="body"/>
          </p:nvPr>
        </p:nvSpPr>
        <p:spPr>
          <a:xfrm>
            <a:off x="303372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5" name="PlaceHolder 4"/>
          <p:cNvSpPr>
            <a:spLocks noGrp="1"/>
          </p:cNvSpPr>
          <p:nvPr>
            <p:ph type="body"/>
          </p:nvPr>
        </p:nvSpPr>
        <p:spPr>
          <a:xfrm>
            <a:off x="5610240" y="175248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6" name="PlaceHolder 5"/>
          <p:cNvSpPr>
            <a:spLocks noGrp="1"/>
          </p:cNvSpPr>
          <p:nvPr>
            <p:ph type="body"/>
          </p:nvPr>
        </p:nvSpPr>
        <p:spPr>
          <a:xfrm>
            <a:off x="45720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7" name="PlaceHolder 6"/>
          <p:cNvSpPr>
            <a:spLocks noGrp="1"/>
          </p:cNvSpPr>
          <p:nvPr>
            <p:ph type="body"/>
          </p:nvPr>
        </p:nvSpPr>
        <p:spPr>
          <a:xfrm>
            <a:off x="303372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128" name="PlaceHolder 7"/>
          <p:cNvSpPr>
            <a:spLocks noGrp="1"/>
          </p:cNvSpPr>
          <p:nvPr>
            <p:ph type="body"/>
          </p:nvPr>
        </p:nvSpPr>
        <p:spPr>
          <a:xfrm>
            <a:off x="5610240" y="4037040"/>
            <a:ext cx="245340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15"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52640"/>
            <a:ext cx="5790960" cy="635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20" name="PlaceHolder 3"/>
          <p:cNvSpPr>
            <a:spLocks noGrp="1"/>
          </p:cNvSpPr>
          <p:nvPr>
            <p:ph type="body"/>
          </p:nvPr>
        </p:nvSpPr>
        <p:spPr>
          <a:xfrm>
            <a:off x="43614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21" name="PlaceHolder 4"/>
          <p:cNvSpPr>
            <a:spLocks noGrp="1"/>
          </p:cNvSpPr>
          <p:nvPr>
            <p:ph type="body"/>
          </p:nvPr>
        </p:nvSpPr>
        <p:spPr>
          <a:xfrm>
            <a:off x="4572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752480"/>
            <a:ext cx="3718080" cy="4373280"/>
          </a:xfrm>
          <a:prstGeom prst="rect">
            <a:avLst/>
          </a:prstGeom>
        </p:spPr>
        <p:txBody>
          <a:bodyPr lIns="0" rIns="0" tIns="0" bIns="0">
            <a:normAutofit/>
          </a:bodyPr>
          <a:p>
            <a:endParaRPr b="1" lang="en-US" sz="2000" spc="-1" strike="noStrike">
              <a:solidFill>
                <a:srgbClr val="000000"/>
              </a:solidFill>
              <a:latin typeface="Arial"/>
            </a:endParaRPr>
          </a:p>
        </p:txBody>
      </p:sp>
      <p:sp>
        <p:nvSpPr>
          <p:cNvPr id="24"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25" name="PlaceHolder 4"/>
          <p:cNvSpPr>
            <a:spLocks noGrp="1"/>
          </p:cNvSpPr>
          <p:nvPr>
            <p:ph type="body"/>
          </p:nvPr>
        </p:nvSpPr>
        <p:spPr>
          <a:xfrm>
            <a:off x="4361400" y="403704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52640"/>
            <a:ext cx="5790960" cy="137124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28" name="PlaceHolder 3"/>
          <p:cNvSpPr>
            <a:spLocks noGrp="1"/>
          </p:cNvSpPr>
          <p:nvPr>
            <p:ph type="body"/>
          </p:nvPr>
        </p:nvSpPr>
        <p:spPr>
          <a:xfrm>
            <a:off x="4361400" y="1752480"/>
            <a:ext cx="3718080" cy="2085840"/>
          </a:xfrm>
          <a:prstGeom prst="rect">
            <a:avLst/>
          </a:prstGeom>
        </p:spPr>
        <p:txBody>
          <a:bodyPr lIns="0" rIns="0" tIns="0" bIns="0">
            <a:normAutofit/>
          </a:bodyPr>
          <a:p>
            <a:endParaRPr b="1" lang="en-US" sz="2000" spc="-1" strike="noStrike">
              <a:solidFill>
                <a:srgbClr val="000000"/>
              </a:solidFill>
              <a:latin typeface="Arial"/>
            </a:endParaRPr>
          </a:p>
        </p:txBody>
      </p:sp>
      <p:sp>
        <p:nvSpPr>
          <p:cNvPr id="29" name="PlaceHolder 4"/>
          <p:cNvSpPr>
            <a:spLocks noGrp="1"/>
          </p:cNvSpPr>
          <p:nvPr>
            <p:ph type="body"/>
          </p:nvPr>
        </p:nvSpPr>
        <p:spPr>
          <a:xfrm>
            <a:off x="457200" y="4037040"/>
            <a:ext cx="7619760" cy="2085840"/>
          </a:xfrm>
          <a:prstGeom prst="rect">
            <a:avLst/>
          </a:prstGeom>
        </p:spPr>
        <p:txBody>
          <a:bodyPr lIns="0" rIns="0" tIns="0" bIns="0">
            <a:normAutofit/>
          </a:bodyPr>
          <a:p>
            <a:endParaRPr b="1" lang="en-US" sz="20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57200" y="228600"/>
            <a:ext cx="7772040" cy="4571640"/>
          </a:xfrm>
          <a:prstGeom prst="rect">
            <a:avLst/>
          </a:prstGeom>
        </p:spPr>
        <p:txBody>
          <a:bodyPr anchor="ctr">
            <a:noAutofit/>
          </a:bodyPr>
          <a:p>
            <a:pPr>
              <a:lnSpc>
                <a:spcPct val="100000"/>
              </a:lnSpc>
            </a:pPr>
            <a:r>
              <a:rPr b="0" lang="en-US" sz="8800" spc="-80" strike="noStrike" cap="all">
                <a:solidFill>
                  <a:srgbClr val="000000"/>
                </a:solidFill>
                <a:latin typeface="Arial Black"/>
              </a:rPr>
              <a:t>Click to </a:t>
            </a:r>
            <a:r>
              <a:rPr b="0" lang="en-US" sz="8800" spc="-80" strike="noStrike" cap="all">
                <a:solidFill>
                  <a:srgbClr val="000000"/>
                </a:solidFill>
                <a:latin typeface="Arial Black"/>
              </a:rPr>
              <a:t>edit Master </a:t>
            </a:r>
            <a:r>
              <a:rPr b="0" lang="en-US" sz="8800" spc="-80" strike="noStrike" cap="all">
                <a:solidFill>
                  <a:srgbClr val="000000"/>
                </a:solidFill>
                <a:latin typeface="Arial Black"/>
              </a:rPr>
              <a:t>title style</a:t>
            </a:r>
            <a:endParaRPr b="0" lang="en-US" sz="8800" spc="-1" strike="noStrike">
              <a:solidFill>
                <a:srgbClr val="000000"/>
              </a:solidFill>
              <a:latin typeface="Arial"/>
            </a:endParaRPr>
          </a:p>
        </p:txBody>
      </p:sp>
      <p:sp>
        <p:nvSpPr>
          <p:cNvPr id="3" name="PlaceHolder 4"/>
          <p:cNvSpPr>
            <a:spLocks noGrp="1"/>
          </p:cNvSpPr>
          <p:nvPr>
            <p:ph type="dt"/>
          </p:nvPr>
        </p:nvSpPr>
        <p:spPr>
          <a:xfrm>
            <a:off x="457200" y="6172200"/>
            <a:ext cx="3428640" cy="304560"/>
          </a:xfrm>
          <a:prstGeom prst="rect">
            <a:avLst/>
          </a:prstGeom>
        </p:spPr>
        <p:txBody>
          <a:bodyPr bIns="0" anchor="b">
            <a:noAutofit/>
          </a:bodyPr>
          <a:p>
            <a:endParaRPr b="0" lang="en-US" sz="2400" spc="-1" strike="noStrike">
              <a:latin typeface="Times New Roman"/>
            </a:endParaRPr>
          </a:p>
        </p:txBody>
      </p:sp>
      <p:sp>
        <p:nvSpPr>
          <p:cNvPr id="4" name="PlaceHolder 5"/>
          <p:cNvSpPr>
            <a:spLocks noGrp="1"/>
          </p:cNvSpPr>
          <p:nvPr>
            <p:ph type="ftr"/>
          </p:nvPr>
        </p:nvSpPr>
        <p:spPr>
          <a:xfrm>
            <a:off x="2857680" y="6492960"/>
            <a:ext cx="3428640" cy="283320"/>
          </a:xfrm>
          <a:prstGeom prst="rect">
            <a:avLst/>
          </a:prstGeom>
        </p:spPr>
        <p:txBody>
          <a:bodyPr>
            <a:noAutofit/>
          </a:bodyPr>
          <a:p>
            <a:pPr algn="ctr">
              <a:lnSpc>
                <a:spcPct val="100000"/>
              </a:lnSpc>
            </a:pPr>
            <a:r>
              <a:rPr b="0" lang="en-US" sz="1000" spc="-1" strike="noStrike">
                <a:solidFill>
                  <a:srgbClr val="d1282e"/>
                </a:solidFill>
                <a:latin typeface="Arial"/>
              </a:rPr>
              <a:t>John P. Dickerson - EC 2016</a:t>
            </a:r>
            <a:endParaRPr b="0" lang="en-US" sz="1000" spc="-1" strike="noStrike">
              <a:latin typeface="Times New Roman"/>
            </a:endParaRPr>
          </a:p>
        </p:txBody>
      </p:sp>
      <p:sp>
        <p:nvSpPr>
          <p:cNvPr id="5" name="CustomShape 6"/>
          <p:cNvSpPr/>
          <p:nvPr/>
        </p:nvSpPr>
        <p:spPr>
          <a:xfrm>
            <a:off x="9001080" y="4846320"/>
            <a:ext cx="142560" cy="2011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a:off x="9001080" y="0"/>
            <a:ext cx="142560" cy="4845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 name="PlaceHolder 8"/>
          <p:cNvSpPr>
            <a:spLocks noGrp="1"/>
          </p:cNvSpPr>
          <p:nvPr>
            <p:ph type="sldNum"/>
          </p:nvPr>
        </p:nvSpPr>
        <p:spPr>
          <a:xfrm rot="16200000">
            <a:off x="8227080" y="5885640"/>
            <a:ext cx="1315440" cy="364680"/>
          </a:xfrm>
          <a:prstGeom prst="rect">
            <a:avLst/>
          </a:prstGeom>
        </p:spPr>
        <p:txBody>
          <a:bodyPr anchor="ctr">
            <a:noAutofit/>
          </a:bodyPr>
          <a:p>
            <a:pPr>
              <a:lnSpc>
                <a:spcPct val="100000"/>
              </a:lnSpc>
            </a:pPr>
            <a:fld id="{955DFE5E-08F3-4257-BE90-57C5A15CBE93}" type="slidenum">
              <a:rPr b="1" lang="en-US" sz="2400" spc="-1" strike="noStrike">
                <a:solidFill>
                  <a:srgbClr val="000000"/>
                </a:solidFill>
                <a:latin typeface="Arial"/>
              </a:rPr>
              <a:t>&lt;number&gt;</a:t>
            </a:fld>
            <a:endParaRPr b="0" lang="en-US" sz="2400" spc="-1" strike="noStrike">
              <a:latin typeface="Times New Roman"/>
            </a:endParaRPr>
          </a:p>
        </p:txBody>
      </p:sp>
      <p:sp>
        <p:nvSpPr>
          <p:cNvPr id="8"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en-US" sz="2000" spc="-1" strike="noStrike">
                <a:solidFill>
                  <a:srgbClr val="000000"/>
                </a:solidFill>
                <a:latin typeface="Arial"/>
              </a:rPr>
              <a:t>Click to edit the outline text format</a:t>
            </a:r>
            <a:endParaRPr b="1" lang="en-US" sz="2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CustomShape 2"/>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title"/>
          </p:nvPr>
        </p:nvSpPr>
        <p:spPr>
          <a:xfrm>
            <a:off x="457200" y="152640"/>
            <a:ext cx="5790960" cy="1371240"/>
          </a:xfrm>
          <a:prstGeom prst="rect">
            <a:avLst/>
          </a:prstGeom>
        </p:spPr>
        <p:txBody>
          <a:bodyPr anchor="b">
            <a:noAutofit/>
          </a:bodyPr>
          <a:p>
            <a:pPr>
              <a:lnSpc>
                <a:spcPct val="100000"/>
              </a:lnSpc>
            </a:pPr>
            <a:r>
              <a:rPr b="0" lang="en-US" sz="3600" spc="-60" strike="noStrike" cap="all">
                <a:solidFill>
                  <a:srgbClr val="d1282e"/>
                </a:solidFill>
                <a:latin typeface="Arial Black"/>
              </a:rPr>
              <a:t>Click to edit Master title style</a:t>
            </a:r>
            <a:endParaRPr b="0" lang="en-US" sz="3600" spc="-1" strike="noStrike">
              <a:solidFill>
                <a:srgbClr val="000000"/>
              </a:solidFill>
              <a:latin typeface="Arial"/>
            </a:endParaRPr>
          </a:p>
        </p:txBody>
      </p:sp>
      <p:sp>
        <p:nvSpPr>
          <p:cNvPr id="48" name="PlaceHolder 4"/>
          <p:cNvSpPr>
            <a:spLocks noGrp="1"/>
          </p:cNvSpPr>
          <p:nvPr>
            <p:ph type="body"/>
          </p:nvPr>
        </p:nvSpPr>
        <p:spPr>
          <a:xfrm>
            <a:off x="457200" y="1752480"/>
            <a:ext cx="7619760" cy="4373280"/>
          </a:xfrm>
          <a:prstGeom prst="rect">
            <a:avLst/>
          </a:prstGeom>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Click to edit Master text styles</a:t>
            </a:r>
            <a:endParaRPr b="1" lang="en-US" sz="2000" spc="-1" strike="noStrike">
              <a:solidFill>
                <a:srgbClr val="000000"/>
              </a:solidFill>
              <a:latin typeface="Arial"/>
            </a:endParaRPr>
          </a:p>
          <a:p>
            <a:pPr lvl="1" marL="457200" indent="-182520">
              <a:lnSpc>
                <a:spcPct val="100000"/>
              </a:lnSpc>
              <a:spcBef>
                <a:spcPts val="400"/>
              </a:spcBef>
              <a:buClr>
                <a:srgbClr val="d1282e"/>
              </a:buClr>
              <a:buFont typeface="Arial"/>
              <a:buChar char="•"/>
              <a:tabLst>
                <a:tab algn="l" pos="0"/>
              </a:tabLst>
            </a:pPr>
            <a:r>
              <a:rPr b="0" lang="en-US" sz="2000" spc="-1" strike="noStrike">
                <a:solidFill>
                  <a:srgbClr val="000000"/>
                </a:solidFill>
                <a:latin typeface="Arial"/>
              </a:rPr>
              <a:t>Second level</a:t>
            </a:r>
            <a:endParaRPr b="0" lang="en-US" sz="2000" spc="-1" strike="noStrike">
              <a:solidFill>
                <a:srgbClr val="000000"/>
              </a:solidFill>
              <a:latin typeface="Arial"/>
            </a:endParaRPr>
          </a:p>
          <a:p>
            <a:pPr lvl="2" marL="1143000" indent="-228240">
              <a:lnSpc>
                <a:spcPct val="100000"/>
              </a:lnSpc>
              <a:spcBef>
                <a:spcPts val="360"/>
              </a:spcBef>
              <a:buClr>
                <a:srgbClr val="d1282e"/>
              </a:buClr>
              <a:buFont typeface="Arial"/>
              <a:buChar char="•"/>
              <a:tabLst>
                <a:tab algn="l" pos="0"/>
              </a:tabLst>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600200" indent="-228240">
              <a:lnSpc>
                <a:spcPct val="100000"/>
              </a:lnSpc>
              <a:spcBef>
                <a:spcPts val="360"/>
              </a:spcBef>
              <a:buClr>
                <a:srgbClr val="d1282e"/>
              </a:buClr>
              <a:buFont typeface="Arial"/>
              <a:buChar char="•"/>
              <a:tabLst>
                <a:tab algn="l" pos="0"/>
              </a:tabLst>
            </a:pPr>
            <a:r>
              <a:rPr b="0" lang="en-US" sz="1800" spc="-1" strike="noStrike">
                <a:solidFill>
                  <a:srgbClr val="000000"/>
                </a:solidFill>
                <a:latin typeface="Arial"/>
              </a:rPr>
              <a:t>Fourth level</a:t>
            </a:r>
            <a:endParaRPr b="0" lang="en-US" sz="1800" spc="-1" strike="noStrike">
              <a:solidFill>
                <a:srgbClr val="000000"/>
              </a:solidFill>
              <a:latin typeface="Arial"/>
            </a:endParaRPr>
          </a:p>
          <a:p>
            <a:pPr lvl="4" marL="2057400" indent="-228240">
              <a:lnSpc>
                <a:spcPct val="100000"/>
              </a:lnSpc>
              <a:spcBef>
                <a:spcPts val="360"/>
              </a:spcBef>
              <a:buClr>
                <a:srgbClr val="d1282e"/>
              </a:buClr>
              <a:buFont typeface="Arial"/>
              <a:buChar char="•"/>
              <a:tabLst>
                <a:tab algn="l" pos="0"/>
              </a:tabLst>
            </a:pPr>
            <a:r>
              <a:rPr b="0" lang="en-US" sz="1800" spc="-1" strike="noStrike">
                <a:solidFill>
                  <a:srgbClr val="000000"/>
                </a:solidFill>
                <a:latin typeface="Arial"/>
              </a:rPr>
              <a:t>Fifth level</a:t>
            </a:r>
            <a:endParaRPr b="0" lang="en-US" sz="1800" spc="-1" strike="noStrike">
              <a:solidFill>
                <a:srgbClr val="000000"/>
              </a:solidFill>
              <a:latin typeface="Arial"/>
            </a:endParaRPr>
          </a:p>
        </p:txBody>
      </p:sp>
      <p:sp>
        <p:nvSpPr>
          <p:cNvPr id="49" name="PlaceHolder 5"/>
          <p:cNvSpPr>
            <a:spLocks noGrp="1"/>
          </p:cNvSpPr>
          <p:nvPr>
            <p:ph type="dt"/>
          </p:nvPr>
        </p:nvSpPr>
        <p:spPr>
          <a:xfrm>
            <a:off x="457200" y="6172200"/>
            <a:ext cx="3428640" cy="304560"/>
          </a:xfrm>
          <a:prstGeom prst="rect">
            <a:avLst/>
          </a:prstGeom>
        </p:spPr>
        <p:txBody>
          <a:bodyPr bIns="0" anchor="b">
            <a:noAutofit/>
          </a:bodyPr>
          <a:p>
            <a:endParaRPr b="0" lang="en-US" sz="2400" spc="-1" strike="noStrike">
              <a:latin typeface="Times New Roman"/>
            </a:endParaRPr>
          </a:p>
        </p:txBody>
      </p:sp>
      <p:sp>
        <p:nvSpPr>
          <p:cNvPr id="50" name="PlaceHolder 6"/>
          <p:cNvSpPr>
            <a:spLocks noGrp="1"/>
          </p:cNvSpPr>
          <p:nvPr>
            <p:ph type="ftr"/>
          </p:nvPr>
        </p:nvSpPr>
        <p:spPr>
          <a:xfrm>
            <a:off x="2857680" y="6492960"/>
            <a:ext cx="3428640" cy="283320"/>
          </a:xfrm>
          <a:prstGeom prst="rect">
            <a:avLst/>
          </a:prstGeom>
        </p:spPr>
        <p:txBody>
          <a:bodyPr>
            <a:noAutofit/>
          </a:bodyPr>
          <a:p>
            <a:pPr algn="ctr">
              <a:lnSpc>
                <a:spcPct val="100000"/>
              </a:lnSpc>
            </a:pPr>
            <a:r>
              <a:rPr b="0" lang="en-US" sz="1000" spc="-1" strike="noStrike">
                <a:solidFill>
                  <a:srgbClr val="d1282e"/>
                </a:solidFill>
                <a:latin typeface="Arial"/>
              </a:rPr>
              <a:t>John P. Dickerson - EC 2016</a:t>
            </a:r>
            <a:endParaRPr b="0" lang="en-US" sz="1000" spc="-1" strike="noStrike">
              <a:latin typeface="Times New Roman"/>
            </a:endParaRPr>
          </a:p>
        </p:txBody>
      </p:sp>
      <p:sp>
        <p:nvSpPr>
          <p:cNvPr id="51" name="PlaceHolder 7"/>
          <p:cNvSpPr>
            <a:spLocks noGrp="1"/>
          </p:cNvSpPr>
          <p:nvPr>
            <p:ph type="sldNum"/>
          </p:nvPr>
        </p:nvSpPr>
        <p:spPr>
          <a:xfrm rot="16200000">
            <a:off x="8227080" y="5885640"/>
            <a:ext cx="1315440" cy="364680"/>
          </a:xfrm>
          <a:prstGeom prst="rect">
            <a:avLst/>
          </a:prstGeom>
        </p:spPr>
        <p:txBody>
          <a:bodyPr anchor="ctr">
            <a:noAutofit/>
          </a:bodyPr>
          <a:p>
            <a:pPr>
              <a:lnSpc>
                <a:spcPct val="100000"/>
              </a:lnSpc>
            </a:pPr>
            <a:fld id="{8919C12F-A427-4E6D-AC2A-9D4E95A9C04F}" type="slidenum">
              <a:rPr b="1" lang="en-US" sz="2400" spc="-1" strike="noStrike">
                <a:solidFill>
                  <a:srgbClr val="d1282e"/>
                </a:solidFill>
                <a:latin typeface="Arial"/>
              </a:rPr>
              <a:t>&lt;number&gt;</a:t>
            </a:fld>
            <a:endParaRPr b="0" lang="en-US"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90" name="PlaceHolder 3"/>
          <p:cNvSpPr>
            <a:spLocks noGrp="1"/>
          </p:cNvSpPr>
          <p:nvPr>
            <p:ph type="title"/>
          </p:nvPr>
        </p:nvSpPr>
        <p:spPr>
          <a:xfrm>
            <a:off x="457200" y="152640"/>
            <a:ext cx="5790960" cy="1371240"/>
          </a:xfrm>
          <a:prstGeom prst="rect">
            <a:avLst/>
          </a:prstGeom>
        </p:spPr>
        <p:txBody>
          <a:bodyPr anchor="ctr">
            <a:noAutofit/>
          </a:bodyPr>
          <a:p>
            <a:pPr>
              <a:lnSpc>
                <a:spcPct val="100000"/>
              </a:lnSpc>
            </a:pPr>
            <a:r>
              <a:rPr b="0" lang="en-US" sz="4220" spc="-60" strike="noStrike" cap="all">
                <a:solidFill>
                  <a:srgbClr val="d1282e"/>
                </a:solidFill>
                <a:latin typeface="Arial Black"/>
              </a:rPr>
              <a:t>Title Text</a:t>
            </a:r>
            <a:endParaRPr b="0" lang="en-US" sz="4220" spc="-1" strike="noStrike">
              <a:solidFill>
                <a:srgbClr val="000000"/>
              </a:solidFill>
              <a:latin typeface="Arial"/>
            </a:endParaRPr>
          </a:p>
        </p:txBody>
      </p:sp>
      <p:sp>
        <p:nvSpPr>
          <p:cNvPr id="91" name="PlaceHolder 4"/>
          <p:cNvSpPr>
            <a:spLocks noGrp="1"/>
          </p:cNvSpPr>
          <p:nvPr>
            <p:ph type="sldNum"/>
          </p:nvPr>
        </p:nvSpPr>
        <p:spPr>
          <a:xfrm rot="16200000">
            <a:off x="8227080" y="5885640"/>
            <a:ext cx="1315440" cy="364680"/>
          </a:xfrm>
          <a:prstGeom prst="rect">
            <a:avLst/>
          </a:prstGeom>
        </p:spPr>
        <p:txBody>
          <a:bodyPr anchor="ctr">
            <a:noAutofit/>
          </a:bodyPr>
          <a:p>
            <a:pPr>
              <a:lnSpc>
                <a:spcPct val="100000"/>
              </a:lnSpc>
            </a:pPr>
            <a:fld id="{085AD176-8C69-45DE-917E-73B7AF38809F}" type="slidenum">
              <a:rPr b="1" lang="en-US" sz="2400" spc="-1" strike="noStrike">
                <a:solidFill>
                  <a:srgbClr val="d1282e"/>
                </a:solidFill>
                <a:latin typeface="Arial"/>
              </a:rPr>
              <a:t>&lt;number&gt;</a:t>
            </a:fld>
            <a:endParaRPr b="0" lang="en-US" sz="2400" spc="-1" strike="noStrike">
              <a:latin typeface="Times New Roman"/>
            </a:endParaRPr>
          </a:p>
        </p:txBody>
      </p:sp>
      <p:sp>
        <p:nvSpPr>
          <p:cNvPr id="92"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en-US" sz="2000" spc="-1" strike="noStrike">
                <a:solidFill>
                  <a:srgbClr val="000000"/>
                </a:solidFill>
                <a:latin typeface="Arial"/>
              </a:rPr>
              <a:t>Click to edit the outline text format</a:t>
            </a:r>
            <a:endParaRPr b="1" lang="en-US" sz="2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tif"/><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tif"/><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tif"/><Relationship Id="rId2" Type="http://schemas.openxmlformats.org/officeDocument/2006/relationships/hyperlink" Target="http://jmct.cc/" TargetMode="External"/><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tif"/><Relationship Id="rId2" Type="http://schemas.openxmlformats.org/officeDocument/2006/relationships/image" Target="../media/image14.tif"/><Relationship Id="rId3" Type="http://schemas.openxmlformats.org/officeDocument/2006/relationships/image" Target="../media/image15.tif"/><Relationship Id="rId4" Type="http://schemas.openxmlformats.org/officeDocument/2006/relationships/image" Target="../media/image16.tif"/><Relationship Id="rId5"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tif"/><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ti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tif"/><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hyperlink" Target="https://www.data.gov/" TargetMode="External"/><Relationship Id="rId2" Type="http://schemas.openxmlformats.org/officeDocument/2006/relationships/hyperlink" Target="https://cloud.google.com/bigquery/public-data/" TargetMode="External"/><Relationship Id="rId3" Type="http://schemas.openxmlformats.org/officeDocument/2006/relationships/hyperlink" Target="https://www.kaggle.com/datasets" TargetMode="External"/><Relationship Id="rId4" Type="http://schemas.openxmlformats.org/officeDocument/2006/relationships/hyperlink" Target="https://aws.amazon.com/public-datasets/" TargetMode="External"/><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www.alexa.com/topsites" TargetMode="External"/><Relationship Id="rId2" Type="http://schemas.openxmlformats.org/officeDocument/2006/relationships/hyperlink" Target="http://umd.io/" TargetMode="External"/><Relationship Id="rId3" Type="http://schemas.openxmlformats.org/officeDocument/2006/relationships/image" Target="../media/image20.tif"/><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hyperlink" Target="https://pages.github.com/" TargetMode="External"/><Relationship Id="rId2" Type="http://schemas.openxmlformats.org/officeDocument/2006/relationships/hyperlink" Target="https://github.com/blog/1995-github-jupyter-notebooks-3" TargetMode="External"/><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1.tif"/><Relationship Id="rId2" Type="http://schemas.openxmlformats.org/officeDocument/2006/relationships/image" Target="../media/image22.tif"/><Relationship Id="rId3" Type="http://schemas.openxmlformats.org/officeDocument/2006/relationships/image" Target="../media/image23.tif"/><Relationship Id="rId4" Type="http://schemas.openxmlformats.org/officeDocument/2006/relationships/image" Target="../media/image24.tif"/><Relationship Id="rId5" Type="http://schemas.openxmlformats.org/officeDocument/2006/relationships/image" Target="../media/image25.tif"/><Relationship Id="rId6" Type="http://schemas.openxmlformats.org/officeDocument/2006/relationships/image" Target="../media/image26.tif"/><Relationship Id="rId7" Type="http://schemas.openxmlformats.org/officeDocument/2006/relationships/slideLayout" Target="../slideLayouts/slideLayout13.xml"/><Relationship Id="rId8"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7.ti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tif"/><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tif"/><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2.tif"/><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jpeg"/><Relationship Id="rId10" Type="http://schemas.openxmlformats.org/officeDocument/2006/relationships/image" Target="../media/image42.png"/><Relationship Id="rId11" Type="http://schemas.openxmlformats.org/officeDocument/2006/relationships/slideLayout" Target="../slideLayouts/slideLayout27.xml"/>
</Relationships>
</file>

<file path=ppt/slides/_rels/slide34.xml.rels><?xml version="1.0" encoding="UTF-8"?>
<Relationships xmlns="http://schemas.openxmlformats.org/package/2006/relationships"><Relationship Id="rId1" Type="http://schemas.openxmlformats.org/officeDocument/2006/relationships/image" Target="../media/image43.tif"/><Relationship Id="rId2" Type="http://schemas.openxmlformats.org/officeDocument/2006/relationships/slideLayout" Target="../slideLayouts/slideLayout27.xml"/>
</Relationships>
</file>

<file path=ppt/slides/_rels/slide35.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tif"/><Relationship Id="rId3" Type="http://schemas.openxmlformats.org/officeDocument/2006/relationships/slideLayout" Target="../slideLayouts/slideLayout13.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hyperlink" Target="https://www.docker.com/" TargetMode="External"/><Relationship Id="rId2" Type="http://schemas.openxmlformats.org/officeDocument/2006/relationships/image" Target="../media/image49.tif"/><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50.tif"/><Relationship Id="rId2" Type="http://schemas.openxmlformats.org/officeDocument/2006/relationships/image" Target="../media/image51.tif"/><Relationship Id="rId3" Type="http://schemas.openxmlformats.org/officeDocument/2006/relationships/slideLayout" Target="../slideLayouts/slideLayout13.xml"/><Relationship Id="rId4" Type="http://schemas.openxmlformats.org/officeDocument/2006/relationships/notesSlide" Target="../notesSlides/notesSlide42.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tif"/><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457200" y="247320"/>
            <a:ext cx="7772040" cy="3783240"/>
          </a:xfrm>
          <a:prstGeom prst="rect">
            <a:avLst/>
          </a:prstGeom>
          <a:noFill/>
          <a:ln w="0">
            <a:noFill/>
          </a:ln>
        </p:spPr>
        <p:txBody>
          <a:bodyPr anchor="ctr">
            <a:normAutofit/>
          </a:bodyPr>
          <a:p>
            <a:pPr>
              <a:lnSpc>
                <a:spcPct val="100000"/>
              </a:lnSpc>
            </a:pPr>
            <a:r>
              <a:rPr b="0" lang="en-US" sz="4000" spc="-80" strike="noStrike" cap="all">
                <a:solidFill>
                  <a:srgbClr val="000000"/>
                </a:solidFill>
                <a:latin typeface="Arial Black"/>
              </a:rPr>
              <a:t>Introduction to </a:t>
            </a:r>
            <a:br/>
            <a:r>
              <a:rPr b="0" lang="en-US" sz="4000" spc="-80" strike="noStrike" cap="all">
                <a:solidFill>
                  <a:srgbClr val="000000"/>
                </a:solidFill>
                <a:latin typeface="Arial Black"/>
              </a:rPr>
              <a:t>Data Science</a:t>
            </a:r>
            <a:endParaRPr b="0" lang="en-US" sz="4000" spc="-1" strike="noStrike">
              <a:solidFill>
                <a:srgbClr val="000000"/>
              </a:solidFill>
              <a:latin typeface="Arial"/>
            </a:endParaRPr>
          </a:p>
        </p:txBody>
      </p:sp>
      <p:sp>
        <p:nvSpPr>
          <p:cNvPr id="136" name="TextShape 2"/>
          <p:cNvSpPr txBox="1"/>
          <p:nvPr/>
        </p:nvSpPr>
        <p:spPr>
          <a:xfrm>
            <a:off x="457200" y="2923560"/>
            <a:ext cx="6857640" cy="988560"/>
          </a:xfrm>
          <a:prstGeom prst="rect">
            <a:avLst/>
          </a:prstGeom>
          <a:noFill/>
          <a:ln w="0">
            <a:noFill/>
          </a:ln>
        </p:spPr>
        <p:txBody>
          <a:bodyPr>
            <a:normAutofit/>
          </a:bodyPr>
          <a:p>
            <a:pPr>
              <a:lnSpc>
                <a:spcPct val="100000"/>
              </a:lnSpc>
              <a:spcBef>
                <a:spcPts val="400"/>
              </a:spcBef>
              <a:spcAft>
                <a:spcPts val="601"/>
              </a:spcAft>
              <a:tabLst>
                <a:tab algn="l" pos="0"/>
              </a:tabLst>
            </a:pPr>
            <a:r>
              <a:rPr b="0" lang="en-US" sz="2000" spc="117" strike="noStrike" cap="all">
                <a:solidFill>
                  <a:srgbClr val="d1282e"/>
                </a:solidFill>
                <a:latin typeface="Arial Black"/>
              </a:rPr>
              <a:t>José Manuel Calderón Trilla</a:t>
            </a:r>
            <a:endParaRPr b="0" lang="en-US" sz="2000" spc="-1" strike="noStrike">
              <a:latin typeface="Arial"/>
            </a:endParaRPr>
          </a:p>
        </p:txBody>
      </p:sp>
      <p:sp>
        <p:nvSpPr>
          <p:cNvPr id="137" name="CustomShape 3"/>
          <p:cNvSpPr/>
          <p:nvPr/>
        </p:nvSpPr>
        <p:spPr>
          <a:xfrm>
            <a:off x="457200" y="5080680"/>
            <a:ext cx="2576160" cy="1307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600" spc="-1" strike="noStrike">
                <a:solidFill>
                  <a:srgbClr val="000000"/>
                </a:solidFill>
                <a:latin typeface="Arial"/>
              </a:rPr>
              <a:t>Lecture #1 – 01/25/2021</a:t>
            </a:r>
            <a:endParaRPr b="0" lang="en-US" sz="1600" spc="-1" strike="noStrike">
              <a:latin typeface="Arial"/>
            </a:endParaRPr>
          </a:p>
          <a:p>
            <a:pPr>
              <a:lnSpc>
                <a:spcPct val="100000"/>
              </a:lnSpc>
            </a:pPr>
            <a:endParaRPr b="0" lang="en-US" sz="1600" spc="-1" strike="noStrike">
              <a:latin typeface="Arial"/>
            </a:endParaRPr>
          </a:p>
          <a:p>
            <a:pPr>
              <a:lnSpc>
                <a:spcPct val="100000"/>
              </a:lnSpc>
            </a:pPr>
            <a:r>
              <a:rPr b="1" lang="en-US" sz="1600" spc="-1" strike="noStrike">
                <a:solidFill>
                  <a:srgbClr val="000000"/>
                </a:solidFill>
                <a:latin typeface="Arial"/>
              </a:rPr>
              <a:t>CMSC320</a:t>
            </a:r>
            <a:endParaRPr b="0" lang="en-US" sz="1600" spc="-1" strike="noStrike">
              <a:latin typeface="Arial"/>
            </a:endParaRPr>
          </a:p>
          <a:p>
            <a:pPr>
              <a:lnSpc>
                <a:spcPct val="100000"/>
              </a:lnSpc>
            </a:pPr>
            <a:r>
              <a:rPr b="1" lang="en-US" sz="1600" spc="-1" strike="noStrike">
                <a:solidFill>
                  <a:srgbClr val="000000"/>
                </a:solidFill>
                <a:latin typeface="Arial"/>
              </a:rPr>
              <a:t>Mondays &amp; Wednesdays</a:t>
            </a:r>
            <a:endParaRPr b="0" lang="en-US" sz="1600" spc="-1" strike="noStrike">
              <a:latin typeface="Arial"/>
            </a:endParaRPr>
          </a:p>
          <a:p>
            <a:pPr>
              <a:lnSpc>
                <a:spcPct val="100000"/>
              </a:lnSpc>
            </a:pPr>
            <a:r>
              <a:rPr b="1" lang="en-US" sz="1600" spc="-1" strike="noStrike">
                <a:solidFill>
                  <a:srgbClr val="000000"/>
                </a:solidFill>
                <a:latin typeface="Arial"/>
              </a:rPr>
              <a:t>5:00pm – 6:15pm</a:t>
            </a:r>
            <a:endParaRPr b="0" lang="en-US" sz="1600" spc="-1" strike="noStrike">
              <a:latin typeface="Arial"/>
            </a:endParaRPr>
          </a:p>
        </p:txBody>
      </p:sp>
      <p:pic>
        <p:nvPicPr>
          <p:cNvPr id="138" name="Picture 6" descr=""/>
          <p:cNvPicPr/>
          <p:nvPr/>
        </p:nvPicPr>
        <p:blipFill>
          <a:blip r:embed="rId1"/>
          <a:stretch/>
        </p:blipFill>
        <p:spPr>
          <a:xfrm>
            <a:off x="4655880" y="5080680"/>
            <a:ext cx="3721680" cy="1293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Prerequisite Knowledge</a:t>
            </a:r>
            <a:endParaRPr b="0" lang="en-US" sz="3600" spc="-1" strike="noStrike">
              <a:solidFill>
                <a:srgbClr val="000000"/>
              </a:solidFill>
              <a:latin typeface="Arial"/>
            </a:endParaRPr>
          </a:p>
        </p:txBody>
      </p:sp>
      <p:sp>
        <p:nvSpPr>
          <p:cNvPr id="196" name="TextShape 2"/>
          <p:cNvSpPr txBox="1"/>
          <p:nvPr/>
        </p:nvSpPr>
        <p:spPr>
          <a:xfrm>
            <a:off x="457200" y="1752480"/>
            <a:ext cx="7619760" cy="437328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000000"/>
                </a:solidFill>
                <a:latin typeface="Arial"/>
              </a:rPr>
              <a:t>Aimed at </a:t>
            </a:r>
            <a:r>
              <a:rPr b="1" lang="en-US" sz="2000" spc="-1" strike="noStrike">
                <a:solidFill>
                  <a:srgbClr val="d1282e"/>
                </a:solidFill>
                <a:latin typeface="Arial"/>
              </a:rPr>
              <a:t>CMSC undergrads </a:t>
            </a:r>
            <a:r>
              <a:rPr b="1" lang="en-US" sz="2000" spc="-1" strike="noStrike">
                <a:solidFill>
                  <a:srgbClr val="000000"/>
                </a:solidFill>
                <a:latin typeface="Arial"/>
              </a:rPr>
              <a:t>– but likely accessible to others with programming experience and mathematical maturity.</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We </a:t>
            </a:r>
            <a:r>
              <a:rPr b="1" lang="en-US" sz="2000" spc="-1" strike="noStrike">
                <a:solidFill>
                  <a:srgbClr val="d1282e"/>
                </a:solidFill>
                <a:latin typeface="Arial"/>
              </a:rPr>
              <a:t>do not </a:t>
            </a:r>
            <a:r>
              <a:rPr b="1" lang="en-US" sz="2000" spc="-1" strike="noStrike">
                <a:solidFill>
                  <a:srgbClr val="000000"/>
                </a:solidFill>
                <a:latin typeface="Arial"/>
              </a:rPr>
              <a:t>assume: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Experience with Python, pandas, scikit-learn, matplotlib, etc </a:t>
            </a:r>
            <a:r>
              <a:rPr b="0" lang="en-US" sz="2000" spc="-1" strike="noStrike">
                <a:solidFill>
                  <a:srgbClr val="000000"/>
                </a:solidFill>
                <a:latin typeface="Arial"/>
              </a:rPr>
              <a: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Deep statistics or any ML knowledge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Database or distributed systems knowledge</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We </a:t>
            </a:r>
            <a:r>
              <a:rPr b="1" lang="en-US" sz="2000" spc="-1" strike="noStrike">
                <a:solidFill>
                  <a:srgbClr val="d1282e"/>
                </a:solidFill>
                <a:latin typeface="Arial"/>
              </a:rPr>
              <a:t>do</a:t>
            </a:r>
            <a:r>
              <a:rPr b="1" lang="en-US" sz="2000" spc="-1" strike="noStrike">
                <a:solidFill>
                  <a:srgbClr val="000000"/>
                </a:solidFill>
                <a:latin typeface="Arial"/>
              </a:rPr>
              <a:t> assume: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You want to be here!</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197"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D2D1280D-3EDF-4166-B1DB-EE9716235506}"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198" name="Group 4"/>
          <p:cNvGrpSpPr/>
          <p:nvPr/>
        </p:nvGrpSpPr>
        <p:grpSpPr>
          <a:xfrm>
            <a:off x="2099160" y="5141880"/>
            <a:ext cx="5138280" cy="1470960"/>
            <a:chOff x="2099160" y="5141880"/>
            <a:chExt cx="5138280" cy="1470960"/>
          </a:xfrm>
        </p:grpSpPr>
        <p:pic>
          <p:nvPicPr>
            <p:cNvPr id="199" name="Picture 4" descr=""/>
            <p:cNvPicPr/>
            <p:nvPr/>
          </p:nvPicPr>
          <p:blipFill>
            <a:blip r:embed="rId1"/>
            <a:stretch/>
          </p:blipFill>
          <p:spPr>
            <a:xfrm>
              <a:off x="2099160" y="5141880"/>
              <a:ext cx="1470960" cy="1470960"/>
            </a:xfrm>
            <a:prstGeom prst="rect">
              <a:avLst/>
            </a:prstGeom>
            <a:ln w="0">
              <a:noFill/>
            </a:ln>
          </p:spPr>
        </p:pic>
        <p:pic>
          <p:nvPicPr>
            <p:cNvPr id="200" name="Picture 5" descr=""/>
            <p:cNvPicPr/>
            <p:nvPr/>
          </p:nvPicPr>
          <p:blipFill>
            <a:blip r:embed="rId2"/>
            <a:stretch/>
          </p:blipFill>
          <p:spPr>
            <a:xfrm>
              <a:off x="3900600" y="5141880"/>
              <a:ext cx="1614960" cy="1470960"/>
            </a:xfrm>
            <a:prstGeom prst="rect">
              <a:avLst/>
            </a:prstGeom>
            <a:ln w="0">
              <a:noFill/>
            </a:ln>
          </p:spPr>
        </p:pic>
        <p:pic>
          <p:nvPicPr>
            <p:cNvPr id="201" name="Picture 6" descr=""/>
            <p:cNvPicPr/>
            <p:nvPr/>
          </p:nvPicPr>
          <p:blipFill>
            <a:blip r:embed="rId3"/>
            <a:stretch/>
          </p:blipFill>
          <p:spPr>
            <a:xfrm>
              <a:off x="5949360" y="5234040"/>
              <a:ext cx="1288080" cy="1288080"/>
            </a:xfrm>
            <a:prstGeom prst="rect">
              <a:avLst/>
            </a:prstGeom>
            <a:ln w="0">
              <a:noFill/>
            </a:ln>
          </p:spPr>
        </p:pic>
      </p:gr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196">
                                            <p:txEl>
                                              <p:pRg st="6" end="6"/>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Who am I?</a:t>
            </a:r>
            <a:endParaRPr b="0" lang="en-US" sz="3600" spc="-1" strike="noStrike">
              <a:solidFill>
                <a:srgbClr val="000000"/>
              </a:solidFill>
              <a:latin typeface="Arial"/>
            </a:endParaRPr>
          </a:p>
        </p:txBody>
      </p:sp>
      <p:pic>
        <p:nvPicPr>
          <p:cNvPr id="203" name="Picture 4" descr=""/>
          <p:cNvPicPr/>
          <p:nvPr/>
        </p:nvPicPr>
        <p:blipFill>
          <a:blip r:embed="rId1"/>
          <a:stretch/>
        </p:blipFill>
        <p:spPr>
          <a:xfrm>
            <a:off x="545040" y="4316400"/>
            <a:ext cx="3721680" cy="1293480"/>
          </a:xfrm>
          <a:prstGeom prst="rect">
            <a:avLst/>
          </a:prstGeom>
          <a:ln w="0">
            <a:noFill/>
          </a:ln>
        </p:spPr>
      </p:pic>
      <p:sp>
        <p:nvSpPr>
          <p:cNvPr id="204" name="CustomShape 2"/>
          <p:cNvSpPr/>
          <p:nvPr/>
        </p:nvSpPr>
        <p:spPr>
          <a:xfrm flipV="1" rot="10800000">
            <a:off x="545760" y="2288880"/>
            <a:ext cx="12240" cy="127800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205" name="CustomShape 3"/>
          <p:cNvSpPr/>
          <p:nvPr/>
        </p:nvSpPr>
        <p:spPr>
          <a:xfrm flipV="1" rot="10800000">
            <a:off x="545760" y="3566520"/>
            <a:ext cx="12240" cy="125892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206" name="CustomShape 4"/>
          <p:cNvSpPr/>
          <p:nvPr/>
        </p:nvSpPr>
        <p:spPr>
          <a:xfrm>
            <a:off x="838080" y="5843160"/>
            <a:ext cx="3135600" cy="484920"/>
          </a:xfrm>
          <a:prstGeom prst="rect">
            <a:avLst/>
          </a:prstGeom>
          <a:noFill/>
          <a:ln w="0">
            <a:noFill/>
          </a:ln>
        </p:spPr>
        <p:style>
          <a:lnRef idx="0"/>
          <a:fillRef idx="0"/>
          <a:effectRef idx="0"/>
          <a:fontRef idx="minor"/>
        </p:style>
        <p:txBody>
          <a:bodyPr>
            <a:normAutofit/>
          </a:bodyPr>
          <a:p>
            <a:pPr algn="ctr">
              <a:lnSpc>
                <a:spcPct val="100000"/>
              </a:lnSpc>
              <a:spcBef>
                <a:spcPts val="400"/>
              </a:spcBef>
              <a:spcAft>
                <a:spcPts val="601"/>
              </a:spcAft>
              <a:tabLst>
                <a:tab algn="l" pos="0"/>
              </a:tabLst>
            </a:pPr>
            <a:r>
              <a:rPr b="1" lang="en-US" sz="2000" spc="-1" strike="noStrike" u="sng">
                <a:solidFill>
                  <a:srgbClr val="cc9900"/>
                </a:solidFill>
                <a:uFillTx/>
                <a:latin typeface="Arial"/>
                <a:hlinkClick r:id="rId2"/>
              </a:rPr>
              <a:t>http://jmct.cc</a:t>
            </a:r>
            <a:endParaRPr b="0" lang="en-US" sz="2000" spc="-1" strike="noStrike">
              <a:latin typeface="Arial"/>
            </a:endParaRPr>
          </a:p>
        </p:txBody>
      </p:sp>
      <p:sp>
        <p:nvSpPr>
          <p:cNvPr id="207" name="TextShape 5"/>
          <p:cNvSpPr txBox="1"/>
          <p:nvPr/>
        </p:nvSpPr>
        <p:spPr>
          <a:xfrm rot="16200000">
            <a:off x="8227080" y="5885640"/>
            <a:ext cx="1315440" cy="364680"/>
          </a:xfrm>
          <a:prstGeom prst="rect">
            <a:avLst/>
          </a:prstGeom>
          <a:noFill/>
          <a:ln w="0">
            <a:noFill/>
          </a:ln>
        </p:spPr>
        <p:txBody>
          <a:bodyPr anchor="ctr">
            <a:noAutofit/>
          </a:bodyPr>
          <a:p>
            <a:pPr>
              <a:lnSpc>
                <a:spcPct val="100000"/>
              </a:lnSpc>
            </a:pPr>
            <a:fld id="{119C57F4-FC4D-4CAC-9A31-A14A7E80B1B4}" type="slidenum">
              <a:rPr b="1" lang="en-US" sz="2400" spc="-1" strike="noStrike">
                <a:solidFill>
                  <a:srgbClr val="d1282e"/>
                </a:solidFill>
                <a:latin typeface="Arial"/>
              </a:rPr>
              <a:t>&lt;number&gt;</a:t>
            </a:fld>
            <a:endParaRPr b="0" lang="en-US" sz="2400" spc="-1" strike="noStrike">
              <a:latin typeface="Times New Roman"/>
            </a:endParaRPr>
          </a:p>
        </p:txBody>
      </p:sp>
      <p:pic>
        <p:nvPicPr>
          <p:cNvPr id="208" name="" descr=""/>
          <p:cNvPicPr/>
          <p:nvPr/>
        </p:nvPicPr>
        <p:blipFill>
          <a:blip r:embed="rId3"/>
          <a:stretch/>
        </p:blipFill>
        <p:spPr>
          <a:xfrm>
            <a:off x="558000" y="1648800"/>
            <a:ext cx="3188520" cy="1323000"/>
          </a:xfrm>
          <a:prstGeom prst="rect">
            <a:avLst/>
          </a:prstGeom>
          <a:ln w="0">
            <a:noFill/>
          </a:ln>
        </p:spPr>
      </p:pic>
      <p:pic>
        <p:nvPicPr>
          <p:cNvPr id="209" name="" descr=""/>
          <p:cNvPicPr/>
          <p:nvPr/>
        </p:nvPicPr>
        <p:blipFill>
          <a:blip r:embed="rId4"/>
          <a:stretch/>
        </p:blipFill>
        <p:spPr>
          <a:xfrm>
            <a:off x="558000" y="2971800"/>
            <a:ext cx="3421440" cy="1344600"/>
          </a:xfrm>
          <a:prstGeom prst="rect">
            <a:avLst/>
          </a:prstGeom>
          <a:ln w="0">
            <a:noFill/>
          </a:ln>
        </p:spPr>
      </p:pic>
      <p:pic>
        <p:nvPicPr>
          <p:cNvPr id="210" name="" descr=""/>
          <p:cNvPicPr/>
          <p:nvPr/>
        </p:nvPicPr>
        <p:blipFill>
          <a:blip r:embed="rId5"/>
          <a:stretch/>
        </p:blipFill>
        <p:spPr>
          <a:xfrm>
            <a:off x="5952960" y="2971800"/>
            <a:ext cx="2505240" cy="1431360"/>
          </a:xfrm>
          <a:prstGeom prst="rect">
            <a:avLst/>
          </a:prstGeom>
          <a:ln w="0">
            <a:noFill/>
          </a:ln>
        </p:spPr>
      </p:pic>
    </p:spTree>
  </p:cSld>
  <mc:AlternateContent>
    <mc:Choice Requires="p14">
      <p:transition spd="slow" p14:dur="2000"/>
    </mc:Choice>
    <mc:Fallback>
      <p:transition spd="slow"/>
    </mc:Fallback>
  </mc:AlternateContent>
  <p:timing>
    <p:tnLst>
      <p:par>
        <p:cTn id="167" dur="indefinite" restart="never" nodeType="tmRoot">
          <p:childTnLst>
            <p:seq>
              <p:cTn id="168" dur="indefinite" nodeType="mainSeq">
                <p:childTnLst>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20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205"/>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1"/>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nodeType="withEffect" fill="hold" presetClass="exit" presetID="1">
                                  <p:stCondLst>
                                    <p:cond delay="0"/>
                                  </p:stCondLst>
                                  <p:childTnLst>
                                    <p:set>
                                      <p:cBhvr>
                                        <p:cTn id="182" dur="1" fill="hold">
                                          <p:stCondLst>
                                            <p:cond delay="0"/>
                                          </p:stCondLst>
                                        </p:cTn>
                                        <p:tgtEl>
                                          <p:spTgt spid="2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Who are you?</a:t>
            </a:r>
            <a:endParaRPr b="0" lang="en-US" sz="3600" spc="-1" strike="noStrike">
              <a:solidFill>
                <a:srgbClr val="000000"/>
              </a:solidFill>
              <a:latin typeface="Arial"/>
            </a:endParaRPr>
          </a:p>
        </p:txBody>
      </p:sp>
      <p:sp>
        <p:nvSpPr>
          <p:cNvPr id="212" name="TextShape 2"/>
          <p:cNvSpPr txBox="1"/>
          <p:nvPr/>
        </p:nvSpPr>
        <p:spPr>
          <a:xfrm>
            <a:off x="211680" y="5843520"/>
            <a:ext cx="8110800" cy="520920"/>
          </a:xfrm>
          <a:prstGeom prst="rect">
            <a:avLst/>
          </a:prstGeom>
          <a:noFill/>
          <a:ln w="0">
            <a:noFill/>
          </a:ln>
        </p:spPr>
        <p:txBody>
          <a:bodyPr>
            <a:normAutofit/>
          </a:bodyPr>
          <a:p>
            <a:pPr algn="ctr">
              <a:lnSpc>
                <a:spcPct val="100000"/>
              </a:lnSpc>
              <a:spcBef>
                <a:spcPts val="400"/>
              </a:spcBef>
              <a:spcAft>
                <a:spcPts val="601"/>
              </a:spcAft>
              <a:tabLst>
                <a:tab algn="l" pos="0"/>
              </a:tabLst>
            </a:pPr>
            <a:r>
              <a:rPr b="1" lang="en-US" sz="2000" spc="-1" strike="noStrike">
                <a:solidFill>
                  <a:srgbClr val="000000"/>
                </a:solidFill>
                <a:latin typeface="Arial"/>
              </a:rPr>
              <a:t>Register on Piazza/Discord!</a:t>
            </a:r>
            <a:r>
              <a:rPr b="1" lang="en-US" sz="2000" spc="-1" strike="noStrike">
                <a:solidFill>
                  <a:srgbClr val="000000"/>
                </a:solidFill>
                <a:latin typeface="Arial"/>
              </a:rPr>
              <a:t> </a:t>
            </a:r>
            <a:endParaRPr b="1" lang="en-US" sz="2000" spc="-1" strike="noStrike">
              <a:solidFill>
                <a:srgbClr val="000000"/>
              </a:solidFill>
              <a:latin typeface="Arial"/>
            </a:endParaRPr>
          </a:p>
        </p:txBody>
      </p:sp>
      <p:pic>
        <p:nvPicPr>
          <p:cNvPr id="213" name="Picture 3" descr=""/>
          <p:cNvPicPr/>
          <p:nvPr/>
        </p:nvPicPr>
        <p:blipFill>
          <a:blip r:embed="rId1"/>
          <a:stretch/>
        </p:blipFill>
        <p:spPr>
          <a:xfrm>
            <a:off x="3236040" y="1727280"/>
            <a:ext cx="2061720" cy="3674160"/>
          </a:xfrm>
          <a:prstGeom prst="rect">
            <a:avLst/>
          </a:prstGeom>
          <a:ln w="0">
            <a:noFill/>
          </a:ln>
        </p:spPr>
      </p:pic>
      <p:sp>
        <p:nvSpPr>
          <p:cNvPr id="214" name="CustomShape 3"/>
          <p:cNvSpPr/>
          <p:nvPr/>
        </p:nvSpPr>
        <p:spPr>
          <a:xfrm>
            <a:off x="303120" y="188424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2</a:t>
            </a:r>
            <a:r>
              <a:rPr b="0" lang="en-US" sz="1800" spc="-1" strike="noStrike" baseline="30000">
                <a:solidFill>
                  <a:srgbClr val="000000"/>
                </a:solidFill>
                <a:latin typeface="Arial"/>
              </a:rPr>
              <a:t>nd</a:t>
            </a:r>
            <a:r>
              <a:rPr b="0" lang="en-US" sz="1800" spc="-1" strike="noStrike">
                <a:solidFill>
                  <a:srgbClr val="000000"/>
                </a:solidFill>
                <a:latin typeface="Arial"/>
              </a:rPr>
              <a:t>-year</a:t>
            </a:r>
            <a:endParaRPr b="0" lang="en-US" sz="1800" spc="-1" strike="noStrike">
              <a:latin typeface="Arial"/>
            </a:endParaRPr>
          </a:p>
        </p:txBody>
      </p:sp>
      <p:sp>
        <p:nvSpPr>
          <p:cNvPr id="215" name="TextShape 4"/>
          <p:cNvSpPr txBox="1"/>
          <p:nvPr/>
        </p:nvSpPr>
        <p:spPr>
          <a:xfrm rot="16200000">
            <a:off x="8227080" y="5885640"/>
            <a:ext cx="1315440" cy="364680"/>
          </a:xfrm>
          <a:prstGeom prst="rect">
            <a:avLst/>
          </a:prstGeom>
          <a:noFill/>
          <a:ln w="0">
            <a:noFill/>
          </a:ln>
        </p:spPr>
        <p:txBody>
          <a:bodyPr anchor="ctr">
            <a:noAutofit/>
          </a:bodyPr>
          <a:p>
            <a:pPr>
              <a:lnSpc>
                <a:spcPct val="100000"/>
              </a:lnSpc>
            </a:pPr>
            <a:fld id="{E53AF1E2-0428-4A28-8F65-6E91EE084EAE}" type="slidenum">
              <a:rPr b="1" lang="en-US" sz="2400" spc="-1" strike="noStrike">
                <a:solidFill>
                  <a:srgbClr val="d1282e"/>
                </a:solidFill>
                <a:latin typeface="Arial"/>
              </a:rPr>
              <a:t>&lt;number&gt;</a:t>
            </a:fld>
            <a:endParaRPr b="0" lang="en-US" sz="2400" spc="-1" strike="noStrike">
              <a:latin typeface="Times New Roman"/>
            </a:endParaRPr>
          </a:p>
        </p:txBody>
      </p:sp>
      <p:sp>
        <p:nvSpPr>
          <p:cNvPr id="216" name="CustomShape 5"/>
          <p:cNvSpPr/>
          <p:nvPr/>
        </p:nvSpPr>
        <p:spPr>
          <a:xfrm>
            <a:off x="303120" y="220752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3</a:t>
            </a:r>
            <a:r>
              <a:rPr b="0" lang="en-US" sz="1800" spc="-1" strike="noStrike" baseline="30000">
                <a:solidFill>
                  <a:srgbClr val="000000"/>
                </a:solidFill>
                <a:latin typeface="Arial"/>
              </a:rPr>
              <a:t>rd</a:t>
            </a:r>
            <a:r>
              <a:rPr b="0" lang="en-US" sz="1800" spc="-1" strike="noStrike">
                <a:solidFill>
                  <a:srgbClr val="000000"/>
                </a:solidFill>
                <a:latin typeface="Arial"/>
              </a:rPr>
              <a:t>-year</a:t>
            </a:r>
            <a:endParaRPr b="0" lang="en-US" sz="1800" spc="-1" strike="noStrike">
              <a:latin typeface="Arial"/>
            </a:endParaRPr>
          </a:p>
        </p:txBody>
      </p:sp>
      <p:sp>
        <p:nvSpPr>
          <p:cNvPr id="217" name="CustomShape 6"/>
          <p:cNvSpPr/>
          <p:nvPr/>
        </p:nvSpPr>
        <p:spPr>
          <a:xfrm>
            <a:off x="303120" y="253044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4</a:t>
            </a:r>
            <a:r>
              <a:rPr b="0" lang="en-US" sz="1800" spc="-1" strike="noStrike" baseline="30000">
                <a:solidFill>
                  <a:srgbClr val="000000"/>
                </a:solidFill>
                <a:latin typeface="Arial"/>
              </a:rPr>
              <a:t>th</a:t>
            </a:r>
            <a:r>
              <a:rPr b="0" lang="en-US" sz="1800" spc="-1" strike="noStrike">
                <a:solidFill>
                  <a:srgbClr val="000000"/>
                </a:solidFill>
                <a:latin typeface="Arial"/>
              </a:rPr>
              <a:t>-year +</a:t>
            </a:r>
            <a:endParaRPr b="0" lang="en-US" sz="1800" spc="-1" strike="noStrike">
              <a:latin typeface="Arial"/>
            </a:endParaRPr>
          </a:p>
        </p:txBody>
      </p:sp>
      <p:sp>
        <p:nvSpPr>
          <p:cNvPr id="218" name="CustomShape 7"/>
          <p:cNvSpPr/>
          <p:nvPr/>
        </p:nvSpPr>
        <p:spPr>
          <a:xfrm>
            <a:off x="5537160" y="188424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STAT400?</a:t>
            </a:r>
            <a:endParaRPr b="0" lang="en-US" sz="1800" spc="-1" strike="noStrike">
              <a:latin typeface="Arial"/>
            </a:endParaRPr>
          </a:p>
        </p:txBody>
      </p:sp>
      <p:sp>
        <p:nvSpPr>
          <p:cNvPr id="219" name="CustomShape 8"/>
          <p:cNvSpPr/>
          <p:nvPr/>
        </p:nvSpPr>
        <p:spPr>
          <a:xfrm>
            <a:off x="5537160" y="220752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CMSC422?</a:t>
            </a:r>
            <a:endParaRPr b="0" lang="en-US" sz="1800" spc="-1" strike="noStrike">
              <a:latin typeface="Arial"/>
            </a:endParaRPr>
          </a:p>
        </p:txBody>
      </p:sp>
      <p:sp>
        <p:nvSpPr>
          <p:cNvPr id="220" name="CustomShape 9"/>
          <p:cNvSpPr/>
          <p:nvPr/>
        </p:nvSpPr>
        <p:spPr>
          <a:xfrm>
            <a:off x="5537160" y="2530440"/>
            <a:ext cx="26413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CMSC424?</a:t>
            </a:r>
            <a:endParaRPr b="0" lang="en-US" sz="1800" spc="-1" strike="noStrike">
              <a:latin typeface="Arial"/>
            </a:endParaRPr>
          </a:p>
        </p:txBody>
      </p:sp>
      <p:pic>
        <p:nvPicPr>
          <p:cNvPr id="221" name="Picture 17" descr=""/>
          <p:cNvPicPr/>
          <p:nvPr/>
        </p:nvPicPr>
        <p:blipFill>
          <a:blip r:embed="rId2"/>
          <a:stretch/>
        </p:blipFill>
        <p:spPr>
          <a:xfrm>
            <a:off x="291240" y="4087440"/>
            <a:ext cx="2612160" cy="882000"/>
          </a:xfrm>
          <a:prstGeom prst="rect">
            <a:avLst/>
          </a:prstGeom>
          <a:ln w="0">
            <a:noFill/>
          </a:ln>
        </p:spPr>
      </p:pic>
      <p:grpSp>
        <p:nvGrpSpPr>
          <p:cNvPr id="222" name="Group 10"/>
          <p:cNvGrpSpPr/>
          <p:nvPr/>
        </p:nvGrpSpPr>
        <p:grpSpPr>
          <a:xfrm>
            <a:off x="6248520" y="3341520"/>
            <a:ext cx="1986120" cy="1951560"/>
            <a:chOff x="6248520" y="3341520"/>
            <a:chExt cx="1986120" cy="1951560"/>
          </a:xfrm>
        </p:grpSpPr>
        <p:pic>
          <p:nvPicPr>
            <p:cNvPr id="223" name="Picture 5" descr=""/>
            <p:cNvPicPr/>
            <p:nvPr/>
          </p:nvPicPr>
          <p:blipFill>
            <a:blip r:embed="rId3"/>
            <a:stretch/>
          </p:blipFill>
          <p:spPr>
            <a:xfrm>
              <a:off x="6248520" y="3341520"/>
              <a:ext cx="1986120" cy="1068840"/>
            </a:xfrm>
            <a:prstGeom prst="rect">
              <a:avLst/>
            </a:prstGeom>
            <a:ln w="0">
              <a:noFill/>
            </a:ln>
          </p:spPr>
        </p:pic>
        <p:pic>
          <p:nvPicPr>
            <p:cNvPr id="224" name="Picture 6" descr=""/>
            <p:cNvPicPr/>
            <p:nvPr/>
          </p:nvPicPr>
          <p:blipFill>
            <a:blip r:embed="rId4"/>
            <a:stretch/>
          </p:blipFill>
          <p:spPr>
            <a:xfrm>
              <a:off x="6455880" y="4411080"/>
              <a:ext cx="1570680" cy="882000"/>
            </a:xfrm>
            <a:prstGeom prst="rect">
              <a:avLst/>
            </a:prstGeom>
            <a:ln w="0">
              <a:noFill/>
            </a:ln>
          </p:spPr>
        </p:pic>
      </p:grpSp>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21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21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217"/>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218"/>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219"/>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220"/>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221"/>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22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(Tentative) Course structure</a:t>
            </a:r>
            <a:endParaRPr b="0" lang="en-US" sz="3600" spc="-1" strike="noStrike">
              <a:solidFill>
                <a:srgbClr val="000000"/>
              </a:solidFill>
              <a:latin typeface="Arial"/>
            </a:endParaRPr>
          </a:p>
        </p:txBody>
      </p:sp>
      <p:sp>
        <p:nvSpPr>
          <p:cNvPr id="226" name="TextShape 2"/>
          <p:cNvSpPr txBox="1"/>
          <p:nvPr/>
        </p:nvSpPr>
        <p:spPr>
          <a:xfrm>
            <a:off x="457200" y="1752480"/>
            <a:ext cx="6652800" cy="4373280"/>
          </a:xfrm>
          <a:prstGeom prst="rect">
            <a:avLst/>
          </a:prstGeom>
          <a:noFill/>
          <a:ln w="0">
            <a:noFill/>
          </a:ln>
        </p:spPr>
        <p:txBody>
          <a:bodyPr>
            <a:normAutofit fontScale="97000"/>
          </a:bodyPr>
          <a:p>
            <a:pPr>
              <a:lnSpc>
                <a:spcPct val="100000"/>
              </a:lnSpc>
              <a:spcBef>
                <a:spcPts val="400"/>
              </a:spcBef>
              <a:spcAft>
                <a:spcPts val="601"/>
              </a:spcAft>
              <a:tabLst>
                <a:tab algn="l" pos="0"/>
              </a:tabLst>
            </a:pPr>
            <a:r>
              <a:rPr b="1" lang="en-US" sz="2000" spc="-1" strike="noStrike">
                <a:solidFill>
                  <a:srgbClr val="000000"/>
                </a:solidFill>
                <a:latin typeface="Arial"/>
              </a:rPr>
              <a:t>First 4 lectures: intro &amp; primers in the Python data science stack</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Next 6 lectures: data collection &amp; management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Best practices, data wrangling, exploratory analysis, ethics, debugging, visualization, etc </a:t>
            </a:r>
            <a:r>
              <a:rPr b="0" lang="en-US" sz="2000" spc="-1" strike="noStrike">
                <a:solidFill>
                  <a:srgbClr val="000000"/>
                </a:solidFill>
                <a:latin typeface="Arial"/>
              </a:rPr>
              <a:t>…</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Next 9 lectures: statistical modeling &amp; ML</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Statistical learning, regression, classification, cross-validation, model evaluation, hypothesis testing, etc …</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d1282e"/>
                </a:solidFill>
                <a:latin typeface="Arial"/>
              </a:rPr>
              <a:t>Midterm</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Final 8 lectures: advanced topics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Dimensionality reduction, distributed learning, big data, distributed computation</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27"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ADD2D9B5-EDD1-44B4-8B8F-B3DD1A48A38E}"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228" name="Group 4"/>
          <p:cNvGrpSpPr/>
          <p:nvPr/>
        </p:nvGrpSpPr>
        <p:grpSpPr>
          <a:xfrm>
            <a:off x="7320240" y="2302560"/>
            <a:ext cx="1507320" cy="2802960"/>
            <a:chOff x="7320240" y="2302560"/>
            <a:chExt cx="1507320" cy="2802960"/>
          </a:xfrm>
        </p:grpSpPr>
        <p:pic>
          <p:nvPicPr>
            <p:cNvPr id="229" name="Picture 4" descr=""/>
            <p:cNvPicPr/>
            <p:nvPr/>
          </p:nvPicPr>
          <p:blipFill>
            <a:blip r:embed="rId1"/>
            <a:stretch/>
          </p:blipFill>
          <p:spPr>
            <a:xfrm>
              <a:off x="7320240" y="2302560"/>
              <a:ext cx="1507320" cy="2437920"/>
            </a:xfrm>
            <a:prstGeom prst="rect">
              <a:avLst/>
            </a:prstGeom>
            <a:ln w="0">
              <a:noFill/>
            </a:ln>
          </p:spPr>
        </p:pic>
        <p:sp>
          <p:nvSpPr>
            <p:cNvPr id="230" name="CustomShape 5"/>
            <p:cNvSpPr/>
            <p:nvPr/>
          </p:nvSpPr>
          <p:spPr>
            <a:xfrm>
              <a:off x="7320240" y="4740840"/>
              <a:ext cx="15073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rPr>
                <a:t>Ambitious </a:t>
              </a:r>
              <a:r>
                <a:rPr b="0" lang="is-IS" sz="1800" spc="-1" strike="noStrike">
                  <a:solidFill>
                    <a:srgbClr val="000000"/>
                  </a:solidFill>
                  <a:latin typeface="Arial"/>
                </a:rPr>
                <a:t>…</a:t>
              </a:r>
              <a:endParaRPr b="0" lang="en-US" sz="1800" spc="-1" strike="noStrike">
                <a:latin typeface="Arial"/>
              </a:endParaRPr>
            </a:p>
          </p:txBody>
        </p:sp>
      </p:grpSp>
    </p:spTree>
  </p:cSld>
  <mc:AlternateContent>
    <mc:Choice Requires="p14">
      <p:transition spd="slow" p14:dur="2000"/>
    </mc:Choice>
    <mc:Fallback>
      <p:transition spd="slow"/>
    </mc:Fallback>
  </mc:AlternateContent>
  <p:timing>
    <p:tnLst>
      <p:par>
        <p:cTn id="221" dur="indefinite" restart="never" nodeType="tmRoot">
          <p:childTnLst>
            <p:seq>
              <p:cTn id="222" dur="indefinite" nodeType="mainSeq">
                <p:childTnLst>
                  <p:par>
                    <p:cTn id="223" fill="hold">
                      <p:stCondLst>
                        <p:cond delay="indefinite"/>
                      </p:stCondLst>
                      <p:childTnLst>
                        <p:par>
                          <p:cTn id="224" fill="hold">
                            <p:stCondLst>
                              <p:cond delay="0"/>
                            </p:stCondLst>
                            <p:childTnLst>
                              <p:par>
                                <p:cTn id="225" nodeType="clickEffect" fill="hold" presetClass="entr" presetID="1">
                                  <p:stCondLst>
                                    <p:cond delay="0"/>
                                  </p:stCondLst>
                                  <p:childTnLst>
                                    <p:set>
                                      <p:cBhvr>
                                        <p:cTn id="22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226">
                                            <p:txEl>
                                              <p:pRg st="2" end="2"/>
                                            </p:txEl>
                                          </p:spTgt>
                                        </p:tgtEl>
                                        <p:attrNameLst>
                                          <p:attrName>style.visibility</p:attrName>
                                        </p:attrNameLst>
                                      </p:cBhvr>
                                      <p:to>
                                        <p:strVal val="visible"/>
                                      </p:to>
                                    </p:set>
                                  </p:childTnLst>
                                </p:cTn>
                              </p:par>
                              <p:par>
                                <p:cTn id="235" nodeType="withEffect" fill="hold" presetClass="entr" presetID="1">
                                  <p:stCondLst>
                                    <p:cond delay="0"/>
                                  </p:stCondLst>
                                  <p:childTnLst>
                                    <p:set>
                                      <p:cBhvr>
                                        <p:cTn id="236" dur="1" fill="hold">
                                          <p:stCondLst>
                                            <p:cond delay="0"/>
                                          </p:stCondLst>
                                        </p:cTn>
                                        <p:tgtEl>
                                          <p:spTgt spid="228"/>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1">
                                  <p:stCondLst>
                                    <p:cond delay="0"/>
                                  </p:stCondLst>
                                  <p:childTnLst>
                                    <p:set>
                                      <p:cBhvr>
                                        <p:cTn id="240"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1">
                                  <p:stCondLst>
                                    <p:cond delay="0"/>
                                  </p:stCondLst>
                                  <p:childTnLst>
                                    <p:set>
                                      <p:cBhvr>
                                        <p:cTn id="244"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226">
                                            <p:txEl>
                                              <p:pRg st="5" end="5"/>
                                            </p:txEl>
                                          </p:spTgt>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nodeType="clickEffect" fill="hold" presetClass="entr" presetID="1">
                                  <p:stCondLst>
                                    <p:cond delay="0"/>
                                  </p:stCondLst>
                                  <p:childTnLst>
                                    <p:set>
                                      <p:cBhvr>
                                        <p:cTn id="252" dur="1" fill="hold">
                                          <p:stCondLst>
                                            <p:cond delay="0"/>
                                          </p:stCondLst>
                                        </p:cTn>
                                        <p:tgtEl>
                                          <p:spTgt spid="226">
                                            <p:txEl>
                                              <p:pRg st="6" end="6"/>
                                            </p:txEl>
                                          </p:spTgt>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22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152640"/>
            <a:ext cx="706068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Grade #1: Mini-Projects</a:t>
            </a:r>
            <a:endParaRPr b="0" lang="en-US" sz="3600" spc="-1" strike="noStrike">
              <a:solidFill>
                <a:srgbClr val="000000"/>
              </a:solidFill>
              <a:latin typeface="Arial"/>
            </a:endParaRPr>
          </a:p>
        </p:txBody>
      </p:sp>
      <p:sp>
        <p:nvSpPr>
          <p:cNvPr id="232" name="TextShape 2"/>
          <p:cNvSpPr txBox="1"/>
          <p:nvPr/>
        </p:nvSpPr>
        <p:spPr>
          <a:xfrm>
            <a:off x="457200" y="1752480"/>
            <a:ext cx="7619760" cy="437328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000000"/>
                </a:solidFill>
                <a:latin typeface="Arial"/>
              </a:rPr>
              <a:t>Students will complete </a:t>
            </a:r>
            <a:r>
              <a:rPr b="1" lang="en-US" sz="2000" spc="-1" strike="noStrike">
                <a:solidFill>
                  <a:srgbClr val="d1282e"/>
                </a:solidFill>
                <a:latin typeface="Arial"/>
              </a:rPr>
              <a:t>four</a:t>
            </a:r>
            <a:r>
              <a:rPr b="1" lang="en-US" sz="2000" spc="-1" strike="noStrike">
                <a:solidFill>
                  <a:srgbClr val="000000"/>
                </a:solidFill>
                <a:latin typeface="Arial"/>
              </a:rPr>
              <a:t> mini-project assignments: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d1282e"/>
              </a:buClr>
              <a:buFont typeface="Arial"/>
              <a:buChar char="•"/>
              <a:tabLst>
                <a:tab algn="l" pos="0"/>
              </a:tabLst>
            </a:pPr>
            <a:r>
              <a:rPr b="1" lang="en-US" sz="2000" spc="-1" strike="noStrike">
                <a:solidFill>
                  <a:srgbClr val="d1282e"/>
                </a:solidFill>
                <a:latin typeface="Arial"/>
              </a:rPr>
              <a:t>Case studies</a:t>
            </a:r>
            <a:r>
              <a:rPr b="0" lang="en-US" sz="2000" spc="-1" strike="noStrike">
                <a:solidFill>
                  <a:srgbClr val="000000"/>
                </a:solidFill>
                <a:latin typeface="Arial"/>
              </a:rPr>
              <a:t> meant to mimic what you, a future data scientist, will see in industry.  They should be fun </a:t>
            </a:r>
            <a:r>
              <a:rPr b="0" lang="en-US" sz="2000" spc="-1" strike="noStrike">
                <a:solidFill>
                  <a:srgbClr val="000000"/>
                </a:solidFill>
                <a:latin typeface="Wingdings"/>
              </a:rPr>
              <a:t></a:t>
            </a:r>
            <a:r>
              <a:rPr b="0" lang="en-US" sz="2000" spc="-1" strike="noStrike">
                <a:solidFill>
                  <a:srgbClr val="000000"/>
                </a:solidFill>
                <a:latin typeface="Arial"/>
              </a:rPr>
              <a:t>.</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The rules: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Allowed: small group </a:t>
            </a:r>
            <a:r>
              <a:rPr b="1" lang="en-US" sz="2000" spc="-1" strike="noStrike">
                <a:solidFill>
                  <a:srgbClr val="d1282e"/>
                </a:solidFill>
                <a:latin typeface="Arial"/>
              </a:rPr>
              <a:t>discussions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Required: individual </a:t>
            </a:r>
            <a:r>
              <a:rPr b="1" lang="en-US" sz="2000" spc="-1" strike="noStrike">
                <a:solidFill>
                  <a:srgbClr val="d1282e"/>
                </a:solidFill>
                <a:latin typeface="Arial"/>
              </a:rPr>
              <a:t>programming &amp; writing</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Never allowed: public posting of solutions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Deliverable: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Turn in an .ipynb of a Jupyter notebook on ELMS</a:t>
            </a:r>
            <a:endParaRPr b="1" lang="en-US" sz="2000" spc="-1" strike="noStrike">
              <a:solidFill>
                <a:srgbClr val="000000"/>
              </a:solidFill>
              <a:latin typeface="Arial"/>
            </a:endParaRPr>
          </a:p>
        </p:txBody>
      </p:sp>
      <p:sp>
        <p:nvSpPr>
          <p:cNvPr id="233"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8C4088B0-8E6C-48FB-938E-AE3263A1F962}"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257" dur="indefinite" restart="never" nodeType="tmRoot">
          <p:childTnLst>
            <p:seq>
              <p:cTn id="258" dur="indefinite" nodeType="mainSeq">
                <p:childTnLst>
                  <p:par>
                    <p:cTn id="259" fill="hold">
                      <p:stCondLst>
                        <p:cond delay="indefinite"/>
                      </p:stCondLst>
                      <p:childTnLst>
                        <p:par>
                          <p:cTn id="260" fill="hold">
                            <p:stCondLst>
                              <p:cond delay="0"/>
                            </p:stCondLst>
                            <p:childTnLst>
                              <p:par>
                                <p:cTn id="261" nodeType="clickEffect" fill="hold" presetClass="entr" presetID="1">
                                  <p:stCondLst>
                                    <p:cond delay="0"/>
                                  </p:stCondLst>
                                  <p:childTnLst>
                                    <p:set>
                                      <p:cBhvr>
                                        <p:cTn id="262"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1">
                                  <p:stCondLst>
                                    <p:cond delay="0"/>
                                  </p:stCondLst>
                                  <p:childTnLst>
                                    <p:set>
                                      <p:cBhvr>
                                        <p:cTn id="266"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232">
                                            <p:txEl>
                                              <p:pRg st="3" end="3"/>
                                            </p:tx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232">
                                            <p:txEl>
                                              <p:pRg st="5" end="5"/>
                                            </p:txEl>
                                          </p:spTgt>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232">
                                            <p:txEl>
                                              <p:pRg st="6" end="6"/>
                                            </p:txEl>
                                          </p:spTgt>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nodeType="clickEffect" fill="hold" presetClass="entr" presetID="1">
                                  <p:stCondLst>
                                    <p:cond delay="0"/>
                                  </p:stCondLst>
                                  <p:childTnLst>
                                    <p:set>
                                      <p:cBhvr>
                                        <p:cTn id="286" dur="1" fill="hold">
                                          <p:stCondLst>
                                            <p:cond delay="0"/>
                                          </p:stCondLst>
                                        </p:cTn>
                                        <p:tgtEl>
                                          <p:spTgt spid="232">
                                            <p:txEl>
                                              <p:pRg st="8" end="8"/>
                                            </p:txEl>
                                          </p:spTgt>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23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152640"/>
            <a:ext cx="619812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Grade #2: Reading Homeworks</a:t>
            </a:r>
            <a:endParaRPr b="0" lang="en-US" sz="3600" spc="-1" strike="noStrike">
              <a:solidFill>
                <a:srgbClr val="000000"/>
              </a:solidFill>
              <a:latin typeface="Arial"/>
            </a:endParaRPr>
          </a:p>
        </p:txBody>
      </p:sp>
      <p:sp>
        <p:nvSpPr>
          <p:cNvPr id="235"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We will post (bi)weekly reading assignments. Mix of:</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Blog posts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Academic articles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News articles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Weekly quiz to be taken on ELMS covering the readings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Individual quiz grades are </a:t>
            </a:r>
            <a:r>
              <a:rPr b="1" lang="en-US" sz="2000" spc="-1" strike="noStrike">
                <a:solidFill>
                  <a:srgbClr val="d1282e"/>
                </a:solidFill>
                <a:latin typeface="Arial"/>
              </a:rPr>
              <a:t>pass/fail</a:t>
            </a:r>
            <a:r>
              <a:rPr b="1" lang="en-US" sz="2000" spc="-1" strike="noStrike">
                <a:solidFill>
                  <a:srgbClr val="000000"/>
                </a:solidFill>
                <a:latin typeface="Arial"/>
              </a:rPr>
              <a: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At least 60% correct </a:t>
            </a:r>
            <a:r>
              <a:rPr b="0" lang="en-US" sz="2000" spc="-1" strike="noStrike">
                <a:solidFill>
                  <a:srgbClr val="000000"/>
                </a:solidFill>
                <a:latin typeface="Wingdings"/>
              </a:rPr>
              <a:t></a:t>
            </a:r>
            <a:r>
              <a:rPr b="0" lang="en-US" sz="2000" spc="-1" strike="noStrike">
                <a:solidFill>
                  <a:srgbClr val="000000"/>
                </a:solidFill>
                <a:latin typeface="Arial"/>
              </a:rPr>
              <a:t> Pass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Less than 60% correct </a:t>
            </a:r>
            <a:r>
              <a:rPr b="0" lang="en-US" sz="2000" spc="-1" strike="noStrike">
                <a:solidFill>
                  <a:srgbClr val="000000"/>
                </a:solidFill>
                <a:latin typeface="Wingdings"/>
              </a:rPr>
              <a:t></a:t>
            </a:r>
            <a:r>
              <a:rPr b="0" lang="en-US" sz="2000" spc="-1" strike="noStrike">
                <a:solidFill>
                  <a:srgbClr val="000000"/>
                </a:solidFill>
                <a:latin typeface="Arial"/>
              </a:rPr>
              <a:t> Fail</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Must take at least </a:t>
            </a:r>
            <a:r>
              <a:rPr b="1" lang="en-US" sz="2000" spc="-1" strike="noStrike">
                <a:solidFill>
                  <a:srgbClr val="d1282e"/>
                </a:solidFill>
                <a:latin typeface="Arial"/>
              </a:rPr>
              <a:t>ten</a:t>
            </a:r>
            <a:r>
              <a:rPr b="1" lang="en-US" sz="2000" spc="-1" strike="noStrike">
                <a:solidFill>
                  <a:srgbClr val="000000"/>
                </a:solidFill>
                <a:latin typeface="Arial"/>
              </a:rPr>
              <a:t> of these quizzes over the semester</a:t>
            </a:r>
            <a:endParaRPr b="1" lang="en-US" sz="2000" spc="-1" strike="noStrike">
              <a:solidFill>
                <a:srgbClr val="000000"/>
              </a:solidFill>
              <a:latin typeface="Arial"/>
            </a:endParaRPr>
          </a:p>
        </p:txBody>
      </p:sp>
      <p:sp>
        <p:nvSpPr>
          <p:cNvPr id="236"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72D3D9D7-5E85-4303-9F09-4B84A7BDB2E2}"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291" dur="indefinite" restart="never" nodeType="tmRoot">
          <p:childTnLst>
            <p:seq>
              <p:cTn id="292" dur="indefinite" nodeType="mainSeq">
                <p:childTnLst>
                  <p:par>
                    <p:cTn id="293" fill="hold">
                      <p:stCondLst>
                        <p:cond delay="indefinite"/>
                      </p:stCondLst>
                      <p:childTnLst>
                        <p:par>
                          <p:cTn id="294" fill="hold">
                            <p:stCondLst>
                              <p:cond delay="0"/>
                            </p:stCondLst>
                            <p:childTnLst>
                              <p:par>
                                <p:cTn id="295" nodeType="clickEffect" fill="hold" presetClass="entr" presetID="1">
                                  <p:stCondLst>
                                    <p:cond delay="0"/>
                                  </p:stCondLst>
                                  <p:childTnLst>
                                    <p:set>
                                      <p:cBhvr>
                                        <p:cTn id="29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nodeType="clickEffect" fill="hold" presetClass="entr" presetID="1">
                                  <p:stCondLst>
                                    <p:cond delay="0"/>
                                  </p:stCondLst>
                                  <p:childTnLst>
                                    <p:set>
                                      <p:cBhvr>
                                        <p:cTn id="30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nodeType="clickEffect" fill="hold" presetClass="entr" presetID="1">
                                  <p:stCondLst>
                                    <p:cond delay="0"/>
                                  </p:stCondLst>
                                  <p:childTnLst>
                                    <p:set>
                                      <p:cBhvr>
                                        <p:cTn id="31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1">
                                  <p:stCondLst>
                                    <p:cond delay="0"/>
                                  </p:stCondLst>
                                  <p:childTnLst>
                                    <p:set>
                                      <p:cBhvr>
                                        <p:cTn id="32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nodeType="clickEffect" fill="hold" presetClass="entr" presetID="1">
                                  <p:stCondLst>
                                    <p:cond delay="0"/>
                                  </p:stCondLst>
                                  <p:childTnLst>
                                    <p:set>
                                      <p:cBhvr>
                                        <p:cTn id="324" dur="1" fill="hold">
                                          <p:stCondLst>
                                            <p:cond delay="0"/>
                                          </p:stCondLst>
                                        </p:cTn>
                                        <p:tgtEl>
                                          <p:spTgt spid="235">
                                            <p:txEl>
                                              <p:pRg st="7" end="7"/>
                                            </p:txEl>
                                          </p:spTgt>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1">
                                  <p:stCondLst>
                                    <p:cond delay="0"/>
                                  </p:stCondLst>
                                  <p:childTnLst>
                                    <p:set>
                                      <p:cBhvr>
                                        <p:cTn id="328" dur="1" fill="hold">
                                          <p:stCondLst>
                                            <p:cond delay="0"/>
                                          </p:stCondLst>
                                        </p:cTn>
                                        <p:tgtEl>
                                          <p:spTgt spid="23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152640"/>
            <a:ext cx="76197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Grade #3: Midterm</a:t>
            </a:r>
            <a:endParaRPr b="0" lang="en-US" sz="3600" spc="-1" strike="noStrike">
              <a:solidFill>
                <a:srgbClr val="000000"/>
              </a:solidFill>
              <a:latin typeface="Arial"/>
            </a:endParaRPr>
          </a:p>
        </p:txBody>
      </p:sp>
      <p:sp>
        <p:nvSpPr>
          <p:cNvPr id="238" name="TextShape 2"/>
          <p:cNvSpPr txBox="1"/>
          <p:nvPr/>
        </p:nvSpPr>
        <p:spPr>
          <a:xfrm>
            <a:off x="457200" y="1752480"/>
            <a:ext cx="7619760" cy="437328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000000"/>
                </a:solidFill>
                <a:latin typeface="Arial"/>
              </a:rPr>
              <a:t>You know what this is.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Will cover roughly the first 3/5 of class: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Qualitative (more)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Quantitative (less)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Currently scheduled for late March</a:t>
            </a:r>
            <a:br/>
            <a:br/>
            <a:r>
              <a:rPr b="1" lang="en-US" sz="2000" spc="-1" strike="noStrike">
                <a:solidFill>
                  <a:srgbClr val="000000"/>
                </a:solidFill>
                <a:latin typeface="Arial"/>
              </a:rPr>
              <a:t>(might change… might not... stick around to find out)</a:t>
            </a:r>
            <a:endParaRPr b="1" lang="en-US" sz="2000" spc="-1" strike="noStrike">
              <a:solidFill>
                <a:srgbClr val="000000"/>
              </a:solidFill>
              <a:latin typeface="Arial"/>
            </a:endParaRPr>
          </a:p>
        </p:txBody>
      </p:sp>
      <p:sp>
        <p:nvSpPr>
          <p:cNvPr id="239"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173F79B0-2682-4BEA-9178-71AD315D6D84}" type="slidenum">
              <a:rPr b="1" lang="en-US" sz="2400" spc="-1" strike="noStrike">
                <a:solidFill>
                  <a:srgbClr val="d1282e"/>
                </a:solidFill>
                <a:latin typeface="Arial"/>
              </a:rPr>
              <a:t>&lt;number&gt;</a:t>
            </a:fld>
            <a:endParaRPr b="0" lang="en-US" sz="2400" spc="-1" strike="noStrike">
              <a:latin typeface="Times New Roman"/>
            </a:endParaRPr>
          </a:p>
        </p:txBody>
      </p:sp>
      <p:pic>
        <p:nvPicPr>
          <p:cNvPr id="240" name="Picture 4" descr=""/>
          <p:cNvPicPr/>
          <p:nvPr/>
        </p:nvPicPr>
        <p:blipFill>
          <a:blip r:embed="rId1"/>
          <a:stretch/>
        </p:blipFill>
        <p:spPr>
          <a:xfrm>
            <a:off x="6370920" y="1496520"/>
            <a:ext cx="2331360" cy="2331360"/>
          </a:xfrm>
          <a:prstGeom prst="rect">
            <a:avLst/>
          </a:prstGeom>
          <a:ln w="0">
            <a:noFill/>
          </a:ln>
        </p:spPr>
      </p:pic>
    </p:spTree>
  </p:cSld>
  <mc:AlternateContent>
    <mc:Choice Requires="p14">
      <p:transition spd="slow" p14:dur="2000"/>
    </mc:Choice>
    <mc:Fallback>
      <p:transition spd="slow"/>
    </mc:Fallback>
  </mc:AlternateContent>
  <p:timing>
    <p:tnLst>
      <p:par>
        <p:cTn id="329" dur="indefinite" restart="never" nodeType="tmRoot">
          <p:childTnLst>
            <p:seq>
              <p:cTn id="330" dur="indefinite" nodeType="mainSeq">
                <p:childTnLst>
                  <p:par>
                    <p:cTn id="331" fill="hold">
                      <p:stCondLst>
                        <p:cond delay="indefinite"/>
                      </p:stCondLst>
                      <p:childTnLst>
                        <p:par>
                          <p:cTn id="332" fill="hold">
                            <p:stCondLst>
                              <p:cond delay="0"/>
                            </p:stCondLst>
                            <p:childTnLst>
                              <p:par>
                                <p:cTn id="333" nodeType="clickEffect" fill="hold" presetClass="entr" presetID="1">
                                  <p:stCondLst>
                                    <p:cond delay="0"/>
                                  </p:stCondLst>
                                  <p:childTnLst>
                                    <p:set>
                                      <p:cBhvr>
                                        <p:cTn id="334" dur="1" fill="hold">
                                          <p:stCondLst>
                                            <p:cond delay="0"/>
                                          </p:stCondLst>
                                        </p:cTn>
                                        <p:tgtEl>
                                          <p:spTgt spid="238">
                                            <p:txEl>
                                              <p:pRg st="0" end="0"/>
                                            </p:txEl>
                                          </p:spTgt>
                                        </p:tgtEl>
                                        <p:attrNameLst>
                                          <p:attrName>style.visibility</p:attrName>
                                        </p:attrNameLst>
                                      </p:cBhvr>
                                      <p:to>
                                        <p:strVal val="visible"/>
                                      </p:to>
                                    </p:set>
                                  </p:childTnLst>
                                </p:cTn>
                              </p:par>
                              <p:par>
                                <p:cTn id="335" nodeType="withEffect" fill="hold" presetClass="entr" presetID="1">
                                  <p:stCondLst>
                                    <p:cond delay="0"/>
                                  </p:stCondLst>
                                  <p:childTnLst>
                                    <p:set>
                                      <p:cBhvr>
                                        <p:cTn id="336" dur="1" fill="hold">
                                          <p:stCondLst>
                                            <p:cond delay="0"/>
                                          </p:stCondLst>
                                        </p:cTn>
                                        <p:tgtEl>
                                          <p:spTgt spid="24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
                                  <p:stCondLst>
                                    <p:cond delay="0"/>
                                  </p:stCondLst>
                                  <p:childTnLst>
                                    <p:set>
                                      <p:cBhvr>
                                        <p:cTn id="344"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1">
                                  <p:stCondLst>
                                    <p:cond delay="0"/>
                                  </p:stCondLst>
                                  <p:childTnLst>
                                    <p:set>
                                      <p:cBhvr>
                                        <p:cTn id="348"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nodeType="clickEffect" fill="hold" presetClass="entr" presetID="1">
                                  <p:stCondLst>
                                    <p:cond delay="0"/>
                                  </p:stCondLst>
                                  <p:childTnLst>
                                    <p:set>
                                      <p:cBhvr>
                                        <p:cTn id="352" dur="1" fill="hold">
                                          <p:stCondLst>
                                            <p:cond delay="0"/>
                                          </p:stCondLst>
                                        </p:cTn>
                                        <p:tgtEl>
                                          <p:spTgt spid="23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Picture 5" descr=""/>
          <p:cNvPicPr/>
          <p:nvPr/>
        </p:nvPicPr>
        <p:blipFill>
          <a:blip r:embed="rId1"/>
          <a:stretch/>
        </p:blipFill>
        <p:spPr>
          <a:xfrm>
            <a:off x="6690600" y="5308560"/>
            <a:ext cx="2072160" cy="1554120"/>
          </a:xfrm>
          <a:prstGeom prst="rect">
            <a:avLst/>
          </a:prstGeom>
          <a:ln w="0">
            <a:noFill/>
          </a:ln>
        </p:spPr>
      </p:pic>
      <p:sp>
        <p:nvSpPr>
          <p:cNvPr id="242" name="TextShape 1"/>
          <p:cNvSpPr txBox="1"/>
          <p:nvPr/>
        </p:nvSpPr>
        <p:spPr>
          <a:xfrm>
            <a:off x="457200" y="152640"/>
            <a:ext cx="69591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Grade #4: Mini-Tutorial</a:t>
            </a:r>
            <a:endParaRPr b="0" lang="en-US" sz="3600" spc="-1" strike="noStrike">
              <a:solidFill>
                <a:srgbClr val="000000"/>
              </a:solidFill>
              <a:latin typeface="Arial"/>
            </a:endParaRPr>
          </a:p>
        </p:txBody>
      </p:sp>
      <p:sp>
        <p:nvSpPr>
          <p:cNvPr id="243" name="TextShape 2"/>
          <p:cNvSpPr txBox="1"/>
          <p:nvPr/>
        </p:nvSpPr>
        <p:spPr>
          <a:xfrm>
            <a:off x="457200" y="1752480"/>
            <a:ext cx="6959160" cy="434304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In lieu of a final exam, you’ll create a mini-tutorial that: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Identifies a raw data source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Processes and stores that data</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Performs exploratory data analysis &amp; visualization</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Derives insight(s) using statistics and ML</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Communicates those insights as actionable text</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Individual or group project</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Will be </a:t>
            </a:r>
            <a:r>
              <a:rPr b="1" lang="en-US" sz="2000" spc="-1" strike="noStrike">
                <a:solidFill>
                  <a:srgbClr val="d1282e"/>
                </a:solidFill>
                <a:latin typeface="Arial"/>
              </a:rPr>
              <a:t>hosted publicly </a:t>
            </a:r>
            <a:r>
              <a:rPr b="1" lang="en-US" sz="2000" spc="-1" strike="noStrike">
                <a:solidFill>
                  <a:srgbClr val="000000"/>
                </a:solidFill>
                <a:latin typeface="Arial"/>
              </a:rPr>
              <a:t>online (GitHub Pages) and will </a:t>
            </a:r>
            <a:r>
              <a:rPr b="1" lang="en-US" sz="2000" spc="-1" strike="noStrike">
                <a:solidFill>
                  <a:srgbClr val="d1282e"/>
                </a:solidFill>
                <a:latin typeface="Arial"/>
              </a:rPr>
              <a:t>strengthen your portfolio</a:t>
            </a:r>
            <a:r>
              <a:rPr b="1" lang="en-US" sz="2000" spc="-1" strike="noStrike">
                <a:solidFill>
                  <a:srgbClr val="000000"/>
                </a:solidFill>
                <a:latin typeface="Arial"/>
              </a:rPr>
              <a:t>.</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44"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AC5F0373-C49B-4822-88F2-930ACB3F1202}"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353" dur="indefinite" restart="never" nodeType="tmRoot">
          <p:childTnLst>
            <p:seq>
              <p:cTn id="354" dur="indefinite" nodeType="mainSeq">
                <p:childTnLst>
                  <p:par>
                    <p:cTn id="355" fill="hold">
                      <p:stCondLst>
                        <p:cond delay="indefinite"/>
                      </p:stCondLst>
                      <p:childTnLst>
                        <p:par>
                          <p:cTn id="356" fill="hold">
                            <p:stCondLst>
                              <p:cond delay="0"/>
                            </p:stCondLst>
                            <p:childTnLst>
                              <p:par>
                                <p:cTn id="357" nodeType="clickEffect" fill="hold" presetClass="entr" presetID="1">
                                  <p:stCondLst>
                                    <p:cond delay="0"/>
                                  </p:stCondLst>
                                  <p:childTnLst>
                                    <p:set>
                                      <p:cBhvr>
                                        <p:cTn id="358"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nodeType="clickEffect" fill="hold" presetClass="entr" presetID="1">
                                  <p:stCondLst>
                                    <p:cond delay="0"/>
                                  </p:stCondLst>
                                  <p:childTnLst>
                                    <p:set>
                                      <p:cBhvr>
                                        <p:cTn id="362"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1">
                                  <p:stCondLst>
                                    <p:cond delay="0"/>
                                  </p:stCondLst>
                                  <p:childTnLst>
                                    <p:set>
                                      <p:cBhvr>
                                        <p:cTn id="366"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1">
                                  <p:stCondLst>
                                    <p:cond delay="0"/>
                                  </p:stCondLst>
                                  <p:childTnLst>
                                    <p:set>
                                      <p:cBhvr>
                                        <p:cTn id="370"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nodeType="clickEffect" fill="hold" presetClass="entr" presetID="1">
                                  <p:stCondLst>
                                    <p:cond delay="0"/>
                                  </p:stCondLst>
                                  <p:childTnLst>
                                    <p:set>
                                      <p:cBhvr>
                                        <p:cTn id="374"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1">
                                  <p:stCondLst>
                                    <p:cond delay="0"/>
                                  </p:stCondLst>
                                  <p:childTnLst>
                                    <p:set>
                                      <p:cBhvr>
                                        <p:cTn id="378" dur="1" fill="hold">
                                          <p:stCondLst>
                                            <p:cond delay="0"/>
                                          </p:stCondLst>
                                        </p:cTn>
                                        <p:tgtEl>
                                          <p:spTgt spid="243">
                                            <p:txEl>
                                              <p:pRg st="5" end="5"/>
                                            </p:txEl>
                                          </p:spTgt>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nodeType="clickEffect" fill="hold" presetClass="entr" presetID="1">
                                  <p:stCondLst>
                                    <p:cond delay="0"/>
                                  </p:stCondLst>
                                  <p:childTnLst>
                                    <p:set>
                                      <p:cBhvr>
                                        <p:cTn id="382" dur="1" fill="hold">
                                          <p:stCondLst>
                                            <p:cond delay="0"/>
                                          </p:stCondLst>
                                        </p:cTn>
                                        <p:tgtEl>
                                          <p:spTgt spid="243">
                                            <p:txEl>
                                              <p:pRg st="6" end="6"/>
                                            </p:txEl>
                                          </p:spTgt>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nodeType="clickEffect" fill="hold" presetClass="entr" presetID="1">
                                  <p:stCondLst>
                                    <p:cond delay="0"/>
                                  </p:stCondLst>
                                  <p:childTnLst>
                                    <p:set>
                                      <p:cBhvr>
                                        <p:cTn id="386" dur="1" fill="hold">
                                          <p:stCondLst>
                                            <p:cond delay="0"/>
                                          </p:stCondLst>
                                        </p:cTn>
                                        <p:tgtEl>
                                          <p:spTgt spid="243">
                                            <p:txEl>
                                              <p:pRg st="8" end="8"/>
                                            </p:txEl>
                                          </p:spTgt>
                                        </p:tgtEl>
                                        <p:attrNameLst>
                                          <p:attrName>style.visibility</p:attrName>
                                        </p:attrNameLst>
                                      </p:cBhvr>
                                      <p:to>
                                        <p:strVal val="visible"/>
                                      </p:to>
                                    </p:set>
                                  </p:childTnLst>
                                </p:cTn>
                              </p:par>
                              <p:par>
                                <p:cTn id="387" nodeType="withEffect" fill="hold" presetClass="entr" presetID="1">
                                  <p:stCondLst>
                                    <p:cond delay="0"/>
                                  </p:stCondLst>
                                  <p:childTnLst>
                                    <p:set>
                                      <p:cBhvr>
                                        <p:cTn id="38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457200" y="152640"/>
            <a:ext cx="7394760" cy="1371240"/>
          </a:xfrm>
          <a:prstGeom prst="rect">
            <a:avLst/>
          </a:prstGeom>
          <a:noFill/>
          <a:ln w="0">
            <a:noFill/>
          </a:ln>
        </p:spPr>
        <p:txBody>
          <a:bodyPr anchor="b">
            <a:normAutofit/>
          </a:bodyPr>
          <a:p>
            <a:pPr>
              <a:lnSpc>
                <a:spcPct val="100000"/>
              </a:lnSpc>
            </a:pPr>
            <a:r>
              <a:rPr b="0" lang="en-US" sz="3600" spc="-60" strike="noStrike" cap="all">
                <a:solidFill>
                  <a:srgbClr val="d1282e"/>
                </a:solidFill>
                <a:latin typeface="Arial Black"/>
              </a:rPr>
              <a:t>Ready-Made Dataset repositories</a:t>
            </a:r>
            <a:endParaRPr b="0" lang="en-US" sz="3600" spc="-1" strike="noStrike">
              <a:solidFill>
                <a:srgbClr val="000000"/>
              </a:solidFill>
              <a:latin typeface="Arial"/>
            </a:endParaRPr>
          </a:p>
        </p:txBody>
      </p:sp>
      <p:sp>
        <p:nvSpPr>
          <p:cNvPr id="246" name="TextShape 2"/>
          <p:cNvSpPr txBox="1"/>
          <p:nvPr/>
        </p:nvSpPr>
        <p:spPr>
          <a:xfrm>
            <a:off x="457200" y="1752480"/>
            <a:ext cx="7619760" cy="4373280"/>
          </a:xfrm>
          <a:prstGeom prst="rect">
            <a:avLst/>
          </a:prstGeom>
          <a:noFill/>
          <a:ln w="0">
            <a:noFill/>
          </a:ln>
        </p:spPr>
        <p:txBody>
          <a:bodyPr>
            <a:normAutofit fontScale="97000"/>
          </a:bodyPr>
          <a:p>
            <a:pPr>
              <a:lnSpc>
                <a:spcPct val="100000"/>
              </a:lnSpc>
              <a:spcBef>
                <a:spcPts val="400"/>
              </a:spcBef>
              <a:spcAft>
                <a:spcPts val="601"/>
              </a:spcAft>
              <a:tabLst>
                <a:tab algn="l" pos="0"/>
              </a:tabLst>
            </a:pPr>
            <a:r>
              <a:rPr b="1" lang="en-US" sz="2000" spc="-1" strike="noStrike" u="sng">
                <a:solidFill>
                  <a:srgbClr val="cc9900"/>
                </a:solidFill>
                <a:uFillTx/>
                <a:latin typeface="Arial"/>
                <a:hlinkClick r:id="rId1"/>
              </a:rPr>
              <a:t>https://www.data.gov/</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US-centric agriculture, climate, education, energy, finance, health, manufacturing data, </a:t>
            </a:r>
            <a:r>
              <a:rPr b="0" lang="en-US" sz="2000" spc="-1" strike="noStrike">
                <a:solidFill>
                  <a:srgbClr val="000000"/>
                </a:solidFill>
                <a:latin typeface="Arial"/>
              </a:rPr>
              <a:t>…</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u="sng">
                <a:solidFill>
                  <a:srgbClr val="cc9900"/>
                </a:solidFill>
                <a:uFillTx/>
                <a:latin typeface="Arial"/>
                <a:hlinkClick r:id="rId2"/>
              </a:rPr>
              <a:t>https://cloud.google.com/bigquery/public-data/</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BigQuery (Google Cloud) public datasets (bikeshare, GitHub, Hacker News, Form 990 non-profits, NOAA, …)</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u="sng">
                <a:solidFill>
                  <a:srgbClr val="cc9900"/>
                </a:solidFill>
                <a:uFillTx/>
                <a:latin typeface="Arial"/>
                <a:hlinkClick r:id="rId3"/>
              </a:rPr>
              <a:t>https://www.kaggle.com/datasets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Microsoft-owned, various (Billboard Top 100 lyrics, credit card fraud, crime in Chicago, global terrorism, world happiness, …)</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u="sng">
                <a:solidFill>
                  <a:srgbClr val="cc9900"/>
                </a:solidFill>
                <a:uFillTx/>
                <a:latin typeface="Arial"/>
                <a:hlinkClick r:id="rId4"/>
              </a:rPr>
              <a:t>https://aws.amazon.com/public-datasets/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AWS-hosted, various (NASA, a bunch of genome stuff, Google Books n-grams, Multimedia Commons, …)</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47"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074A56D6-8F5A-4BB5-9D5D-16C618F9E381}"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389" dur="indefinite" restart="never" nodeType="tmRoot">
          <p:childTnLst>
            <p:seq>
              <p:cTn id="390" dur="indefinite" nodeType="mainSeq">
                <p:childTnLst>
                  <p:par>
                    <p:cTn id="391" fill="hold">
                      <p:stCondLst>
                        <p:cond delay="indefinite"/>
                      </p:stCondLst>
                      <p:childTnLst>
                        <p:par>
                          <p:cTn id="392" fill="hold">
                            <p:stCondLst>
                              <p:cond delay="0"/>
                            </p:stCondLst>
                            <p:childTnLst>
                              <p:par>
                                <p:cTn id="393" nodeType="clickEffect" fill="hold" presetClass="entr" presetID="1">
                                  <p:stCondLst>
                                    <p:cond delay="0"/>
                                  </p:stCondLst>
                                  <p:childTnLst>
                                    <p:set>
                                      <p:cBhvr>
                                        <p:cTn id="394"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nodeType="clickEffect" fill="hold" presetClass="entr" presetID="1">
                                  <p:stCondLst>
                                    <p:cond delay="0"/>
                                  </p:stCondLst>
                                  <p:childTnLst>
                                    <p:set>
                                      <p:cBhvr>
                                        <p:cTn id="398"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
                                  <p:stCondLst>
                                    <p:cond delay="0"/>
                                  </p:stCondLst>
                                  <p:childTnLst>
                                    <p:set>
                                      <p:cBhvr>
                                        <p:cTn id="402"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nodeType="clickEffect" fill="hold" presetClass="entr" presetID="1">
                                  <p:stCondLst>
                                    <p:cond delay="0"/>
                                  </p:stCondLst>
                                  <p:childTnLst>
                                    <p:set>
                                      <p:cBhvr>
                                        <p:cTn id="406"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1">
                                  <p:stCondLst>
                                    <p:cond delay="0"/>
                                  </p:stCondLst>
                                  <p:childTnLst>
                                    <p:set>
                                      <p:cBhvr>
                                        <p:cTn id="410"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1">
                                  <p:stCondLst>
                                    <p:cond delay="0"/>
                                  </p:stCondLst>
                                  <p:childTnLst>
                                    <p:set>
                                      <p:cBhvr>
                                        <p:cTn id="414" dur="1" fill="hold">
                                          <p:stCondLst>
                                            <p:cond delay="0"/>
                                          </p:stCondLst>
                                        </p:cTn>
                                        <p:tgtEl>
                                          <p:spTgt spid="246">
                                            <p:txEl>
                                              <p:pRg st="5" end="5"/>
                                            </p:txEl>
                                          </p:spTgt>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
                                  <p:stCondLst>
                                    <p:cond delay="0"/>
                                  </p:stCondLst>
                                  <p:childTnLst>
                                    <p:set>
                                      <p:cBhvr>
                                        <p:cTn id="418" dur="1" fill="hold">
                                          <p:stCondLst>
                                            <p:cond delay="0"/>
                                          </p:stCondLst>
                                        </p:cTn>
                                        <p:tgtEl>
                                          <p:spTgt spid="246">
                                            <p:txEl>
                                              <p:pRg st="6" end="6"/>
                                            </p:txEl>
                                          </p:spTgt>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24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New Dataset Ideas</a:t>
            </a:r>
            <a:endParaRPr b="0" lang="en-US" sz="3600" spc="-1" strike="noStrike">
              <a:solidFill>
                <a:srgbClr val="000000"/>
              </a:solidFill>
              <a:latin typeface="Arial"/>
            </a:endParaRPr>
          </a:p>
        </p:txBody>
      </p:sp>
      <p:sp>
        <p:nvSpPr>
          <p:cNvPr id="249"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Fraternal Order of Police vs Black Lives Matter</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Linking finance data to ${anything_else}</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Something having to do with Pokémon statistics?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Look through </a:t>
            </a:r>
            <a:r>
              <a:rPr b="1" lang="en-US" sz="2000" spc="-1" strike="noStrike" u="sng">
                <a:solidFill>
                  <a:srgbClr val="cc9900"/>
                </a:solidFill>
                <a:uFillTx/>
                <a:latin typeface="Arial"/>
                <a:hlinkClick r:id="rId1"/>
              </a:rPr>
              <a:t>http://www.alexa.com/topsites</a:t>
            </a:r>
            <a:r>
              <a:rPr b="1" lang="en-US" sz="2000" spc="-1" strike="noStrike">
                <a:solidFill>
                  <a:srgbClr val="000000"/>
                </a:solidFill>
                <a:latin typeface="Arial"/>
              </a:rPr>
              <a:t> and scrape something interesting!</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University of Maryland-related, or College Park-related, stuff</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Check out </a:t>
            </a:r>
            <a:r>
              <a:rPr b="0" lang="en-US" sz="2000" spc="-1" strike="noStrike" u="sng">
                <a:solidFill>
                  <a:srgbClr val="cc9900"/>
                </a:solidFill>
                <a:uFillTx/>
                <a:latin typeface="Arial"/>
                <a:hlinkClick r:id="rId2"/>
              </a:rPr>
              <a:t>http://umd.io/</a:t>
            </a:r>
            <a:r>
              <a:rPr b="0" lang="en-US" sz="2000" spc="-1" strike="noStrike">
                <a:solidFill>
                  <a:srgbClr val="000000"/>
                </a:solidFill>
                <a:latin typeface="Arial"/>
              </a:rPr>
              <a:t> </a:t>
            </a:r>
            <a:r>
              <a:rPr b="0" lang="en-US" sz="2000" spc="-1" strike="noStrike">
                <a:solidFill>
                  <a:srgbClr val="000000"/>
                </a:solidFill>
                <a:latin typeface="Arial"/>
              </a:rPr>
              <a:t>– open source project; maybe your data collection and cleaning scripts can be added to this!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d1282e"/>
                </a:solidFill>
                <a:latin typeface="Arial"/>
              </a:rPr>
              <a:t>Honestly, pretty much anything!  Just document everything.</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50"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F8AF6F91-F3EE-4A0D-9A53-B805396565C0}" type="slidenum">
              <a:rPr b="1" lang="en-US" sz="2400" spc="-1" strike="noStrike">
                <a:solidFill>
                  <a:srgbClr val="d1282e"/>
                </a:solidFill>
                <a:latin typeface="Arial"/>
              </a:rPr>
              <a:t>&lt;number&gt;</a:t>
            </a:fld>
            <a:endParaRPr b="0" lang="en-US" sz="2400" spc="-1" strike="noStrike">
              <a:latin typeface="Times New Roman"/>
            </a:endParaRPr>
          </a:p>
        </p:txBody>
      </p:sp>
      <p:sp>
        <p:nvSpPr>
          <p:cNvPr id="251" name="CustomShape 4"/>
          <p:cNvSpPr/>
          <p:nvPr/>
        </p:nvSpPr>
        <p:spPr>
          <a:xfrm>
            <a:off x="6295680" y="163440"/>
            <a:ext cx="2566440" cy="1766520"/>
          </a:xfrm>
          <a:prstGeom prst="roundRect">
            <a:avLst>
              <a:gd name="adj" fmla="val 8594"/>
            </a:avLst>
          </a:prstGeom>
          <a:blipFill rotWithShape="0">
            <a:blip r:embed="rId3"/>
            <a:stretch/>
          </a:blipFill>
          <a:ln w="0">
            <a:noFill/>
          </a:ln>
        </p:spPr>
        <p:style>
          <a:lnRef idx="0"/>
          <a:fillRef idx="0"/>
          <a:effectRef idx="0"/>
          <a:fontRef idx="minor"/>
        </p:style>
      </p:sp>
      <p:sp>
        <p:nvSpPr>
          <p:cNvPr id="252" name="CustomShape 5"/>
          <p:cNvSpPr/>
          <p:nvPr/>
        </p:nvSpPr>
        <p:spPr>
          <a:xfrm>
            <a:off x="972360" y="5645880"/>
            <a:ext cx="7256880" cy="943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3600" spc="-1" strike="noStrike">
                <a:solidFill>
                  <a:srgbClr val="ffffff"/>
                </a:solidFill>
                <a:latin typeface="Arial"/>
              </a:rPr>
              <a:t>Reproducibility!</a:t>
            </a:r>
            <a:endParaRPr b="0" lang="en-US" sz="3600" spc="-1" strike="noStrike">
              <a:latin typeface="Arial"/>
            </a:endParaRPr>
          </a:p>
        </p:txBody>
      </p:sp>
    </p:spTree>
  </p:cSld>
  <mc:AlternateContent>
    <mc:Choice Requires="p14">
      <p:transition spd="slow" p14:dur="2000"/>
    </mc:Choice>
    <mc:Fallback>
      <p:transition spd="slow"/>
    </mc:Fallback>
  </mc:AlternateContent>
  <p:timing>
    <p:tnLst>
      <p:par>
        <p:cTn id="423" dur="indefinite" restart="never" nodeType="tmRoot">
          <p:childTnLst>
            <p:seq>
              <p:cTn id="424" dur="indefinite" nodeType="mainSeq">
                <p:childTnLst>
                  <p:par>
                    <p:cTn id="425" fill="hold">
                      <p:stCondLst>
                        <p:cond delay="indefinite"/>
                      </p:stCondLst>
                      <p:childTnLst>
                        <p:par>
                          <p:cTn id="426" fill="hold">
                            <p:stCondLst>
                              <p:cond delay="0"/>
                            </p:stCondLst>
                            <p:childTnLst>
                              <p:par>
                                <p:cTn id="427" nodeType="clickEffect" fill="hold" presetClass="entr" presetID="1">
                                  <p:stCondLst>
                                    <p:cond delay="0"/>
                                  </p:stCondLst>
                                  <p:childTnLst>
                                    <p:set>
                                      <p:cBhvr>
                                        <p:cTn id="428"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249">
                                            <p:txEl>
                                              <p:pRg st="1" end="1"/>
                                            </p:txEl>
                                          </p:spTgt>
                                        </p:tgtEl>
                                        <p:attrNameLst>
                                          <p:attrName>style.visibility</p:attrName>
                                        </p:attrNameLst>
                                      </p:cBhvr>
                                      <p:to>
                                        <p:strVal val="visible"/>
                                      </p:to>
                                    </p:set>
                                  </p:childTnLst>
                                </p:cTn>
                              </p:par>
                              <p:par>
                                <p:cTn id="433" nodeType="withEffect" fill="hold" presetClass="entr" presetID="1">
                                  <p:stCondLst>
                                    <p:cond delay="0"/>
                                  </p:stCondLst>
                                  <p:childTnLst>
                                    <p:set>
                                      <p:cBhvr>
                                        <p:cTn id="434" dur="1" fill="hold">
                                          <p:stCondLst>
                                            <p:cond delay="0"/>
                                          </p:stCondLst>
                                        </p:cTn>
                                        <p:tgtEl>
                                          <p:spTgt spid="251"/>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nodeType="clickEffect" fill="hold" presetClass="entr" presetID="1">
                                  <p:stCondLst>
                                    <p:cond delay="0"/>
                                  </p:stCondLst>
                                  <p:childTnLst>
                                    <p:set>
                                      <p:cBhvr>
                                        <p:cTn id="438"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nodeType="clickEffect" fill="hold" presetClass="entr" presetID="1">
                                  <p:stCondLst>
                                    <p:cond delay="0"/>
                                  </p:stCondLst>
                                  <p:childTnLst>
                                    <p:set>
                                      <p:cBhvr>
                                        <p:cTn id="442"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443" fill="hold">
                      <p:stCondLst>
                        <p:cond delay="indefinite"/>
                      </p:stCondLst>
                      <p:childTnLst>
                        <p:par>
                          <p:cTn id="444" fill="hold">
                            <p:stCondLst>
                              <p:cond delay="0"/>
                            </p:stCondLst>
                            <p:childTnLst>
                              <p:par>
                                <p:cTn id="445" nodeType="clickEffect" fill="hold" presetClass="entr" presetID="1">
                                  <p:stCondLst>
                                    <p:cond delay="0"/>
                                  </p:stCondLst>
                                  <p:childTnLst>
                                    <p:set>
                                      <p:cBhvr>
                                        <p:cTn id="446"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nodeType="clickEffect" fill="hold" presetClass="entr" presetID="1">
                                  <p:stCondLst>
                                    <p:cond delay="0"/>
                                  </p:stCondLst>
                                  <p:childTnLst>
                                    <p:set>
                                      <p:cBhvr>
                                        <p:cTn id="450"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nodeType="clickEffect" fill="hold" presetClass="entr" presetID="1">
                                  <p:stCondLst>
                                    <p:cond delay="0"/>
                                  </p:stCondLst>
                                  <p:childTnLst>
                                    <p:set>
                                      <p:cBhvr>
                                        <p:cTn id="454"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nodeType="clickEffect" fill="hold" presetClass="entr" presetID="1">
                                  <p:stCondLst>
                                    <p:cond delay="0"/>
                                  </p:stCondLst>
                                  <p:childTnLst>
                                    <p:set>
                                      <p:cBhvr>
                                        <p:cTn id="458"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457200" y="247320"/>
            <a:ext cx="7772040" cy="3783240"/>
          </a:xfrm>
          <a:prstGeom prst="rect">
            <a:avLst/>
          </a:prstGeom>
          <a:noFill/>
          <a:ln w="0">
            <a:noFill/>
          </a:ln>
        </p:spPr>
        <p:style>
          <a:lnRef idx="0"/>
          <a:fillRef idx="0"/>
          <a:effectRef idx="0"/>
          <a:fontRef idx="minor"/>
        </p:style>
        <p:txBody>
          <a:bodyPr anchor="ctr">
            <a:normAutofit/>
          </a:bodyPr>
          <a:p>
            <a:pPr>
              <a:lnSpc>
                <a:spcPct val="100000"/>
              </a:lnSpc>
            </a:pPr>
            <a:r>
              <a:rPr b="0" lang="en-US" sz="4000" spc="-80" strike="noStrike" cap="all">
                <a:solidFill>
                  <a:srgbClr val="000000"/>
                </a:solidFill>
                <a:latin typeface="Arial Black"/>
              </a:rPr>
              <a:t>Introduction to </a:t>
            </a:r>
            <a:br/>
            <a:r>
              <a:rPr b="0" lang="en-US" sz="4000" spc="-80" strike="noStrike" cap="all">
                <a:solidFill>
                  <a:srgbClr val="000000"/>
                </a:solidFill>
                <a:latin typeface="Arial Black"/>
              </a:rPr>
              <a:t>?????????????</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Final Tutorial</a:t>
            </a:r>
            <a:endParaRPr b="0" lang="en-US" sz="3600" spc="-1" strike="noStrike">
              <a:solidFill>
                <a:srgbClr val="000000"/>
              </a:solidFill>
              <a:latin typeface="Arial"/>
            </a:endParaRPr>
          </a:p>
        </p:txBody>
      </p:sp>
      <p:sp>
        <p:nvSpPr>
          <p:cNvPr id="254"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Deliverable: URL of your own GitHub Pages site hosting an .ipynb/.html export of your final tutorial</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u="sng">
                <a:solidFill>
                  <a:srgbClr val="cc9900"/>
                </a:solidFill>
                <a:uFillTx/>
                <a:latin typeface="Arial"/>
                <a:hlinkClick r:id="rId1"/>
              </a:rPr>
              <a:t>https://pages.github.com/</a:t>
            </a:r>
            <a:r>
              <a:rPr b="0" lang="en-US" sz="2000" spc="-1" strike="noStrike">
                <a:solidFill>
                  <a:srgbClr val="000000"/>
                </a:solidFill>
                <a:latin typeface="Arial"/>
              </a:rPr>
              <a:t>   </a:t>
            </a:r>
            <a:r>
              <a:rPr b="0" lang="en-US" sz="2000" spc="-1" strike="noStrike">
                <a:solidFill>
                  <a:srgbClr val="000000"/>
                </a:solidFill>
                <a:latin typeface="Arial"/>
              </a:rPr>
              <a:t>– make a GitHub account, too!</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u="sng">
                <a:solidFill>
                  <a:srgbClr val="cc9900"/>
                </a:solidFill>
                <a:uFillTx/>
                <a:latin typeface="Arial"/>
                <a:hlinkClick r:id="rId2"/>
              </a:rPr>
              <a:t>https://github.com/blog/1995-github-jupyter-notebooks-3</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The project itself:</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~1500+ words of Markdown prose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~150+ lines of Python </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Should be viewable as a </a:t>
            </a:r>
            <a:r>
              <a:rPr b="1" lang="en-US" sz="2000" spc="-1" strike="noStrike">
                <a:solidFill>
                  <a:srgbClr val="000000"/>
                </a:solidFill>
                <a:latin typeface="Arial"/>
              </a:rPr>
              <a:t>static webpage </a:t>
            </a:r>
            <a:r>
              <a:rPr b="0" lang="en-US" sz="2000" spc="-1" strike="noStrike">
                <a:solidFill>
                  <a:srgbClr val="000000"/>
                </a:solidFill>
                <a:latin typeface="Arial"/>
              </a:rPr>
              <a:t>– that is, if I (or anyone else) opens the link up, everything should render and I shouldn’t have to run any cells to generate output</a:t>
            </a:r>
            <a:endParaRPr b="1" lang="en-US" sz="2000" spc="-1" strike="noStrike">
              <a:solidFill>
                <a:srgbClr val="000000"/>
              </a:solidFill>
              <a:latin typeface="Arial"/>
            </a:endParaRPr>
          </a:p>
        </p:txBody>
      </p:sp>
      <p:sp>
        <p:nvSpPr>
          <p:cNvPr id="255"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1E4A1712-A2A9-432E-A1A1-3E6BB9B2499F}"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459" dur="indefinite" restart="never" nodeType="tmRoot">
          <p:childTnLst>
            <p:seq>
              <p:cTn id="460" dur="indefinite" nodeType="mainSeq">
                <p:childTnLst>
                  <p:par>
                    <p:cTn id="461" fill="hold">
                      <p:stCondLst>
                        <p:cond delay="indefinite"/>
                      </p:stCondLst>
                      <p:childTnLst>
                        <p:par>
                          <p:cTn id="462" fill="hold">
                            <p:stCondLst>
                              <p:cond delay="0"/>
                            </p:stCondLst>
                            <p:childTnLst>
                              <p:par>
                                <p:cTn id="463" nodeType="clickEffect" fill="hold" presetClass="entr" presetID="1">
                                  <p:stCondLst>
                                    <p:cond delay="0"/>
                                  </p:stCondLst>
                                  <p:childTnLst>
                                    <p:set>
                                      <p:cBhvr>
                                        <p:cTn id="464"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465" fill="hold">
                      <p:stCondLst>
                        <p:cond delay="indefinite"/>
                      </p:stCondLst>
                      <p:childTnLst>
                        <p:par>
                          <p:cTn id="466" fill="hold">
                            <p:stCondLst>
                              <p:cond delay="0"/>
                            </p:stCondLst>
                            <p:childTnLst>
                              <p:par>
                                <p:cTn id="467" nodeType="clickEffect" fill="hold" presetClass="entr" presetID="1">
                                  <p:stCondLst>
                                    <p:cond delay="0"/>
                                  </p:stCondLst>
                                  <p:childTnLst>
                                    <p:set>
                                      <p:cBhvr>
                                        <p:cTn id="468" dur="1" fill="hold">
                                          <p:stCondLst>
                                            <p:cond delay="0"/>
                                          </p:stCondLst>
                                        </p:cTn>
                                        <p:tgtEl>
                                          <p:spTgt spid="254">
                                            <p:txEl>
                                              <p:pRg st="1" end="1"/>
                                            </p:txEl>
                                          </p:spTgt>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nodeType="clickEffect" fill="hold" presetClass="entr" presetID="1">
                                  <p:stCondLst>
                                    <p:cond delay="0"/>
                                  </p:stCondLst>
                                  <p:childTnLst>
                                    <p:set>
                                      <p:cBhvr>
                                        <p:cTn id="472"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1">
                                  <p:stCondLst>
                                    <p:cond delay="0"/>
                                  </p:stCondLst>
                                  <p:childTnLst>
                                    <p:set>
                                      <p:cBhvr>
                                        <p:cTn id="476" dur="1" fill="hold">
                                          <p:stCondLst>
                                            <p:cond delay="0"/>
                                          </p:stCondLst>
                                        </p:cTn>
                                        <p:tgtEl>
                                          <p:spTgt spid="254">
                                            <p:txEl>
                                              <p:pRg st="3" end="3"/>
                                            </p:txEl>
                                          </p:spTgt>
                                        </p:tgtEl>
                                        <p:attrNameLst>
                                          <p:attrName>style.visibility</p:attrName>
                                        </p:attrNameLst>
                                      </p:cBhvr>
                                      <p:to>
                                        <p:strVal val="visible"/>
                                      </p:to>
                                    </p:se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1">
                                  <p:stCondLst>
                                    <p:cond delay="0"/>
                                  </p:stCondLst>
                                  <p:childTnLst>
                                    <p:set>
                                      <p:cBhvr>
                                        <p:cTn id="480" dur="1" fill="hold">
                                          <p:stCondLst>
                                            <p:cond delay="0"/>
                                          </p:stCondLst>
                                        </p:cTn>
                                        <p:tgtEl>
                                          <p:spTgt spid="254">
                                            <p:txEl>
                                              <p:pRg st="4" end="4"/>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254">
                                            <p:txEl>
                                              <p:pRg st="5" end="5"/>
                                            </p:txEl>
                                          </p:spTgt>
                                        </p:tgtEl>
                                        <p:attrNameLst>
                                          <p:attrName>style.visibility</p:attrName>
                                        </p:attrNameLst>
                                      </p:cBhvr>
                                      <p:to>
                                        <p:strVal val="visible"/>
                                      </p:to>
                                    </p:set>
                                  </p:childTnLst>
                                </p:cTn>
                              </p:par>
                            </p:childTnLst>
                          </p:cTn>
                        </p:par>
                      </p:childTnLst>
                    </p:cTn>
                  </p:par>
                  <p:par>
                    <p:cTn id="485" fill="hold">
                      <p:stCondLst>
                        <p:cond delay="indefinite"/>
                      </p:stCondLst>
                      <p:childTnLst>
                        <p:par>
                          <p:cTn id="486" fill="hold">
                            <p:stCondLst>
                              <p:cond delay="0"/>
                            </p:stCondLst>
                            <p:childTnLst>
                              <p:par>
                                <p:cTn id="487" nodeType="clickEffect" fill="hold" presetClass="entr" presetID="1">
                                  <p:stCondLst>
                                    <p:cond delay="0"/>
                                  </p:stCondLst>
                                  <p:childTnLst>
                                    <p:set>
                                      <p:cBhvr>
                                        <p:cTn id="488" dur="1" fill="hold">
                                          <p:stCondLst>
                                            <p:cond delay="0"/>
                                          </p:stCondLst>
                                        </p:cTn>
                                        <p:tgtEl>
                                          <p:spTgt spid="25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457200" y="152640"/>
            <a:ext cx="645120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Final Tutorial Rubric</a:t>
            </a:r>
            <a:endParaRPr b="0" lang="en-US" sz="3600" spc="-1" strike="noStrike">
              <a:solidFill>
                <a:srgbClr val="000000"/>
              </a:solidFill>
              <a:latin typeface="Arial"/>
            </a:endParaRPr>
          </a:p>
        </p:txBody>
      </p:sp>
      <p:sp>
        <p:nvSpPr>
          <p:cNvPr id="257" name="TextShape 2"/>
          <p:cNvSpPr txBox="1"/>
          <p:nvPr/>
        </p:nvSpPr>
        <p:spPr>
          <a:xfrm>
            <a:off x="457200" y="1752480"/>
            <a:ext cx="7619760" cy="4373280"/>
          </a:xfrm>
          <a:prstGeom prst="rect">
            <a:avLst/>
          </a:prstGeom>
          <a:noFill/>
          <a:ln w="0">
            <a:noFill/>
          </a:ln>
        </p:spPr>
        <p:txBody>
          <a:bodyPr>
            <a:normAutofit fontScale="85000"/>
          </a:bodyPr>
          <a:p>
            <a:pPr>
              <a:lnSpc>
                <a:spcPct val="100000"/>
              </a:lnSpc>
              <a:spcBef>
                <a:spcPts val="400"/>
              </a:spcBef>
              <a:spcAft>
                <a:spcPts val="601"/>
              </a:spcAft>
              <a:tabLst>
                <a:tab algn="l" pos="0"/>
              </a:tabLst>
            </a:pPr>
            <a:r>
              <a:rPr b="1" lang="en-US" sz="2000" spc="-1" strike="noStrike">
                <a:solidFill>
                  <a:srgbClr val="000000"/>
                </a:solidFill>
                <a:latin typeface="Arial"/>
              </a:rPr>
              <a:t>The TAs and I will grade on a scale of 1-10: </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Motivation: </a:t>
            </a:r>
            <a:r>
              <a:rPr b="0" lang="en-US" sz="2000" spc="-1" strike="noStrike">
                <a:solidFill>
                  <a:srgbClr val="000000"/>
                </a:solidFill>
                <a:latin typeface="Arial"/>
              </a:rPr>
              <a:t>Does the tutorial make the reader believe the topic is important (a) in general and (b) with respect to data science?</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Understanding: </a:t>
            </a:r>
            <a:r>
              <a:rPr b="0" lang="en-US" sz="2000" spc="-1" strike="noStrike">
                <a:solidFill>
                  <a:srgbClr val="000000"/>
                </a:solidFill>
                <a:latin typeface="Arial"/>
              </a:rPr>
              <a:t>After reading the tutorial, does the reader understand the topic?</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Further resources: </a:t>
            </a:r>
            <a:r>
              <a:rPr b="0" lang="en-US" sz="2000" spc="-1" strike="noStrike">
                <a:solidFill>
                  <a:srgbClr val="000000"/>
                </a:solidFill>
                <a:latin typeface="Arial"/>
              </a:rPr>
              <a:t>Does the tutorial “call out” to other resources that would help the reader understand basic concepts, deep dive, related work, etc?</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Prose: </a:t>
            </a:r>
            <a:r>
              <a:rPr b="0" lang="en-US" sz="2000" spc="-1" strike="noStrike">
                <a:solidFill>
                  <a:srgbClr val="000000"/>
                </a:solidFill>
                <a:latin typeface="Arial"/>
              </a:rPr>
              <a:t>Does the prose in the Markdown portion of the .ipynb add to the reader’s understanding of the tutorial?</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Code: </a:t>
            </a:r>
            <a:r>
              <a:rPr b="0" lang="en-US" sz="2000" spc="-1" strike="noStrike">
                <a:solidFill>
                  <a:srgbClr val="000000"/>
                </a:solidFill>
                <a:latin typeface="Arial"/>
              </a:rPr>
              <a:t>Does the code help solidify understanding, is it well documented, and does it include helpful examples?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Subjective Evaluation:</a:t>
            </a:r>
            <a:r>
              <a:rPr b="0" lang="en-US" sz="2000" spc="-1" strike="noStrike">
                <a:solidFill>
                  <a:srgbClr val="000000"/>
                </a:solidFill>
                <a:latin typeface="Arial"/>
              </a:rPr>
              <a:t> If somebody linked to this tutorial from Hacker News, would people actually read the whole thing?</a:t>
            </a:r>
            <a:endParaRPr b="1" lang="en-US" sz="2000" spc="-1" strike="noStrike">
              <a:solidFill>
                <a:srgbClr val="000000"/>
              </a:solidFill>
              <a:latin typeface="Arial"/>
            </a:endParaRPr>
          </a:p>
        </p:txBody>
      </p:sp>
      <p:sp>
        <p:nvSpPr>
          <p:cNvPr id="258"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10E0E885-8229-446C-B890-0DA644B7619F}" type="slidenum">
              <a:rPr b="1" lang="en-US" sz="2400" spc="-1" strike="noStrike">
                <a:solidFill>
                  <a:srgbClr val="d1282e"/>
                </a:solidFill>
                <a:latin typeface="Arial"/>
              </a:rPr>
              <a:t>&lt;number&gt;</a:t>
            </a:fld>
            <a:endParaRPr b="0" lang="en-US" sz="2400" spc="-1" strike="noStrike">
              <a:latin typeface="Times New Roman"/>
            </a:endParaRPr>
          </a:p>
        </p:txBody>
      </p:sp>
      <p:sp>
        <p:nvSpPr>
          <p:cNvPr id="259" name="CustomShape 4"/>
          <p:cNvSpPr/>
          <p:nvPr/>
        </p:nvSpPr>
        <p:spPr>
          <a:xfrm>
            <a:off x="6023520" y="6531480"/>
            <a:ext cx="2635200" cy="3337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i="1" lang="en-US" sz="1600" spc="-1" strike="noStrike">
                <a:solidFill>
                  <a:srgbClr val="000000"/>
                </a:solidFill>
                <a:latin typeface="Arial"/>
              </a:rPr>
              <a:t>Thanks to: Zico Kolter</a:t>
            </a:r>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489" dur="indefinite" restart="never" nodeType="tmRoot">
          <p:childTnLst>
            <p:seq>
              <p:cTn id="490" dur="indefinite" nodeType="mainSeq">
                <p:childTnLst>
                  <p:par>
                    <p:cTn id="491" fill="hold">
                      <p:stCondLst>
                        <p:cond delay="indefinite"/>
                      </p:stCondLst>
                      <p:childTnLst>
                        <p:par>
                          <p:cTn id="492" fill="hold">
                            <p:stCondLst>
                              <p:cond delay="0"/>
                            </p:stCondLst>
                            <p:childTnLst>
                              <p:par>
                                <p:cTn id="493" nodeType="clickEffect" fill="hold" presetClass="entr" presetID="1">
                                  <p:stCondLst>
                                    <p:cond delay="0"/>
                                  </p:stCondLst>
                                  <p:childTnLst>
                                    <p:set>
                                      <p:cBhvr>
                                        <p:cTn id="494"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nodeType="clickEffect" fill="hold" presetClass="entr" presetID="1">
                                  <p:stCondLst>
                                    <p:cond delay="0"/>
                                  </p:stCondLst>
                                  <p:childTnLst>
                                    <p:set>
                                      <p:cBhvr>
                                        <p:cTn id="498"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nodeType="clickEffect" fill="hold" presetClass="entr" presetID="1">
                                  <p:stCondLst>
                                    <p:cond delay="0"/>
                                  </p:stCondLst>
                                  <p:childTnLst>
                                    <p:set>
                                      <p:cBhvr>
                                        <p:cTn id="502"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1">
                                  <p:stCondLst>
                                    <p:cond delay="0"/>
                                  </p:stCondLst>
                                  <p:childTnLst>
                                    <p:set>
                                      <p:cBhvr>
                                        <p:cTn id="506"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
                                  <p:stCondLst>
                                    <p:cond delay="0"/>
                                  </p:stCondLst>
                                  <p:childTnLst>
                                    <p:set>
                                      <p:cBhvr>
                                        <p:cTn id="510"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nodeType="clickEffect" fill="hold" presetClass="entr" presetID="1">
                                  <p:stCondLst>
                                    <p:cond delay="0"/>
                                  </p:stCondLst>
                                  <p:childTnLst>
                                    <p:set>
                                      <p:cBhvr>
                                        <p:cTn id="514" dur="1" fill="hold">
                                          <p:stCondLst>
                                            <p:cond delay="0"/>
                                          </p:stCondLst>
                                        </p:cTn>
                                        <p:tgtEl>
                                          <p:spTgt spid="257">
                                            <p:txEl>
                                              <p:pRg st="5" end="5"/>
                                            </p:txEl>
                                          </p:spTgt>
                                        </p:tgtEl>
                                        <p:attrNameLst>
                                          <p:attrName>style.visibility</p:attrName>
                                        </p:attrNameLst>
                                      </p:cBhvr>
                                      <p:to>
                                        <p:strVal val="visible"/>
                                      </p:to>
                                    </p:set>
                                  </p:childTnLst>
                                </p:cTn>
                              </p:par>
                            </p:childTnLst>
                          </p:cTn>
                        </p:par>
                      </p:childTnLst>
                    </p:cTn>
                  </p:par>
                  <p:par>
                    <p:cTn id="515" fill="hold">
                      <p:stCondLst>
                        <p:cond delay="indefinite"/>
                      </p:stCondLst>
                      <p:childTnLst>
                        <p:par>
                          <p:cTn id="516" fill="hold">
                            <p:stCondLst>
                              <p:cond delay="0"/>
                            </p:stCondLst>
                            <p:childTnLst>
                              <p:par>
                                <p:cTn id="517" nodeType="clickEffect" fill="hold" presetClass="entr" presetID="1">
                                  <p:stCondLst>
                                    <p:cond delay="0"/>
                                  </p:stCondLst>
                                  <p:childTnLst>
                                    <p:set>
                                      <p:cBhvr>
                                        <p:cTn id="518" dur="1" fill="hold">
                                          <p:stCondLst>
                                            <p:cond delay="0"/>
                                          </p:stCondLst>
                                        </p:cTn>
                                        <p:tgtEl>
                                          <p:spTgt spid="257">
                                            <p:txEl>
                                              <p:pRg st="6" end="6"/>
                                            </p:txEl>
                                          </p:spTgt>
                                        </p:tgtEl>
                                        <p:attrNameLst>
                                          <p:attrName>style.visibility</p:attrName>
                                        </p:attrNameLst>
                                      </p:cBhvr>
                                      <p:to>
                                        <p:strVal val="visible"/>
                                      </p:to>
                                    </p:set>
                                  </p:childTnLst>
                                </p:cTn>
                              </p:par>
                              <p:par>
                                <p:cTn id="519" nodeType="withEffect" fill="hold" presetClass="entr" presetID="1">
                                  <p:stCondLst>
                                    <p:cond delay="0"/>
                                  </p:stCondLst>
                                  <p:childTnLst>
                                    <p:set>
                                      <p:cBhvr>
                                        <p:cTn id="520"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457200" y="152640"/>
            <a:ext cx="76197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Class Participation</a:t>
            </a:r>
            <a:endParaRPr b="0" lang="en-US" sz="3600" spc="-1" strike="noStrike">
              <a:solidFill>
                <a:srgbClr val="000000"/>
              </a:solidFill>
              <a:latin typeface="Arial"/>
            </a:endParaRPr>
          </a:p>
        </p:txBody>
      </p:sp>
      <p:sp>
        <p:nvSpPr>
          <p:cNvPr id="261" name="TextShape 2"/>
          <p:cNvSpPr txBox="1"/>
          <p:nvPr/>
        </p:nvSpPr>
        <p:spPr>
          <a:xfrm>
            <a:off x="457200" y="1752480"/>
            <a:ext cx="7619760" cy="437328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eea7aa"/>
                </a:solidFill>
                <a:latin typeface="Arial"/>
              </a:rPr>
              <a:t>Please</a:t>
            </a:r>
            <a:r>
              <a:rPr b="1" lang="en-US" sz="2000" spc="-1" strike="noStrike">
                <a:solidFill>
                  <a:srgbClr val="000000"/>
                </a:solidFill>
                <a:latin typeface="Arial"/>
              </a:rPr>
              <a:t> </a:t>
            </a:r>
            <a:r>
              <a:rPr b="1" lang="en-US" sz="2000" spc="-1" strike="noStrike">
                <a:solidFill>
                  <a:srgbClr val="e67c7f"/>
                </a:solidFill>
                <a:latin typeface="Arial"/>
              </a:rPr>
              <a:t>please</a:t>
            </a:r>
            <a:r>
              <a:rPr b="1" lang="en-US" sz="2000" spc="-1" strike="noStrike">
                <a:solidFill>
                  <a:srgbClr val="000000"/>
                </a:solidFill>
                <a:latin typeface="Arial"/>
              </a:rPr>
              <a:t> </a:t>
            </a:r>
            <a:r>
              <a:rPr b="1" lang="en-US" sz="2000" spc="-1" strike="noStrike">
                <a:solidFill>
                  <a:srgbClr val="d1282e"/>
                </a:solidFill>
                <a:latin typeface="Arial"/>
              </a:rPr>
              <a:t>please </a:t>
            </a:r>
            <a:r>
              <a:rPr b="1" lang="en-US" sz="2000" spc="-1" strike="noStrike">
                <a:solidFill>
                  <a:srgbClr val="9d1e23"/>
                </a:solidFill>
                <a:latin typeface="Arial"/>
              </a:rPr>
              <a:t>please </a:t>
            </a:r>
            <a:r>
              <a:rPr b="1" lang="en-US" sz="2000" spc="-1" strike="noStrike">
                <a:solidFill>
                  <a:srgbClr val="691417"/>
                </a:solidFill>
                <a:latin typeface="Arial"/>
              </a:rPr>
              <a:t>please</a:t>
            </a:r>
            <a:r>
              <a:rPr b="1" lang="en-US" sz="2000" spc="-1" strike="noStrike">
                <a:solidFill>
                  <a:srgbClr val="9d1e23"/>
                </a:solidFill>
                <a:latin typeface="Arial"/>
              </a:rPr>
              <a:t> </a:t>
            </a:r>
            <a:r>
              <a:rPr b="1" lang="en-US" sz="2000" spc="-1" strike="noStrike">
                <a:solidFill>
                  <a:srgbClr val="000000"/>
                </a:solidFill>
                <a:latin typeface="Arial"/>
              </a:rPr>
              <a:t>do the required reading, if available, before (virtually) attending class!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Earn brownie points via:</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Lecture participation</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Piazza participation</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Regular participation at office hours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Aim to ask/answer a question at least once every two weeks; or attend office hours at least once a month</a:t>
            </a:r>
            <a:endParaRPr b="1" lang="en-US" sz="2000" spc="-1" strike="noStrike">
              <a:solidFill>
                <a:srgbClr val="000000"/>
              </a:solidFill>
              <a:latin typeface="Arial"/>
            </a:endParaRPr>
          </a:p>
        </p:txBody>
      </p:sp>
      <p:sp>
        <p:nvSpPr>
          <p:cNvPr id="262"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90B9FCAC-1747-439A-964A-F176DC0C3D44}"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521" dur="indefinite" restart="never" nodeType="tmRoot">
          <p:childTnLst>
            <p:seq>
              <p:cTn id="522" dur="indefinite" nodeType="mainSeq">
                <p:childTnLst>
                  <p:par>
                    <p:cTn id="523" fill="hold">
                      <p:stCondLst>
                        <p:cond delay="indefinite"/>
                      </p:stCondLst>
                      <p:childTnLst>
                        <p:par>
                          <p:cTn id="524" fill="hold">
                            <p:stCondLst>
                              <p:cond delay="0"/>
                            </p:stCondLst>
                            <p:childTnLst>
                              <p:par>
                                <p:cTn id="525" nodeType="clickEffect" fill="hold" presetClass="entr" presetID="1">
                                  <p:stCondLst>
                                    <p:cond delay="0"/>
                                  </p:stCondLst>
                                  <p:childTnLst>
                                    <p:set>
                                      <p:cBhvr>
                                        <p:cTn id="52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nodeType="clickEffect" fill="hold" presetClass="entr" presetID="1">
                                  <p:stCondLst>
                                    <p:cond delay="0"/>
                                  </p:stCondLst>
                                  <p:childTnLst>
                                    <p:set>
                                      <p:cBhvr>
                                        <p:cTn id="530"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531" fill="hold">
                      <p:stCondLst>
                        <p:cond delay="indefinite"/>
                      </p:stCondLst>
                      <p:childTnLst>
                        <p:par>
                          <p:cTn id="532" fill="hold">
                            <p:stCondLst>
                              <p:cond delay="0"/>
                            </p:stCondLst>
                            <p:childTnLst>
                              <p:par>
                                <p:cTn id="533" nodeType="clickEffect" fill="hold" presetClass="entr" presetID="1">
                                  <p:stCondLst>
                                    <p:cond delay="0"/>
                                  </p:stCondLst>
                                  <p:childTnLst>
                                    <p:set>
                                      <p:cBhvr>
                                        <p:cTn id="534" dur="1" fill="hold">
                                          <p:stCondLst>
                                            <p:cond delay="0"/>
                                          </p:stCondLst>
                                        </p:cTn>
                                        <p:tgtEl>
                                          <p:spTgt spid="261">
                                            <p:txEl>
                                              <p:pRg st="3" end="3"/>
                                            </p:txEl>
                                          </p:spTgt>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1">
                                  <p:stCondLst>
                                    <p:cond delay="0"/>
                                  </p:stCondLst>
                                  <p:childTnLst>
                                    <p:set>
                                      <p:cBhvr>
                                        <p:cTn id="538" dur="1" fill="hold">
                                          <p:stCondLst>
                                            <p:cond delay="0"/>
                                          </p:stCondLst>
                                        </p:cTn>
                                        <p:tgtEl>
                                          <p:spTgt spid="261">
                                            <p:txEl>
                                              <p:pRg st="4" end="4"/>
                                            </p:txEl>
                                          </p:spTgt>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1">
                                  <p:stCondLst>
                                    <p:cond delay="0"/>
                                  </p:stCondLst>
                                  <p:childTnLst>
                                    <p:set>
                                      <p:cBhvr>
                                        <p:cTn id="542" dur="1" fill="hold">
                                          <p:stCondLst>
                                            <p:cond delay="0"/>
                                          </p:stCondLst>
                                        </p:cTn>
                                        <p:tgtEl>
                                          <p:spTgt spid="261">
                                            <p:txEl>
                                              <p:pRg st="5" end="5"/>
                                            </p:txEl>
                                          </p:spTgt>
                                        </p:tgtEl>
                                        <p:attrNameLst>
                                          <p:attrName>style.visibility</p:attrName>
                                        </p:attrNameLst>
                                      </p:cBhvr>
                                      <p:to>
                                        <p:strVal val="visible"/>
                                      </p:to>
                                    </p:set>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1">
                                  <p:stCondLst>
                                    <p:cond delay="0"/>
                                  </p:stCondLst>
                                  <p:childTnLst>
                                    <p:set>
                                      <p:cBhvr>
                                        <p:cTn id="546" dur="1" fill="hold">
                                          <p:stCondLst>
                                            <p:cond delay="0"/>
                                          </p:stCondLst>
                                        </p:cTn>
                                        <p:tgtEl>
                                          <p:spTgt spid="26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Grade Breakdown</a:t>
            </a:r>
            <a:r>
              <a:rPr b="0" lang="en-US" sz="3600" spc="-60" strike="noStrike" cap="all">
                <a:solidFill>
                  <a:srgbClr val="d1282e"/>
                </a:solidFill>
                <a:latin typeface="Arial Black"/>
              </a:rPr>
              <a:t>	</a:t>
            </a:r>
            <a:endParaRPr b="0" lang="en-US" sz="3600" spc="-1" strike="noStrike">
              <a:solidFill>
                <a:srgbClr val="000000"/>
              </a:solidFill>
              <a:latin typeface="Arial"/>
            </a:endParaRPr>
          </a:p>
        </p:txBody>
      </p:sp>
      <p:sp>
        <p:nvSpPr>
          <p:cNvPr id="264" name="TextShape 2"/>
          <p:cNvSpPr txBox="1"/>
          <p:nvPr/>
        </p:nvSpPr>
        <p:spPr>
          <a:xfrm>
            <a:off x="457200" y="1752480"/>
            <a:ext cx="7619760" cy="437328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000000"/>
                </a:solidFill>
                <a:latin typeface="Arial"/>
              </a:rPr>
              <a:t>40% mini-projects: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There are 4 of them</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Equal weighting @ 10%</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10% reading homeworks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25% midterm</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25% final tutorial</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65" name="CustomShape 3"/>
          <p:cNvSpPr/>
          <p:nvPr/>
        </p:nvSpPr>
        <p:spPr>
          <a:xfrm>
            <a:off x="4449240" y="3244320"/>
            <a:ext cx="3729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sk-SK" sz="1800" spc="-1" strike="noStrike">
                <a:solidFill>
                  <a:srgbClr val="000000"/>
                </a:solidFill>
                <a:latin typeface="Arial"/>
              </a:rPr>
              <a:t>   </a:t>
            </a:r>
            <a:endParaRPr b="0" lang="en-US" sz="1800" spc="-1" strike="noStrike">
              <a:latin typeface="Arial"/>
            </a:endParaRPr>
          </a:p>
        </p:txBody>
      </p:sp>
      <p:graphicFrame>
        <p:nvGraphicFramePr>
          <p:cNvPr id="266" name="Chart 4"/>
          <p:cNvGraphicFramePr/>
          <p:nvPr/>
        </p:nvGraphicFramePr>
        <p:xfrm>
          <a:off x="4447440" y="2438280"/>
          <a:ext cx="4502880" cy="3001680"/>
        </p:xfrm>
        <a:graphic>
          <a:graphicData uri="http://schemas.openxmlformats.org/drawingml/2006/chart">
            <c:chart xmlns:c="http://schemas.openxmlformats.org/drawingml/2006/chart" xmlns:r="http://schemas.openxmlformats.org/officeDocument/2006/relationships" r:id="rId1"/>
          </a:graphicData>
        </a:graphic>
      </p:graphicFrame>
      <p:sp>
        <p:nvSpPr>
          <p:cNvPr id="267" name="TextShape 4"/>
          <p:cNvSpPr txBox="1"/>
          <p:nvPr/>
        </p:nvSpPr>
        <p:spPr>
          <a:xfrm rot="16200000">
            <a:off x="8227080" y="5885640"/>
            <a:ext cx="1315440" cy="364680"/>
          </a:xfrm>
          <a:prstGeom prst="rect">
            <a:avLst/>
          </a:prstGeom>
          <a:noFill/>
          <a:ln w="0">
            <a:noFill/>
          </a:ln>
        </p:spPr>
        <p:txBody>
          <a:bodyPr anchor="ctr">
            <a:noAutofit/>
          </a:bodyPr>
          <a:p>
            <a:pPr>
              <a:lnSpc>
                <a:spcPct val="100000"/>
              </a:lnSpc>
            </a:pPr>
            <a:fld id="{168FC88F-4B59-46B4-B822-5082194AA6A8}" type="slidenum">
              <a:rPr b="1" lang="en-US" sz="2400" spc="-1" strike="noStrike">
                <a:solidFill>
                  <a:srgbClr val="d1282e"/>
                </a:solidFill>
                <a:latin typeface="Arial"/>
              </a:rPr>
              <a:t>&lt;number&gt;</a:t>
            </a:fld>
            <a:endParaRPr b="0" lang="en-US" sz="2400" spc="-1" strike="noStrike">
              <a:latin typeface="Times New Roman"/>
            </a:endParaRPr>
          </a:p>
        </p:txBody>
      </p:sp>
      <p:sp>
        <p:nvSpPr>
          <p:cNvPr id="268" name="CustomShape 5"/>
          <p:cNvSpPr/>
          <p:nvPr/>
        </p:nvSpPr>
        <p:spPr>
          <a:xfrm>
            <a:off x="7673040" y="3658680"/>
            <a:ext cx="121176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3600" spc="-1" strike="noStrike">
                <a:solidFill>
                  <a:srgbClr val="000000"/>
                </a:solidFill>
                <a:latin typeface="Arial"/>
              </a:rPr>
              <a:t>= A+</a:t>
            </a:r>
            <a:endParaRPr b="0" lang="en-US" sz="3600" spc="-1" strike="noStrike">
              <a:latin typeface="Arial"/>
            </a:endParaRPr>
          </a:p>
        </p:txBody>
      </p:sp>
    </p:spTree>
  </p:cSld>
  <mc:AlternateContent>
    <mc:Choice Requires="p14">
      <p:transition spd="slow" p14:dur="2000"/>
    </mc:Choice>
    <mc:Fallback>
      <p:transition spd="slow"/>
    </mc:Fallback>
  </mc:AlternateContent>
  <p:timing>
    <p:tnLst>
      <p:par>
        <p:cTn id="547" dur="indefinite" restart="never" nodeType="tmRoot">
          <p:childTnLst>
            <p:seq>
              <p:cTn id="548" dur="indefinite" nodeType="mainSeq">
                <p:childTnLst>
                  <p:par>
                    <p:cTn id="549" fill="hold">
                      <p:stCondLst>
                        <p:cond delay="indefinite"/>
                      </p:stCondLst>
                      <p:childTnLst>
                        <p:par>
                          <p:cTn id="550" fill="hold">
                            <p:stCondLst>
                              <p:cond delay="0"/>
                            </p:stCondLst>
                            <p:childTnLst>
                              <p:par>
                                <p:cTn id="551" nodeType="clickEffect" fill="hold" presetClass="entr" presetID="1">
                                  <p:stCondLst>
                                    <p:cond delay="0"/>
                                  </p:stCondLst>
                                  <p:childTnLst>
                                    <p:set>
                                      <p:cBhvr>
                                        <p:cTn id="552"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nodeType="clickEffect" fill="hold" presetClass="entr" presetID="1">
                                  <p:stCondLst>
                                    <p:cond delay="0"/>
                                  </p:stCondLst>
                                  <p:childTnLst>
                                    <p:set>
                                      <p:cBhvr>
                                        <p:cTn id="556"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nodeType="clickEffect" fill="hold" presetClass="entr" presetID="1">
                                  <p:stCondLst>
                                    <p:cond delay="0"/>
                                  </p:stCondLst>
                                  <p:childTnLst>
                                    <p:set>
                                      <p:cBhvr>
                                        <p:cTn id="560"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561" fill="hold">
                      <p:stCondLst>
                        <p:cond delay="indefinite"/>
                      </p:stCondLst>
                      <p:childTnLst>
                        <p:par>
                          <p:cTn id="562" fill="hold">
                            <p:stCondLst>
                              <p:cond delay="0"/>
                            </p:stCondLst>
                            <p:childTnLst>
                              <p:par>
                                <p:cTn id="563" nodeType="clickEffect" fill="hold" presetClass="entr" presetID="1">
                                  <p:stCondLst>
                                    <p:cond delay="0"/>
                                  </p:stCondLst>
                                  <p:childTnLst>
                                    <p:set>
                                      <p:cBhvr>
                                        <p:cTn id="564" dur="1" fill="hold">
                                          <p:stCondLst>
                                            <p:cond delay="0"/>
                                          </p:stCondLst>
                                        </p:cTn>
                                        <p:tgtEl>
                                          <p:spTgt spid="264">
                                            <p:txEl>
                                              <p:pRg st="4" end="4"/>
                                            </p:txEl>
                                          </p:spTgt>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nodeType="clickEffect" fill="hold" presetClass="entr" presetID="1">
                                  <p:stCondLst>
                                    <p:cond delay="0"/>
                                  </p:stCondLst>
                                  <p:childTnLst>
                                    <p:set>
                                      <p:cBhvr>
                                        <p:cTn id="568" dur="1" fill="hold">
                                          <p:stCondLst>
                                            <p:cond delay="0"/>
                                          </p:stCondLst>
                                        </p:cTn>
                                        <p:tgtEl>
                                          <p:spTgt spid="264">
                                            <p:txEl>
                                              <p:pRg st="6" end="6"/>
                                            </p:txEl>
                                          </p:spTgt>
                                        </p:tgtEl>
                                        <p:attrNameLst>
                                          <p:attrName>style.visibility</p:attrName>
                                        </p:attrNameLst>
                                      </p:cBhvr>
                                      <p:to>
                                        <p:strVal val="visible"/>
                                      </p:to>
                                    </p:set>
                                  </p:childTnLst>
                                </p:cTn>
                              </p:par>
                            </p:childTnLst>
                          </p:cTn>
                        </p:par>
                      </p:childTnLst>
                    </p:cTn>
                  </p:par>
                  <p:par>
                    <p:cTn id="569" fill="hold">
                      <p:stCondLst>
                        <p:cond delay="indefinite"/>
                      </p:stCondLst>
                      <p:childTnLst>
                        <p:par>
                          <p:cTn id="570" fill="hold">
                            <p:stCondLst>
                              <p:cond delay="0"/>
                            </p:stCondLst>
                            <p:childTnLst>
                              <p:par>
                                <p:cTn id="571" nodeType="clickEffect" fill="hold" presetClass="entr" presetID="1">
                                  <p:stCondLst>
                                    <p:cond delay="0"/>
                                  </p:stCondLst>
                                  <p:childTnLst>
                                    <p:set>
                                      <p:cBhvr>
                                        <p:cTn id="572" dur="1" fill="hold">
                                          <p:stCondLst>
                                            <p:cond delay="0"/>
                                          </p:stCondLst>
                                        </p:cTn>
                                        <p:tgtEl>
                                          <p:spTgt spid="264">
                                            <p:txEl>
                                              <p:pRg st="8" end="8"/>
                                            </p:txEl>
                                          </p:spTgt>
                                        </p:tgtEl>
                                        <p:attrNameLst>
                                          <p:attrName>style.visibility</p:attrName>
                                        </p:attrNameLst>
                                      </p:cBhvr>
                                      <p:to>
                                        <p:strVal val="visible"/>
                                      </p:to>
                                    </p:set>
                                  </p:childTnLst>
                                </p:cTn>
                              </p:par>
                              <p:par>
                                <p:cTn id="573" nodeType="withEffect" fill="hold" presetClass="entr" presetID="1">
                                  <p:stCondLst>
                                    <p:cond delay="0"/>
                                  </p:stCondLst>
                                  <p:childTnLst>
                                    <p:set>
                                      <p:cBhvr>
                                        <p:cTn id="574" dur="1" fill="hold">
                                          <p:stCondLst>
                                            <p:cond delay="0"/>
                                          </p:stCondLst>
                                        </p:cTn>
                                        <p:tgtEl>
                                          <p:spTgt spid="266"/>
                                        </p:tgtEl>
                                        <p:attrNameLst>
                                          <p:attrName>style.visibility</p:attrName>
                                        </p:attrNameLst>
                                      </p:cBhvr>
                                      <p:to>
                                        <p:strVal val="visible"/>
                                      </p:to>
                                    </p:set>
                                  </p:childTnLst>
                                </p:cTn>
                              </p:par>
                              <p:par>
                                <p:cTn id="575" nodeType="withEffect" fill="hold" presetClass="entr" presetID="1">
                                  <p:stCondLst>
                                    <p:cond delay="0"/>
                                  </p:stCondLst>
                                  <p:childTnLst>
                                    <p:set>
                                      <p:cBhvr>
                                        <p:cTn id="576"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Some Technologies we will use</a:t>
            </a:r>
            <a:endParaRPr b="0" lang="en-US" sz="3600" spc="-1" strike="noStrike">
              <a:solidFill>
                <a:srgbClr val="000000"/>
              </a:solidFill>
              <a:latin typeface="Arial"/>
            </a:endParaRPr>
          </a:p>
        </p:txBody>
      </p:sp>
      <p:sp>
        <p:nvSpPr>
          <p:cNvPr id="270"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6E5A28FC-ED77-4442-960D-A8DDE26AEC2F}" type="slidenum">
              <a:rPr b="1" lang="en-US" sz="2400" spc="-1" strike="noStrike">
                <a:solidFill>
                  <a:srgbClr val="d1282e"/>
                </a:solidFill>
                <a:latin typeface="Arial"/>
              </a:rPr>
              <a:t>&lt;number&gt;</a:t>
            </a:fld>
            <a:endParaRPr b="0" lang="en-US" sz="2400" spc="-1" strike="noStrike">
              <a:latin typeface="Times New Roman"/>
            </a:endParaRPr>
          </a:p>
        </p:txBody>
      </p:sp>
      <p:pic>
        <p:nvPicPr>
          <p:cNvPr id="271" name="Picture 4" descr=""/>
          <p:cNvPicPr/>
          <p:nvPr/>
        </p:nvPicPr>
        <p:blipFill>
          <a:blip r:embed="rId1"/>
          <a:stretch/>
        </p:blipFill>
        <p:spPr>
          <a:xfrm>
            <a:off x="-285840" y="1625760"/>
            <a:ext cx="5406120" cy="1825920"/>
          </a:xfrm>
          <a:prstGeom prst="rect">
            <a:avLst/>
          </a:prstGeom>
          <a:ln w="0">
            <a:noFill/>
          </a:ln>
        </p:spPr>
      </p:pic>
      <p:pic>
        <p:nvPicPr>
          <p:cNvPr id="272" name="Picture 6" descr=""/>
          <p:cNvPicPr/>
          <p:nvPr/>
        </p:nvPicPr>
        <p:blipFill>
          <a:blip r:embed="rId2"/>
          <a:stretch/>
        </p:blipFill>
        <p:spPr>
          <a:xfrm>
            <a:off x="-122040" y="3078720"/>
            <a:ext cx="7619760" cy="1587240"/>
          </a:xfrm>
          <a:prstGeom prst="rect">
            <a:avLst/>
          </a:prstGeom>
          <a:ln w="0">
            <a:noFill/>
          </a:ln>
        </p:spPr>
      </p:pic>
      <p:pic>
        <p:nvPicPr>
          <p:cNvPr id="273" name="Picture 7" descr=""/>
          <p:cNvPicPr/>
          <p:nvPr/>
        </p:nvPicPr>
        <p:blipFill>
          <a:blip r:embed="rId3"/>
          <a:stretch/>
        </p:blipFill>
        <p:spPr>
          <a:xfrm>
            <a:off x="6223320" y="3831840"/>
            <a:ext cx="2702160" cy="2702160"/>
          </a:xfrm>
          <a:prstGeom prst="rect">
            <a:avLst/>
          </a:prstGeom>
          <a:ln w="0">
            <a:noFill/>
          </a:ln>
        </p:spPr>
      </p:pic>
      <p:pic>
        <p:nvPicPr>
          <p:cNvPr id="274" name="Picture 2" descr=""/>
          <p:cNvPicPr/>
          <p:nvPr/>
        </p:nvPicPr>
        <p:blipFill>
          <a:blip r:embed="rId4"/>
          <a:stretch/>
        </p:blipFill>
        <p:spPr>
          <a:xfrm>
            <a:off x="7574760" y="298440"/>
            <a:ext cx="1216080" cy="1216080"/>
          </a:xfrm>
          <a:prstGeom prst="rect">
            <a:avLst/>
          </a:prstGeom>
          <a:ln w="0">
            <a:noFill/>
          </a:ln>
        </p:spPr>
      </p:pic>
      <p:pic>
        <p:nvPicPr>
          <p:cNvPr id="275" name="Picture 9" descr=""/>
          <p:cNvPicPr/>
          <p:nvPr/>
        </p:nvPicPr>
        <p:blipFill>
          <a:blip r:embed="rId5"/>
          <a:stretch/>
        </p:blipFill>
        <p:spPr>
          <a:xfrm>
            <a:off x="5422680" y="799920"/>
            <a:ext cx="2457000" cy="2068200"/>
          </a:xfrm>
          <a:prstGeom prst="rect">
            <a:avLst/>
          </a:prstGeom>
          <a:ln w="0">
            <a:noFill/>
          </a:ln>
        </p:spPr>
      </p:pic>
      <p:pic>
        <p:nvPicPr>
          <p:cNvPr id="276" name="Picture 10" descr=""/>
          <p:cNvPicPr/>
          <p:nvPr/>
        </p:nvPicPr>
        <p:blipFill>
          <a:blip r:embed="rId6"/>
          <a:stretch/>
        </p:blipFill>
        <p:spPr>
          <a:xfrm>
            <a:off x="-1521360" y="3907800"/>
            <a:ext cx="9143640" cy="4422240"/>
          </a:xfrm>
          <a:prstGeom prst="rect">
            <a:avLst/>
          </a:prstGeom>
          <a:ln w="0">
            <a:noFill/>
          </a:ln>
        </p:spPr>
      </p:pic>
    </p:spTree>
  </p:cSld>
  <mc:AlternateContent>
    <mc:Choice Requires="p14">
      <p:transition spd="slow" p14:dur="2000"/>
    </mc:Choice>
    <mc:Fallback>
      <p:transition spd="slow"/>
    </mc:Fallback>
  </mc:AlternateContent>
  <p:timing>
    <p:tnLst>
      <p:par>
        <p:cTn id="577" dur="indefinite" restart="never" nodeType="tmRoot">
          <p:childTnLst>
            <p:seq>
              <p:cTn id="578" dur="indefinite" nodeType="mainSeq">
                <p:childTnLst>
                  <p:par>
                    <p:cTn id="579" fill="hold">
                      <p:stCondLst>
                        <p:cond delay="indefinite"/>
                      </p:stCondLst>
                      <p:childTnLst>
                        <p:par>
                          <p:cTn id="580" fill="hold">
                            <p:stCondLst>
                              <p:cond delay="0"/>
                            </p:stCondLst>
                            <p:childTnLst>
                              <p:par>
                                <p:cTn id="581" nodeType="clickEffect" fill="hold" presetClass="entr" presetID="1">
                                  <p:stCondLst>
                                    <p:cond delay="0"/>
                                  </p:stCondLst>
                                  <p:childTnLst>
                                    <p:set>
                                      <p:cBhvr>
                                        <p:cTn id="582" dur="1" fill="hold">
                                          <p:stCondLst>
                                            <p:cond delay="0"/>
                                          </p:stCondLst>
                                        </p:cTn>
                                        <p:tgtEl>
                                          <p:spTgt spid="271"/>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nodeType="clickEffect" fill="hold" presetClass="entr" presetID="1">
                                  <p:stCondLst>
                                    <p:cond delay="0"/>
                                  </p:stCondLst>
                                  <p:childTnLst>
                                    <p:set>
                                      <p:cBhvr>
                                        <p:cTn id="586" dur="1" fill="hold">
                                          <p:stCondLst>
                                            <p:cond delay="0"/>
                                          </p:stCondLst>
                                        </p:cTn>
                                        <p:tgtEl>
                                          <p:spTgt spid="272"/>
                                        </p:tgtEl>
                                        <p:attrNameLst>
                                          <p:attrName>style.visibility</p:attrName>
                                        </p:attrNameLst>
                                      </p:cBhvr>
                                      <p:to>
                                        <p:strVal val="visible"/>
                                      </p:to>
                                    </p:set>
                                  </p:childTnLst>
                                </p:cTn>
                              </p:par>
                              <p:par>
                                <p:cTn id="587" nodeType="withEffect" fill="hold" presetClass="entr" presetID="1">
                                  <p:stCondLst>
                                    <p:cond delay="0"/>
                                  </p:stCondLst>
                                  <p:childTnLst>
                                    <p:set>
                                      <p:cBhvr>
                                        <p:cTn id="588" dur="1" fill="hold">
                                          <p:stCondLst>
                                            <p:cond delay="0"/>
                                          </p:stCondLst>
                                        </p:cTn>
                                        <p:tgtEl>
                                          <p:spTgt spid="275"/>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nodeType="clickEffect" fill="hold" presetClass="entr" presetID="1">
                                  <p:stCondLst>
                                    <p:cond delay="0"/>
                                  </p:stCondLst>
                                  <p:childTnLst>
                                    <p:set>
                                      <p:cBhvr>
                                        <p:cTn id="592" dur="1" fill="hold">
                                          <p:stCondLst>
                                            <p:cond delay="0"/>
                                          </p:stCondLst>
                                        </p:cTn>
                                        <p:tgtEl>
                                          <p:spTgt spid="273"/>
                                        </p:tgtEl>
                                        <p:attrNameLst>
                                          <p:attrName>style.visibility</p:attrName>
                                        </p:attrNameLst>
                                      </p:cBhvr>
                                      <p:to>
                                        <p:strVal val="visible"/>
                                      </p:to>
                                    </p:set>
                                  </p:childTnLst>
                                </p:cTn>
                              </p:par>
                              <p:par>
                                <p:cTn id="593" nodeType="withEffect" fill="hold" presetClass="entr" presetID="1">
                                  <p:stCondLst>
                                    <p:cond delay="0"/>
                                  </p:stCondLst>
                                  <p:childTnLst>
                                    <p:set>
                                      <p:cBhvr>
                                        <p:cTn id="594" dur="1" fill="hold">
                                          <p:stCondLst>
                                            <p:cond delay="0"/>
                                          </p:stCondLst>
                                        </p:cTn>
                                        <p:tgtEl>
                                          <p:spTgt spid="274"/>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1">
                                  <p:stCondLst>
                                    <p:cond delay="0"/>
                                  </p:stCondLst>
                                  <p:childTnLst>
                                    <p:set>
                                      <p:cBhvr>
                                        <p:cTn id="598"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68D0E473-7254-4E94-B7E3-1B1EAF8B1650}" type="slidenum">
              <a:rPr b="1" lang="en-US" sz="2400" spc="-1" strike="noStrike">
                <a:solidFill>
                  <a:srgbClr val="d1282e"/>
                </a:solidFill>
                <a:latin typeface="Arial"/>
              </a:rPr>
              <a:t>&lt;number&gt;</a:t>
            </a:fld>
            <a:endParaRPr b="0" lang="en-US" sz="2400" spc="-1" strike="noStrike">
              <a:latin typeface="Times New Roman"/>
            </a:endParaRPr>
          </a:p>
        </p:txBody>
      </p:sp>
      <p:pic>
        <p:nvPicPr>
          <p:cNvPr id="278" name="Picture 5" descr=""/>
          <p:cNvPicPr/>
          <p:nvPr/>
        </p:nvPicPr>
        <p:blipFill>
          <a:blip r:embed="rId1"/>
          <a:stretch/>
        </p:blipFill>
        <p:spPr>
          <a:xfrm>
            <a:off x="1282680" y="1390680"/>
            <a:ext cx="6578280" cy="4076280"/>
          </a:xfrm>
          <a:prstGeom prst="rect">
            <a:avLst/>
          </a:prstGeom>
          <a:ln w="0">
            <a:noFill/>
          </a:ln>
        </p:spPr>
      </p:pic>
      <p:sp>
        <p:nvSpPr>
          <p:cNvPr id="279" name="CustomShape 2"/>
          <p:cNvSpPr/>
          <p:nvPr/>
        </p:nvSpPr>
        <p:spPr>
          <a:xfrm>
            <a:off x="1282680" y="5469840"/>
            <a:ext cx="65782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(Don’t tell CMSC330 </a:t>
            </a:r>
            <a:r>
              <a:rPr b="0" lang="en-US" sz="1800" spc="-1" strike="noStrike">
                <a:solidFill>
                  <a:srgbClr val="000000"/>
                </a:solidFill>
                <a:latin typeface="Arial"/>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0" y="2794680"/>
            <a:ext cx="8989200" cy="1028880"/>
          </a:xfrm>
          <a:prstGeom prst="rect">
            <a:avLst/>
          </a:prstGeom>
          <a:noFill/>
          <a:ln w="0">
            <a:noFill/>
          </a:ln>
        </p:spPr>
        <p:txBody>
          <a:bodyPr anchor="b">
            <a:normAutofit/>
          </a:bodyPr>
          <a:p>
            <a:pPr algn="ctr">
              <a:lnSpc>
                <a:spcPct val="100000"/>
              </a:lnSpc>
            </a:pPr>
            <a:r>
              <a:rPr b="0" lang="en-US" sz="3600" spc="-60" strike="noStrike" cap="all">
                <a:solidFill>
                  <a:srgbClr val="d1282e"/>
                </a:solidFill>
                <a:latin typeface="Arial Black"/>
              </a:rPr>
              <a:t>Important Walls of Text</a:t>
            </a:r>
            <a:endParaRPr b="0" lang="en-US" sz="3600" spc="-1" strike="noStrike">
              <a:solidFill>
                <a:srgbClr val="000000"/>
              </a:solidFill>
              <a:latin typeface="Arial"/>
            </a:endParaRPr>
          </a:p>
        </p:txBody>
      </p:sp>
      <p:sp>
        <p:nvSpPr>
          <p:cNvPr id="281"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FE2F788E-195B-458D-80C4-0FBAFDC2A4E1}"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Anti-Harassment</a:t>
            </a:r>
            <a:endParaRPr b="0" lang="en-US" sz="3600" spc="-1" strike="noStrike">
              <a:solidFill>
                <a:srgbClr val="000000"/>
              </a:solidFill>
              <a:latin typeface="Arial"/>
            </a:endParaRPr>
          </a:p>
        </p:txBody>
      </p:sp>
      <p:sp>
        <p:nvSpPr>
          <p:cNvPr id="283" name="TextShape 2"/>
          <p:cNvSpPr txBox="1"/>
          <p:nvPr/>
        </p:nvSpPr>
        <p:spPr>
          <a:xfrm>
            <a:off x="457200" y="2099160"/>
            <a:ext cx="7619760" cy="4026600"/>
          </a:xfrm>
          <a:prstGeom prst="rect">
            <a:avLst/>
          </a:prstGeom>
          <a:noFill/>
          <a:ln w="0">
            <a:noFill/>
          </a:ln>
        </p:spPr>
        <p:txBody>
          <a:bodyPr>
            <a:normAutofit/>
          </a:bodyPr>
          <a:p>
            <a:pPr>
              <a:lnSpc>
                <a:spcPct val="100000"/>
              </a:lnSpc>
              <a:spcBef>
                <a:spcPts val="400"/>
              </a:spcBef>
              <a:spcAft>
                <a:spcPts val="601"/>
              </a:spcAft>
              <a:tabLst>
                <a:tab algn="l" pos="0"/>
              </a:tabLst>
            </a:pPr>
            <a:r>
              <a:rPr b="0" lang="en-US" sz="2000" spc="-1" strike="noStrike">
                <a:solidFill>
                  <a:srgbClr val="000000"/>
                </a:solidFill>
                <a:latin typeface="Arial"/>
              </a:rPr>
              <a:t>The </a:t>
            </a:r>
            <a:r>
              <a:rPr b="0" lang="en-US" sz="2000" spc="-1" strike="noStrike">
                <a:solidFill>
                  <a:srgbClr val="d1282e"/>
                </a:solidFill>
                <a:latin typeface="Arial"/>
              </a:rPr>
              <a:t>open exchange of ideas and the freedom of thought and expression</a:t>
            </a:r>
            <a:r>
              <a:rPr b="0" lang="en-US" sz="2000" spc="-1" strike="noStrike">
                <a:solidFill>
                  <a:srgbClr val="000000"/>
                </a:solidFill>
                <a:latin typeface="Arial"/>
              </a:rPr>
              <a:t> are central to our aims and goals. These require an environment that recognizes the inherent worth of every person and group, that fosters dignity, understanding, and mutual respect, and that embraces diversity. For these reasons, we are dedicated to providing a harassment-free experience for participants in (and out) of this class.</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0" lang="en-US" sz="2000" spc="-1" strike="noStrike">
                <a:solidFill>
                  <a:srgbClr val="d1282e"/>
                </a:solidFill>
                <a:latin typeface="Arial"/>
              </a:rPr>
              <a:t>Harassment</a:t>
            </a:r>
            <a:r>
              <a:rPr b="0" lang="en-US" sz="2000" spc="-1" strike="noStrike">
                <a:solidFill>
                  <a:srgbClr val="000000"/>
                </a:solidFill>
                <a:latin typeface="Arial"/>
              </a:rPr>
              <a:t> is unwelcome or hostile behavior, including speech that intimidates, creates discomfort, or interferes with a person's participation or opportunity for participation, in a conference, event or program. </a:t>
            </a:r>
            <a:endParaRPr b="1" lang="en-US" sz="2000" spc="-1" strike="noStrike">
              <a:solidFill>
                <a:srgbClr val="000000"/>
              </a:solidFill>
              <a:latin typeface="Arial"/>
            </a:endParaRPr>
          </a:p>
        </p:txBody>
      </p:sp>
      <p:sp>
        <p:nvSpPr>
          <p:cNvPr id="284" name="CustomShape 3"/>
          <p:cNvSpPr/>
          <p:nvPr/>
        </p:nvSpPr>
        <p:spPr>
          <a:xfrm>
            <a:off x="1558440" y="1391040"/>
            <a:ext cx="3955680" cy="30348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400" spc="-1" strike="noStrike">
                <a:solidFill>
                  <a:srgbClr val="000000"/>
                </a:solidFill>
                <a:latin typeface="Arial"/>
              </a:rPr>
              <a:t>(Adapted from ACM SIGCOMM’s policies)</a:t>
            </a:r>
            <a:endParaRPr b="0" lang="en-US" sz="1400" spc="-1" strike="noStrike">
              <a:latin typeface="Arial"/>
            </a:endParaRPr>
          </a:p>
        </p:txBody>
      </p:sp>
      <p:sp>
        <p:nvSpPr>
          <p:cNvPr id="285" name="CustomShape 4"/>
          <p:cNvSpPr/>
          <p:nvPr/>
        </p:nvSpPr>
        <p:spPr>
          <a:xfrm>
            <a:off x="7079040" y="245880"/>
            <a:ext cx="1699560" cy="1183320"/>
          </a:xfrm>
          <a:prstGeom prst="ellipse">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Common Sense!</a:t>
            </a:r>
            <a:endParaRPr b="0" lang="en-US" sz="1800" spc="-1" strike="noStrike">
              <a:latin typeface="Arial"/>
            </a:endParaRPr>
          </a:p>
        </p:txBody>
      </p:sp>
      <p:sp>
        <p:nvSpPr>
          <p:cNvPr id="286" name="TextShape 5"/>
          <p:cNvSpPr txBox="1"/>
          <p:nvPr/>
        </p:nvSpPr>
        <p:spPr>
          <a:xfrm rot="16200000">
            <a:off x="8227080" y="5885640"/>
            <a:ext cx="1315440" cy="364680"/>
          </a:xfrm>
          <a:prstGeom prst="rect">
            <a:avLst/>
          </a:prstGeom>
          <a:noFill/>
          <a:ln w="0">
            <a:noFill/>
          </a:ln>
        </p:spPr>
        <p:txBody>
          <a:bodyPr anchor="ctr">
            <a:noAutofit/>
          </a:bodyPr>
          <a:p>
            <a:pPr>
              <a:lnSpc>
                <a:spcPct val="100000"/>
              </a:lnSpc>
            </a:pPr>
            <a:fld id="{5C45E7D1-E279-42F2-B8AF-9D184B7D2015}"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Academic Integrity</a:t>
            </a:r>
            <a:endParaRPr b="0" lang="en-US" sz="3600" spc="-1" strike="noStrike">
              <a:solidFill>
                <a:srgbClr val="000000"/>
              </a:solidFill>
              <a:latin typeface="Arial"/>
            </a:endParaRPr>
          </a:p>
        </p:txBody>
      </p:sp>
      <p:sp>
        <p:nvSpPr>
          <p:cNvPr id="288" name="TextShape 2"/>
          <p:cNvSpPr txBox="1"/>
          <p:nvPr/>
        </p:nvSpPr>
        <p:spPr>
          <a:xfrm>
            <a:off x="457200" y="2099160"/>
            <a:ext cx="7619760" cy="4026600"/>
          </a:xfrm>
          <a:prstGeom prst="rect">
            <a:avLst/>
          </a:prstGeom>
          <a:noFill/>
          <a:ln w="0">
            <a:noFill/>
          </a:ln>
        </p:spPr>
        <p:txBody>
          <a:bodyPr>
            <a:normAutofit fontScale="51000"/>
          </a:bodyPr>
          <a:p>
            <a:pPr>
              <a:lnSpc>
                <a:spcPct val="100000"/>
              </a:lnSpc>
              <a:spcBef>
                <a:spcPts val="400"/>
              </a:spcBef>
              <a:spcAft>
                <a:spcPts val="601"/>
              </a:spcAft>
              <a:tabLst>
                <a:tab algn="l" pos="0"/>
              </a:tabLst>
            </a:pPr>
            <a:r>
              <a:rPr b="0" lang="en-US" sz="2000" spc="-1" strike="noStrike">
                <a:solidFill>
                  <a:srgbClr val="d1282e"/>
                </a:solidFill>
                <a:latin typeface="Arial"/>
              </a:rPr>
              <a:t>Any assignment or exam that is handed in must be your own work </a:t>
            </a:r>
            <a:r>
              <a:rPr b="0" lang="en-US" sz="2000" spc="-1" strike="noStrike">
                <a:solidFill>
                  <a:srgbClr val="000000"/>
                </a:solidFill>
                <a:latin typeface="Arial"/>
              </a:rPr>
              <a:t>(unless otherwise stated). However, talking with one another to understand the material better is strongly encouraged. Recognizing the distinction between cheating and cooperation is very important. If you copy someone else's solution, you are cheating. If you let someone else copy your solution, you are cheating (this includes </a:t>
            </a:r>
            <a:r>
              <a:rPr b="0" i="1" lang="en-US" sz="2000" spc="-1" strike="noStrike">
                <a:solidFill>
                  <a:srgbClr val="000000"/>
                </a:solidFill>
                <a:latin typeface="Arial"/>
              </a:rPr>
              <a:t>posting solutions online in a public place)</a:t>
            </a:r>
            <a:r>
              <a:rPr b="0" lang="en-US" sz="2000" spc="-1" strike="noStrike">
                <a:solidFill>
                  <a:srgbClr val="000000"/>
                </a:solidFill>
                <a:latin typeface="Arial"/>
              </a:rPr>
              <a:t>. If someone dictates a solution to you, you are cheating.</a:t>
            </a:r>
            <a:br/>
            <a:endParaRPr b="1" lang="en-US" sz="2000" spc="-1" strike="noStrike">
              <a:solidFill>
                <a:srgbClr val="000000"/>
              </a:solidFill>
              <a:latin typeface="Arial"/>
            </a:endParaRPr>
          </a:p>
          <a:p>
            <a:pPr>
              <a:lnSpc>
                <a:spcPct val="100000"/>
              </a:lnSpc>
              <a:spcBef>
                <a:spcPts val="400"/>
              </a:spcBef>
              <a:spcAft>
                <a:spcPts val="601"/>
              </a:spcAft>
              <a:tabLst>
                <a:tab algn="l" pos="0"/>
              </a:tabLst>
            </a:pPr>
            <a:r>
              <a:rPr b="0" lang="en-US" sz="2000" spc="-1" strike="noStrike">
                <a:solidFill>
                  <a:srgbClr val="000000"/>
                </a:solidFill>
                <a:latin typeface="Arial"/>
              </a:rPr>
              <a:t>Everything you hand in must be in your own words, and based on your own understanding of the solution. If someone helps you understand the problem during a high-level discussion, you are not cheating. </a:t>
            </a:r>
            <a:r>
              <a:rPr b="0" lang="en-US" sz="2000" spc="-1" strike="noStrike">
                <a:solidFill>
                  <a:srgbClr val="d1282e"/>
                </a:solidFill>
                <a:latin typeface="Arial"/>
              </a:rPr>
              <a:t>We strongly encourage students to help one another understand the material presented in class, in the book, and general issues relevant to the assignments. </a:t>
            </a:r>
            <a:r>
              <a:rPr b="0" lang="en-US" sz="2000" spc="-1" strike="noStrike">
                <a:solidFill>
                  <a:srgbClr val="000000"/>
                </a:solidFill>
                <a:latin typeface="Arial"/>
              </a:rPr>
              <a:t>When taking an exam, you must work independently. Any collaboration during an exam will be considered cheating. Any student who is caught cheating will be given an F in the course and referred to the University Office of Student Conduct. Please don't take that chance – if you're having trouble understanding the material, please let me know and I will be more than happy to help.</a:t>
            </a:r>
            <a:endParaRPr b="1" lang="en-US" sz="2000" spc="-1" strike="noStrike">
              <a:solidFill>
                <a:srgbClr val="000000"/>
              </a:solidFill>
              <a:latin typeface="Arial"/>
            </a:endParaRPr>
          </a:p>
        </p:txBody>
      </p:sp>
      <p:sp>
        <p:nvSpPr>
          <p:cNvPr id="289" name="CustomShape 3"/>
          <p:cNvSpPr/>
          <p:nvPr/>
        </p:nvSpPr>
        <p:spPr>
          <a:xfrm>
            <a:off x="2228040" y="1391040"/>
            <a:ext cx="3955680" cy="30348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400" spc="-1" strike="noStrike">
                <a:solidFill>
                  <a:srgbClr val="000000"/>
                </a:solidFill>
                <a:latin typeface="Arial"/>
              </a:rPr>
              <a:t>(Text unironically stolen from Hal Daumé III)</a:t>
            </a:r>
            <a:endParaRPr b="0" lang="en-US" sz="1400" spc="-1" strike="noStrike">
              <a:latin typeface="Arial"/>
            </a:endParaRPr>
          </a:p>
        </p:txBody>
      </p:sp>
      <p:sp>
        <p:nvSpPr>
          <p:cNvPr id="290" name="CustomShape 4"/>
          <p:cNvSpPr/>
          <p:nvPr/>
        </p:nvSpPr>
        <p:spPr>
          <a:xfrm>
            <a:off x="7079040" y="245880"/>
            <a:ext cx="1699560" cy="1183320"/>
          </a:xfrm>
          <a:prstGeom prst="ellipse">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Common Sense!</a:t>
            </a:r>
            <a:endParaRPr b="0" lang="en-US" sz="1800" spc="-1" strike="noStrike">
              <a:latin typeface="Arial"/>
            </a:endParaRPr>
          </a:p>
        </p:txBody>
      </p:sp>
      <p:sp>
        <p:nvSpPr>
          <p:cNvPr id="291" name="TextShape 5"/>
          <p:cNvSpPr txBox="1"/>
          <p:nvPr/>
        </p:nvSpPr>
        <p:spPr>
          <a:xfrm rot="16200000">
            <a:off x="8227080" y="5885640"/>
            <a:ext cx="1315440" cy="364680"/>
          </a:xfrm>
          <a:prstGeom prst="rect">
            <a:avLst/>
          </a:prstGeom>
          <a:noFill/>
          <a:ln w="0">
            <a:noFill/>
          </a:ln>
        </p:spPr>
        <p:txBody>
          <a:bodyPr anchor="ctr">
            <a:noAutofit/>
          </a:bodyPr>
          <a:p>
            <a:pPr>
              <a:lnSpc>
                <a:spcPct val="100000"/>
              </a:lnSpc>
            </a:pPr>
            <a:fld id="{89DC74C8-5296-4C9D-875D-B4A15C05E6FB}"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0" y="2927880"/>
            <a:ext cx="8989200" cy="1028880"/>
          </a:xfrm>
          <a:prstGeom prst="rect">
            <a:avLst/>
          </a:prstGeom>
          <a:noFill/>
          <a:ln w="0">
            <a:noFill/>
          </a:ln>
        </p:spPr>
        <p:txBody>
          <a:bodyPr anchor="b">
            <a:normAutofit fontScale="81000"/>
          </a:bodyPr>
          <a:p>
            <a:pPr algn="ctr">
              <a:lnSpc>
                <a:spcPct val="100000"/>
              </a:lnSpc>
            </a:pPr>
            <a:r>
              <a:rPr b="0" lang="en-US" sz="3600" spc="-60" strike="noStrike" cap="all">
                <a:solidFill>
                  <a:srgbClr val="d1282e"/>
                </a:solidFill>
                <a:latin typeface="Arial Black"/>
              </a:rPr>
              <a:t>(A few) Data Science Success Stories &amp; Cautionary Tales</a:t>
            </a:r>
            <a:endParaRPr b="0" lang="en-US" sz="3600" spc="-1" strike="noStrike">
              <a:solidFill>
                <a:srgbClr val="000000"/>
              </a:solidFill>
              <a:latin typeface="Arial"/>
            </a:endParaRPr>
          </a:p>
        </p:txBody>
      </p:sp>
      <p:sp>
        <p:nvSpPr>
          <p:cNvPr id="293"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AC6005F2-D8B5-487B-9826-3A118CE9FD62}"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FCCE324C-2E3A-4CB8-89FB-8FD36C842377}" type="slidenum">
              <a:rPr b="1" lang="en-US" sz="2400" spc="-1" strike="noStrike">
                <a:solidFill>
                  <a:srgbClr val="d1282e"/>
                </a:solidFill>
                <a:latin typeface="Arial"/>
              </a:rPr>
              <a:t>2</a:t>
            </a:fld>
            <a:endParaRPr b="0" lang="en-US" sz="2400" spc="-1" strike="noStrike">
              <a:latin typeface="Times New Roman"/>
            </a:endParaRPr>
          </a:p>
        </p:txBody>
      </p:sp>
      <p:sp>
        <p:nvSpPr>
          <p:cNvPr id="141" name="CustomShape 2"/>
          <p:cNvSpPr/>
          <p:nvPr/>
        </p:nvSpPr>
        <p:spPr>
          <a:xfrm>
            <a:off x="518040" y="1382040"/>
            <a:ext cx="8052120" cy="39006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2800" spc="-1" strike="noStrike">
                <a:solidFill>
                  <a:srgbClr val="ffffff"/>
                </a:solidFill>
                <a:latin typeface="Arial"/>
              </a:rPr>
              <a:t>Data science is the application of </a:t>
            </a:r>
            <a:r>
              <a:rPr b="0" lang="en-US" sz="2800" spc="-1" strike="noStrike">
                <a:solidFill>
                  <a:srgbClr val="d1282e"/>
                </a:solidFill>
                <a:latin typeface="Arial"/>
              </a:rPr>
              <a:t>computational</a:t>
            </a:r>
            <a:r>
              <a:rPr b="0" lang="en-US" sz="2800" spc="-1" strike="noStrike">
                <a:solidFill>
                  <a:srgbClr val="ffffff"/>
                </a:solidFill>
                <a:latin typeface="Arial"/>
              </a:rPr>
              <a:t> and </a:t>
            </a:r>
            <a:r>
              <a:rPr b="0" lang="en-US" sz="2800" spc="-1" strike="noStrike">
                <a:solidFill>
                  <a:srgbClr val="d1282e"/>
                </a:solidFill>
                <a:latin typeface="Arial"/>
              </a:rPr>
              <a:t>statistical</a:t>
            </a:r>
            <a:r>
              <a:rPr b="0" lang="en-US" sz="2800" spc="-1" strike="noStrike">
                <a:solidFill>
                  <a:srgbClr val="ffffff"/>
                </a:solidFill>
                <a:latin typeface="Arial"/>
              </a:rPr>
              <a:t> techniques to address or gain [managerial or scientific] insight into some problem in the </a:t>
            </a:r>
            <a:r>
              <a:rPr b="0" lang="en-US" sz="2800" spc="-1" strike="noStrike">
                <a:solidFill>
                  <a:srgbClr val="d1282e"/>
                </a:solidFill>
                <a:latin typeface="Arial"/>
              </a:rPr>
              <a:t>real world</a:t>
            </a:r>
            <a:r>
              <a:rPr b="0" lang="en-US" sz="2800" spc="-1" strike="noStrike">
                <a:solidFill>
                  <a:srgbClr val="ffffff"/>
                </a:solidFill>
                <a:latin typeface="Arial"/>
              </a:rPr>
              <a:t>.</a:t>
            </a:r>
            <a:endParaRPr b="0" lang="en-US" sz="2800" spc="-1" strike="noStrike">
              <a:latin typeface="Arial"/>
            </a:endParaRPr>
          </a:p>
        </p:txBody>
      </p:sp>
      <p:sp>
        <p:nvSpPr>
          <p:cNvPr id="142" name="CustomShape 3"/>
          <p:cNvSpPr/>
          <p:nvPr/>
        </p:nvSpPr>
        <p:spPr>
          <a:xfrm>
            <a:off x="518040" y="5410080"/>
            <a:ext cx="805212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Zico Kolter</a:t>
            </a:r>
            <a:endParaRPr b="0" lang="en-US" sz="1800" spc="-1" strike="noStrike">
              <a:latin typeface="Arial"/>
            </a:endParaRPr>
          </a:p>
          <a:p>
            <a:pPr algn="ctr">
              <a:lnSpc>
                <a:spcPct val="100000"/>
              </a:lnSpc>
            </a:pPr>
            <a:r>
              <a:rPr b="0" lang="en-US" sz="1800" spc="-1" strike="noStrike">
                <a:solidFill>
                  <a:srgbClr val="000000"/>
                </a:solidFill>
                <a:latin typeface="Arial"/>
              </a:rPr>
              <a:t>Machine Learning Prof, CMU</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Polling: 2008 &amp; 2012</a:t>
            </a:r>
            <a:endParaRPr b="0" lang="en-US" sz="3600" spc="-1" strike="noStrike">
              <a:solidFill>
                <a:srgbClr val="000000"/>
              </a:solidFill>
              <a:latin typeface="Arial"/>
            </a:endParaRPr>
          </a:p>
        </p:txBody>
      </p:sp>
      <p:sp>
        <p:nvSpPr>
          <p:cNvPr id="295"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Nate Silver uses a simple idea </a:t>
            </a:r>
            <a:r>
              <a:rPr b="1" lang="en-US" sz="2000" spc="-1" strike="noStrike">
                <a:solidFill>
                  <a:srgbClr val="000000"/>
                </a:solidFill>
                <a:latin typeface="Arial"/>
              </a:rPr>
              <a:t>– taking a principled approach to aggregating polling instead of relying on punditry – and:</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Predicts 49/50 states in 2008</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Predicts 50/50 states in 2012</a:t>
            </a:r>
            <a:br/>
            <a:br/>
            <a:br/>
            <a:br/>
            <a:br/>
            <a:br/>
            <a:r>
              <a:rPr b="1" lang="en-US" sz="2000" spc="-1" strike="noStrike">
                <a:solidFill>
                  <a:srgbClr val="000000"/>
                </a:solidFill>
                <a:latin typeface="Arial"/>
              </a:rPr>
              <a:t> </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(He is also a great case study</a:t>
            </a:r>
            <a:br/>
            <a:r>
              <a:rPr b="1" lang="en-US" sz="2000" spc="-1" strike="noStrike">
                <a:solidFill>
                  <a:srgbClr val="000000"/>
                </a:solidFill>
                <a:latin typeface="Arial"/>
              </a:rPr>
              <a:t>in creating a brand.)</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296"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ECE0BE28-9943-4ED7-9FBF-FF1A3636025B}"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297" name="Group 4"/>
          <p:cNvGrpSpPr/>
          <p:nvPr/>
        </p:nvGrpSpPr>
        <p:grpSpPr>
          <a:xfrm>
            <a:off x="4715280" y="2576520"/>
            <a:ext cx="3674160" cy="4111560"/>
            <a:chOff x="4715280" y="2576520"/>
            <a:chExt cx="3674160" cy="4111560"/>
          </a:xfrm>
        </p:grpSpPr>
        <p:pic>
          <p:nvPicPr>
            <p:cNvPr id="298" name="Picture 4" descr=""/>
            <p:cNvPicPr/>
            <p:nvPr/>
          </p:nvPicPr>
          <p:blipFill>
            <a:blip r:embed="rId1"/>
            <a:stretch/>
          </p:blipFill>
          <p:spPr>
            <a:xfrm>
              <a:off x="4715280" y="2576520"/>
              <a:ext cx="3674160" cy="3777480"/>
            </a:xfrm>
            <a:prstGeom prst="rect">
              <a:avLst/>
            </a:prstGeom>
            <a:ln w="0">
              <a:noFill/>
            </a:ln>
          </p:spPr>
        </p:pic>
        <p:sp>
          <p:nvSpPr>
            <p:cNvPr id="299" name="CustomShape 5"/>
            <p:cNvSpPr/>
            <p:nvPr/>
          </p:nvSpPr>
          <p:spPr>
            <a:xfrm>
              <a:off x="4715280" y="6354360"/>
              <a:ext cx="367416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rPr>
                <a:t>Democrat (+) or Republican (-) in 2012</a:t>
              </a:r>
              <a:endParaRPr b="0" lang="en-US" sz="1600" spc="-1" strike="noStrike">
                <a:latin typeface="Arial"/>
              </a:endParaRPr>
            </a:p>
          </p:txBody>
        </p:sp>
      </p:grpSp>
      <p:pic>
        <p:nvPicPr>
          <p:cNvPr id="300" name="Picture 7" descr=""/>
          <p:cNvPicPr/>
          <p:nvPr/>
        </p:nvPicPr>
        <p:blipFill>
          <a:blip r:embed="rId2"/>
          <a:stretch/>
        </p:blipFill>
        <p:spPr>
          <a:xfrm>
            <a:off x="260280" y="3518280"/>
            <a:ext cx="4296240" cy="1646640"/>
          </a:xfrm>
          <a:prstGeom prst="rect">
            <a:avLst/>
          </a:prstGeom>
          <a:ln w="0">
            <a:noFill/>
          </a:ln>
        </p:spPr>
      </p:pic>
      <p:sp>
        <p:nvSpPr>
          <p:cNvPr id="301" name="CustomShape 6"/>
          <p:cNvSpPr/>
          <p:nvPr/>
        </p:nvSpPr>
        <p:spPr>
          <a:xfrm>
            <a:off x="799920" y="5836320"/>
            <a:ext cx="3277080" cy="516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rPr>
              <a:t>https://hbr.org/2012/11/how-nate-silver-won-the-2012-p</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599" dur="indefinite" restart="never" nodeType="tmRoot">
          <p:childTnLst>
            <p:seq>
              <p:cTn id="600" dur="indefinite" nodeType="mainSeq">
                <p:childTnLst>
                  <p:par>
                    <p:cTn id="601" fill="hold">
                      <p:stCondLst>
                        <p:cond delay="indefinite"/>
                      </p:stCondLst>
                      <p:childTnLst>
                        <p:par>
                          <p:cTn id="602" fill="hold">
                            <p:stCondLst>
                              <p:cond delay="0"/>
                            </p:stCondLst>
                            <p:childTnLst>
                              <p:par>
                                <p:cTn id="603" nodeType="clickEffect" fill="hold" presetClass="entr" presetID="1">
                                  <p:stCondLst>
                                    <p:cond delay="0"/>
                                  </p:stCondLst>
                                  <p:childTnLst>
                                    <p:set>
                                      <p:cBhvr>
                                        <p:cTn id="604"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nodeType="clickEffect" fill="hold" presetClass="entr" presetID="1">
                                  <p:stCondLst>
                                    <p:cond delay="0"/>
                                  </p:stCondLst>
                                  <p:childTnLst>
                                    <p:set>
                                      <p:cBhvr>
                                        <p:cTn id="608"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609" fill="hold">
                      <p:stCondLst>
                        <p:cond delay="indefinite"/>
                      </p:stCondLst>
                      <p:childTnLst>
                        <p:par>
                          <p:cTn id="610" fill="hold">
                            <p:stCondLst>
                              <p:cond delay="0"/>
                            </p:stCondLst>
                            <p:childTnLst>
                              <p:par>
                                <p:cTn id="611" nodeType="clickEffect" fill="hold" presetClass="entr" presetID="1">
                                  <p:stCondLst>
                                    <p:cond delay="0"/>
                                  </p:stCondLst>
                                  <p:childTnLst>
                                    <p:set>
                                      <p:cBhvr>
                                        <p:cTn id="612" dur="1" fill="hold">
                                          <p:stCondLst>
                                            <p:cond delay="0"/>
                                          </p:stCondLst>
                                        </p:cTn>
                                        <p:tgtEl>
                                          <p:spTgt spid="295">
                                            <p:txEl>
                                              <p:pRg st="2" end="2"/>
                                            </p:txEl>
                                          </p:spTgt>
                                        </p:tgtEl>
                                        <p:attrNameLst>
                                          <p:attrName>style.visibility</p:attrName>
                                        </p:attrNameLst>
                                      </p:cBhvr>
                                      <p:to>
                                        <p:strVal val="visible"/>
                                      </p:to>
                                    </p:set>
                                  </p:childTnLst>
                                </p:cTn>
                              </p:par>
                              <p:par>
                                <p:cTn id="613" nodeType="withEffect" fill="hold" presetClass="entr" presetID="1">
                                  <p:stCondLst>
                                    <p:cond delay="0"/>
                                  </p:stCondLst>
                                  <p:childTnLst>
                                    <p:set>
                                      <p:cBhvr>
                                        <p:cTn id="614" dur="1" fill="hold">
                                          <p:stCondLst>
                                            <p:cond delay="0"/>
                                          </p:stCondLst>
                                        </p:cTn>
                                        <p:tgtEl>
                                          <p:spTgt spid="300"/>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nodeType="clickEffect" fill="hold" presetClass="entr" presetID="1">
                                  <p:stCondLst>
                                    <p:cond delay="0"/>
                                  </p:stCondLst>
                                  <p:childTnLst>
                                    <p:set>
                                      <p:cBhvr>
                                        <p:cTn id="618" dur="1" fill="hold">
                                          <p:stCondLst>
                                            <p:cond delay="0"/>
                                          </p:stCondLst>
                                        </p:cTn>
                                        <p:tgtEl>
                                          <p:spTgt spid="297"/>
                                        </p:tgtEl>
                                        <p:attrNameLst>
                                          <p:attrName>style.visibility</p:attrName>
                                        </p:attrNameLst>
                                      </p:cBhvr>
                                      <p:to>
                                        <p:strVal val="visible"/>
                                      </p:to>
                                    </p:set>
                                  </p:childTnLst>
                                </p:cTn>
                              </p:par>
                            </p:childTnLst>
                          </p:cTn>
                        </p:par>
                      </p:childTnLst>
                    </p:cTn>
                  </p:par>
                  <p:par>
                    <p:cTn id="619" fill="hold">
                      <p:stCondLst>
                        <p:cond delay="indefinite"/>
                      </p:stCondLst>
                      <p:childTnLst>
                        <p:par>
                          <p:cTn id="620" fill="hold">
                            <p:stCondLst>
                              <p:cond delay="0"/>
                            </p:stCondLst>
                            <p:childTnLst>
                              <p:par>
                                <p:cTn id="621" nodeType="clickEffect" fill="hold" presetClass="entr" presetID="1">
                                  <p:stCondLst>
                                    <p:cond delay="0"/>
                                  </p:stCondLst>
                                  <p:childTnLst>
                                    <p:set>
                                      <p:cBhvr>
                                        <p:cTn id="622" dur="1" fill="hold">
                                          <p:stCondLst>
                                            <p:cond delay="0"/>
                                          </p:stCondLst>
                                        </p:cTn>
                                        <p:tgtEl>
                                          <p:spTgt spid="295">
                                            <p:txEl>
                                              <p:pRg st="3" end="3"/>
                                            </p:txEl>
                                          </p:spTgt>
                                        </p:tgtEl>
                                        <p:attrNameLst>
                                          <p:attrName>style.visibility</p:attrName>
                                        </p:attrNameLst>
                                      </p:cBhvr>
                                      <p:to>
                                        <p:strVal val="visible"/>
                                      </p:to>
                                    </p:set>
                                  </p:childTnLst>
                                </p:cTn>
                              </p:par>
                              <p:par>
                                <p:cTn id="623" nodeType="withEffect" fill="hold" presetClass="entr" presetID="1">
                                  <p:stCondLst>
                                    <p:cond delay="0"/>
                                  </p:stCondLst>
                                  <p:childTnLst>
                                    <p:set>
                                      <p:cBhvr>
                                        <p:cTn id="624"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Polling: 2016</a:t>
            </a:r>
            <a:endParaRPr b="0" lang="en-US" sz="3600" spc="-1" strike="noStrike">
              <a:solidFill>
                <a:srgbClr val="000000"/>
              </a:solidFill>
              <a:latin typeface="Arial"/>
            </a:endParaRPr>
          </a:p>
        </p:txBody>
      </p:sp>
      <p:sp>
        <p:nvSpPr>
          <p:cNvPr id="303" name="TextShape 2"/>
          <p:cNvSpPr txBox="1"/>
          <p:nvPr/>
        </p:nvSpPr>
        <p:spPr>
          <a:xfrm>
            <a:off x="457200" y="3297240"/>
            <a:ext cx="4078800" cy="2828520"/>
          </a:xfrm>
          <a:prstGeom prst="rect">
            <a:avLst/>
          </a:prstGeom>
          <a:noFill/>
          <a:ln w="0">
            <a:noFill/>
          </a:ln>
        </p:spPr>
        <p:txBody>
          <a:bodyPr>
            <a:normAutofit fontScale="88000"/>
          </a:bodyPr>
          <a:p>
            <a:pPr>
              <a:lnSpc>
                <a:spcPct val="100000"/>
              </a:lnSpc>
              <a:spcBef>
                <a:spcPts val="400"/>
              </a:spcBef>
              <a:spcAft>
                <a:spcPts val="601"/>
              </a:spcAft>
              <a:tabLst>
                <a:tab algn="l" pos="0"/>
              </a:tabLst>
            </a:pPr>
            <a:r>
              <a:rPr b="1" lang="en-US" sz="2000" spc="-1" strike="noStrike">
                <a:solidFill>
                  <a:srgbClr val="000000"/>
                </a:solidFill>
                <a:latin typeface="Arial"/>
              </a:rPr>
              <a:t>HuffPo: “</a:t>
            </a:r>
            <a:r>
              <a:rPr b="0" lang="en-US" sz="2000" spc="-1" strike="noStrike">
                <a:solidFill>
                  <a:srgbClr val="000000"/>
                </a:solidFill>
                <a:latin typeface="Arial"/>
              </a:rPr>
              <a:t>He may end up being right, but he’s just guessing. A “trend line adjustment” is merely political punditry dressed up as sophisticated mathematical modeling.”</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538:</a:t>
            </a:r>
            <a:r>
              <a:rPr b="0" lang="en-US" sz="2000" spc="-1" strike="noStrike">
                <a:solidFill>
                  <a:srgbClr val="000000"/>
                </a:solidFill>
                <a:latin typeface="Arial"/>
              </a:rPr>
              <a:t> Offers quantitative reasoning for re-/under-weighting older polls, &amp; changing as election approaches</a:t>
            </a:r>
            <a:endParaRPr b="1" lang="en-US" sz="2000" spc="-1" strike="noStrike">
              <a:solidFill>
                <a:srgbClr val="000000"/>
              </a:solidFill>
              <a:latin typeface="Arial"/>
            </a:endParaRPr>
          </a:p>
        </p:txBody>
      </p:sp>
      <p:sp>
        <p:nvSpPr>
          <p:cNvPr id="304"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0844B298-46D5-4502-8F91-2F991A5996F9}" type="slidenum">
              <a:rPr b="1" lang="en-US" sz="2400" spc="-1" strike="noStrike">
                <a:solidFill>
                  <a:srgbClr val="d1282e"/>
                </a:solidFill>
                <a:latin typeface="Arial"/>
              </a:rPr>
              <a:t>&lt;number&gt;</a:t>
            </a:fld>
            <a:endParaRPr b="0" lang="en-US" sz="2400" spc="-1" strike="noStrike">
              <a:latin typeface="Times New Roman"/>
            </a:endParaRPr>
          </a:p>
        </p:txBody>
      </p:sp>
      <p:pic>
        <p:nvPicPr>
          <p:cNvPr id="305" name="Picture 5" descr=""/>
          <p:cNvPicPr/>
          <p:nvPr/>
        </p:nvPicPr>
        <p:blipFill>
          <a:blip r:embed="rId1"/>
          <a:stretch/>
        </p:blipFill>
        <p:spPr>
          <a:xfrm>
            <a:off x="149760" y="1524240"/>
            <a:ext cx="8744760" cy="1772640"/>
          </a:xfrm>
          <a:prstGeom prst="rect">
            <a:avLst/>
          </a:prstGeom>
          <a:ln w="0">
            <a:noFill/>
          </a:ln>
        </p:spPr>
      </p:pic>
      <p:pic>
        <p:nvPicPr>
          <p:cNvPr id="306" name="Picture 6" descr=""/>
          <p:cNvPicPr/>
          <p:nvPr/>
        </p:nvPicPr>
        <p:blipFill>
          <a:blip r:embed="rId2"/>
          <a:stretch/>
        </p:blipFill>
        <p:spPr>
          <a:xfrm>
            <a:off x="4901400" y="3297240"/>
            <a:ext cx="3800880" cy="3007800"/>
          </a:xfrm>
          <a:prstGeom prst="rect">
            <a:avLst/>
          </a:prstGeom>
          <a:ln w="0">
            <a:noFill/>
          </a:ln>
        </p:spPr>
      </p:pic>
      <p:sp>
        <p:nvSpPr>
          <p:cNvPr id="307" name="CustomShape 4"/>
          <p:cNvSpPr/>
          <p:nvPr/>
        </p:nvSpPr>
        <p:spPr>
          <a:xfrm>
            <a:off x="398880" y="6346800"/>
            <a:ext cx="8262360" cy="516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rPr>
              <a:t>http://www.huffingtonpost.com/entry/nate-silver-election-forecast_us_581e1c33e4b0d9ce6fbc6f7f</a:t>
            </a:r>
            <a:endParaRPr b="0" lang="en-US" sz="1400" spc="-1" strike="noStrike">
              <a:latin typeface="Arial"/>
            </a:endParaRPr>
          </a:p>
          <a:p>
            <a:pPr>
              <a:lnSpc>
                <a:spcPct val="100000"/>
              </a:lnSpc>
            </a:pPr>
            <a:r>
              <a:rPr b="0" lang="en-US" sz="1400" spc="-1" strike="noStrike">
                <a:solidFill>
                  <a:srgbClr val="000000"/>
                </a:solidFill>
                <a:latin typeface="Arial"/>
              </a:rPr>
              <a:t>https://fivethirtyeight.com/features/a-users-guide-to-fivethirtyeights-2016-general-election-forecast/</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625" dur="indefinite" restart="never" nodeType="tmRoot">
          <p:childTnLst>
            <p:seq>
              <p:cTn id="626" dur="indefinite" nodeType="mainSeq">
                <p:childTnLst>
                  <p:par>
                    <p:cTn id="627" fill="hold">
                      <p:stCondLst>
                        <p:cond delay="indefinite"/>
                      </p:stCondLst>
                      <p:childTnLst>
                        <p:par>
                          <p:cTn id="628" fill="hold">
                            <p:stCondLst>
                              <p:cond delay="0"/>
                            </p:stCondLst>
                            <p:childTnLst>
                              <p:par>
                                <p:cTn id="629" nodeType="clickEffect" fill="hold" presetClass="entr" presetID="1">
                                  <p:stCondLst>
                                    <p:cond delay="0"/>
                                  </p:stCondLst>
                                  <p:childTnLst>
                                    <p:set>
                                      <p:cBhvr>
                                        <p:cTn id="630" dur="1" fill="hold">
                                          <p:stCondLst>
                                            <p:cond delay="0"/>
                                          </p:stCondLst>
                                        </p:cTn>
                                        <p:tgtEl>
                                          <p:spTgt spid="305"/>
                                        </p:tgtEl>
                                        <p:attrNameLst>
                                          <p:attrName>style.visibility</p:attrName>
                                        </p:attrNameLst>
                                      </p:cBhvr>
                                      <p:to>
                                        <p:strVal val="visible"/>
                                      </p:to>
                                    </p:set>
                                  </p:childTnLst>
                                </p:cTn>
                              </p:par>
                            </p:childTnLst>
                          </p:cTn>
                        </p:par>
                      </p:childTnLst>
                    </p:cTn>
                  </p:par>
                  <p:par>
                    <p:cTn id="631" fill="hold">
                      <p:stCondLst>
                        <p:cond delay="indefinite"/>
                      </p:stCondLst>
                      <p:childTnLst>
                        <p:par>
                          <p:cTn id="632" fill="hold">
                            <p:stCondLst>
                              <p:cond delay="0"/>
                            </p:stCondLst>
                            <p:childTnLst>
                              <p:par>
                                <p:cTn id="633" nodeType="clickEffect" fill="hold" presetClass="entr" presetID="1">
                                  <p:stCondLst>
                                    <p:cond delay="0"/>
                                  </p:stCondLst>
                                  <p:childTnLst>
                                    <p:set>
                                      <p:cBhvr>
                                        <p:cTn id="634"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635" fill="hold">
                      <p:stCondLst>
                        <p:cond delay="indefinite"/>
                      </p:stCondLst>
                      <p:childTnLst>
                        <p:par>
                          <p:cTn id="636" fill="hold">
                            <p:stCondLst>
                              <p:cond delay="0"/>
                            </p:stCondLst>
                            <p:childTnLst>
                              <p:par>
                                <p:cTn id="637" nodeType="clickEffect" fill="hold" presetClass="entr" presetID="1">
                                  <p:stCondLst>
                                    <p:cond delay="0"/>
                                  </p:stCondLst>
                                  <p:childTnLst>
                                    <p:set>
                                      <p:cBhvr>
                                        <p:cTn id="638" dur="1" fill="hold">
                                          <p:stCondLst>
                                            <p:cond delay="0"/>
                                          </p:stCondLst>
                                        </p:cTn>
                                        <p:tgtEl>
                                          <p:spTgt spid="303">
                                            <p:txEl>
                                              <p:pRg st="1" end="1"/>
                                            </p:txEl>
                                          </p:spTgt>
                                        </p:tgtEl>
                                        <p:attrNameLst>
                                          <p:attrName>style.visibility</p:attrName>
                                        </p:attrNameLst>
                                      </p:cBhvr>
                                      <p:to>
                                        <p:strVal val="visible"/>
                                      </p:to>
                                    </p:set>
                                  </p:childTnLst>
                                </p:cTn>
                              </p:par>
                              <p:par>
                                <p:cTn id="639" nodeType="withEffect" fill="hold" presetClass="entr" presetID="1">
                                  <p:stCondLst>
                                    <p:cond delay="0"/>
                                  </p:stCondLst>
                                  <p:childTnLst>
                                    <p:set>
                                      <p:cBhvr>
                                        <p:cTn id="640" dur="1" fill="hold">
                                          <p:stCondLst>
                                            <p:cond delay="0"/>
                                          </p:stCondLst>
                                        </p:cTn>
                                        <p:tgtEl>
                                          <p:spTgt spid="306"/>
                                        </p:tgtEl>
                                        <p:attrNameLst>
                                          <p:attrName>style.visibility</p:attrName>
                                        </p:attrNameLst>
                                      </p:cBhvr>
                                      <p:to>
                                        <p:strVal val="visible"/>
                                      </p:to>
                                    </p:set>
                                  </p:childTnLst>
                                </p:cTn>
                              </p:par>
                              <p:par>
                                <p:cTn id="641" nodeType="withEffect" fill="hold" presetClass="entr" presetID="1">
                                  <p:stCondLst>
                                    <p:cond delay="0"/>
                                  </p:stCondLst>
                                  <p:childTnLst>
                                    <p:set>
                                      <p:cBhvr>
                                        <p:cTn id="642"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Ad Targeting</a:t>
            </a:r>
            <a:endParaRPr b="0" lang="en-US" sz="3600" spc="-1" strike="noStrike">
              <a:solidFill>
                <a:srgbClr val="000000"/>
              </a:solidFill>
              <a:latin typeface="Arial"/>
            </a:endParaRPr>
          </a:p>
        </p:txBody>
      </p:sp>
      <p:sp>
        <p:nvSpPr>
          <p:cNvPr id="309"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Pregnancy is an </a:t>
            </a:r>
            <a:r>
              <a:rPr b="1" lang="en-US" sz="2000" spc="-1" strike="noStrike">
                <a:solidFill>
                  <a:srgbClr val="d1282e"/>
                </a:solidFill>
                <a:latin typeface="Arial"/>
              </a:rPr>
              <a:t>expensive</a:t>
            </a:r>
            <a:r>
              <a:rPr b="1" lang="en-US" sz="2000" spc="-1" strike="noStrike">
                <a:solidFill>
                  <a:srgbClr val="000000"/>
                </a:solidFill>
                <a:latin typeface="Arial"/>
              </a:rPr>
              <a:t> &amp; </a:t>
            </a:r>
            <a:r>
              <a:rPr b="1" lang="en-US" sz="2000" spc="-1" strike="noStrike">
                <a:solidFill>
                  <a:srgbClr val="d1282e"/>
                </a:solidFill>
                <a:latin typeface="Arial"/>
              </a:rPr>
              <a:t>habit-forming</a:t>
            </a:r>
            <a:r>
              <a:rPr b="1" lang="en-US" sz="2000" spc="-1" strike="noStrike">
                <a:solidFill>
                  <a:srgbClr val="000000"/>
                </a:solidFill>
                <a:latin typeface="Arial"/>
              </a:rPr>
              <a:t> time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Thus, valuable to consumer-facing firms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2012:</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Target identifies 25 products and subsets thereof that are commonly bought in early pregnancy</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Uses purchase history of patrons to predict pregnancy, targets advertising for post-natal products (cribs, etc)</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Good: increased revenue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Bad: this can </a:t>
            </a:r>
            <a:r>
              <a:rPr b="1" lang="en-US" sz="2000" spc="-1" strike="noStrike">
                <a:solidFill>
                  <a:srgbClr val="d1282e"/>
                </a:solidFill>
                <a:latin typeface="Arial"/>
              </a:rPr>
              <a:t>expose</a:t>
            </a:r>
            <a:r>
              <a:rPr b="1" lang="en-US" sz="2000" spc="-1" strike="noStrike">
                <a:solidFill>
                  <a:srgbClr val="000000"/>
                </a:solidFill>
                <a:latin typeface="Arial"/>
              </a:rPr>
              <a:t> pregnancies </a:t>
            </a:r>
            <a:r>
              <a:rPr b="1" lang="en-US" sz="2000" spc="-1" strike="noStrike">
                <a:solidFill>
                  <a:srgbClr val="000000"/>
                </a:solidFill>
                <a:latin typeface="Arial"/>
              </a:rPr>
              <a:t>– as famously happened in Minneapolis to a high schooler</a:t>
            </a:r>
            <a:endParaRPr b="1" lang="en-US" sz="2000" spc="-1" strike="noStrike">
              <a:solidFill>
                <a:srgbClr val="000000"/>
              </a:solidFill>
              <a:latin typeface="Arial"/>
            </a:endParaRPr>
          </a:p>
        </p:txBody>
      </p:sp>
      <p:sp>
        <p:nvSpPr>
          <p:cNvPr id="310"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F7C17359-FB37-4499-8916-D7C09E997B7B}" type="slidenum">
              <a:rPr b="1" lang="en-US" sz="2400" spc="-1" strike="noStrike">
                <a:solidFill>
                  <a:srgbClr val="d1282e"/>
                </a:solidFill>
                <a:latin typeface="Arial"/>
              </a:rPr>
              <a:t>&lt;number&gt;</a:t>
            </a:fld>
            <a:endParaRPr b="0" lang="en-US" sz="2400" spc="-1" strike="noStrike">
              <a:latin typeface="Times New Roman"/>
            </a:endParaRPr>
          </a:p>
        </p:txBody>
      </p:sp>
      <p:pic>
        <p:nvPicPr>
          <p:cNvPr id="311" name="Picture 4" descr=""/>
          <p:cNvPicPr/>
          <p:nvPr/>
        </p:nvPicPr>
        <p:blipFill>
          <a:blip r:embed="rId1"/>
          <a:stretch/>
        </p:blipFill>
        <p:spPr>
          <a:xfrm>
            <a:off x="6750000" y="0"/>
            <a:ext cx="2161440" cy="2871720"/>
          </a:xfrm>
          <a:prstGeom prst="rect">
            <a:avLst/>
          </a:prstGeom>
          <a:ln w="0">
            <a:noFill/>
          </a:ln>
        </p:spPr>
      </p:pic>
      <p:sp>
        <p:nvSpPr>
          <p:cNvPr id="312" name="CustomShape 4"/>
          <p:cNvSpPr/>
          <p:nvPr/>
        </p:nvSpPr>
        <p:spPr>
          <a:xfrm>
            <a:off x="166320" y="6501240"/>
            <a:ext cx="858600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rPr>
              <a:t>http://www.businessinsider.com/the-incredible-story-of-how-target-exposed-a-teen-girls-pregnancy-2012-2</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643" dur="indefinite" restart="never" nodeType="tmRoot">
          <p:childTnLst>
            <p:seq>
              <p:cTn id="644" dur="indefinite" nodeType="mainSeq">
                <p:childTnLst>
                  <p:par>
                    <p:cTn id="645" fill="hold">
                      <p:stCondLst>
                        <p:cond delay="indefinite"/>
                      </p:stCondLst>
                      <p:childTnLst>
                        <p:par>
                          <p:cTn id="646" fill="hold">
                            <p:stCondLst>
                              <p:cond delay="0"/>
                            </p:stCondLst>
                            <p:childTnLst>
                              <p:par>
                                <p:cTn id="647" nodeType="clickEffect" fill="hold" presetClass="entr" presetID="1">
                                  <p:stCondLst>
                                    <p:cond delay="0"/>
                                  </p:stCondLst>
                                  <p:childTnLst>
                                    <p:set>
                                      <p:cBhvr>
                                        <p:cTn id="648"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649" fill="hold">
                      <p:stCondLst>
                        <p:cond delay="indefinite"/>
                      </p:stCondLst>
                      <p:childTnLst>
                        <p:par>
                          <p:cTn id="650" fill="hold">
                            <p:stCondLst>
                              <p:cond delay="0"/>
                            </p:stCondLst>
                            <p:childTnLst>
                              <p:par>
                                <p:cTn id="651" nodeType="clickEffect" fill="hold" presetClass="entr" presetID="1">
                                  <p:stCondLst>
                                    <p:cond delay="0"/>
                                  </p:stCondLst>
                                  <p:childTnLst>
                                    <p:set>
                                      <p:cBhvr>
                                        <p:cTn id="652"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653" fill="hold">
                      <p:stCondLst>
                        <p:cond delay="indefinite"/>
                      </p:stCondLst>
                      <p:childTnLst>
                        <p:par>
                          <p:cTn id="654" fill="hold">
                            <p:stCondLst>
                              <p:cond delay="0"/>
                            </p:stCondLst>
                            <p:childTnLst>
                              <p:par>
                                <p:cTn id="655" nodeType="clickEffect" fill="hold" presetClass="entr" presetID="1">
                                  <p:stCondLst>
                                    <p:cond delay="0"/>
                                  </p:stCondLst>
                                  <p:childTnLst>
                                    <p:set>
                                      <p:cBhvr>
                                        <p:cTn id="656" dur="1" fill="hold">
                                          <p:stCondLst>
                                            <p:cond delay="0"/>
                                          </p:stCondLst>
                                        </p:cTn>
                                        <p:tgtEl>
                                          <p:spTgt spid="309">
                                            <p:txEl>
                                              <p:pRg st="2" end="2"/>
                                            </p:txEl>
                                          </p:spTgt>
                                        </p:tgtEl>
                                        <p:attrNameLst>
                                          <p:attrName>style.visibility</p:attrName>
                                        </p:attrNameLst>
                                      </p:cBhvr>
                                      <p:to>
                                        <p:strVal val="visible"/>
                                      </p:to>
                                    </p:set>
                                  </p:childTnLst>
                                </p:cTn>
                              </p:par>
                              <p:par>
                                <p:cTn id="657" nodeType="withEffect" fill="hold" presetClass="entr" presetID="1">
                                  <p:stCondLst>
                                    <p:cond delay="0"/>
                                  </p:stCondLst>
                                  <p:childTnLst>
                                    <p:set>
                                      <p:cBhvr>
                                        <p:cTn id="658" dur="1" fill="hold">
                                          <p:stCondLst>
                                            <p:cond delay="0"/>
                                          </p:stCondLst>
                                        </p:cTn>
                                        <p:tgtEl>
                                          <p:spTgt spid="311"/>
                                        </p:tgtEl>
                                        <p:attrNameLst>
                                          <p:attrName>style.visibility</p:attrName>
                                        </p:attrNameLst>
                                      </p:cBhvr>
                                      <p:to>
                                        <p:strVal val="visible"/>
                                      </p:to>
                                    </p:set>
                                  </p:childTnLst>
                                </p:cTn>
                              </p:par>
                            </p:childTnLst>
                          </p:cTn>
                        </p:par>
                      </p:childTnLst>
                    </p:cTn>
                  </p:par>
                  <p:par>
                    <p:cTn id="659" fill="hold">
                      <p:stCondLst>
                        <p:cond delay="indefinite"/>
                      </p:stCondLst>
                      <p:childTnLst>
                        <p:par>
                          <p:cTn id="660" fill="hold">
                            <p:stCondLst>
                              <p:cond delay="0"/>
                            </p:stCondLst>
                            <p:childTnLst>
                              <p:par>
                                <p:cTn id="661" nodeType="clickEffect" fill="hold" presetClass="entr" presetID="1">
                                  <p:stCondLst>
                                    <p:cond delay="0"/>
                                  </p:stCondLst>
                                  <p:childTnLst>
                                    <p:set>
                                      <p:cBhvr>
                                        <p:cTn id="662"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663" fill="hold">
                      <p:stCondLst>
                        <p:cond delay="indefinite"/>
                      </p:stCondLst>
                      <p:childTnLst>
                        <p:par>
                          <p:cTn id="664" fill="hold">
                            <p:stCondLst>
                              <p:cond delay="0"/>
                            </p:stCondLst>
                            <p:childTnLst>
                              <p:par>
                                <p:cTn id="665" nodeType="clickEffect" fill="hold" presetClass="entr" presetID="1">
                                  <p:stCondLst>
                                    <p:cond delay="0"/>
                                  </p:stCondLst>
                                  <p:childTnLst>
                                    <p:set>
                                      <p:cBhvr>
                                        <p:cTn id="666"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par>
                    <p:cTn id="667" fill="hold">
                      <p:stCondLst>
                        <p:cond delay="indefinite"/>
                      </p:stCondLst>
                      <p:childTnLst>
                        <p:par>
                          <p:cTn id="668" fill="hold">
                            <p:stCondLst>
                              <p:cond delay="0"/>
                            </p:stCondLst>
                            <p:childTnLst>
                              <p:par>
                                <p:cTn id="669" nodeType="clickEffect" fill="hold" presetClass="entr" presetID="1">
                                  <p:stCondLst>
                                    <p:cond delay="0"/>
                                  </p:stCondLst>
                                  <p:childTnLst>
                                    <p:set>
                                      <p:cBhvr>
                                        <p:cTn id="670" dur="1" fill="hold">
                                          <p:stCondLst>
                                            <p:cond delay="0"/>
                                          </p:stCondLst>
                                        </p:cTn>
                                        <p:tgtEl>
                                          <p:spTgt spid="309">
                                            <p:txEl>
                                              <p:pRg st="5" end="5"/>
                                            </p:txEl>
                                          </p:spTgt>
                                        </p:tgtEl>
                                        <p:attrNameLst>
                                          <p:attrName>style.visibility</p:attrName>
                                        </p:attrNameLst>
                                      </p:cBhvr>
                                      <p:to>
                                        <p:strVal val="visible"/>
                                      </p:to>
                                    </p:set>
                                  </p:childTnLst>
                                </p:cTn>
                              </p:par>
                            </p:childTnLst>
                          </p:cTn>
                        </p:par>
                      </p:childTnLst>
                    </p:cTn>
                  </p:par>
                  <p:par>
                    <p:cTn id="671" fill="hold">
                      <p:stCondLst>
                        <p:cond delay="indefinite"/>
                      </p:stCondLst>
                      <p:childTnLst>
                        <p:par>
                          <p:cTn id="672" fill="hold">
                            <p:stCondLst>
                              <p:cond delay="0"/>
                            </p:stCondLst>
                            <p:childTnLst>
                              <p:par>
                                <p:cTn id="673" nodeType="clickEffect" fill="hold" presetClass="entr" presetID="1">
                                  <p:stCondLst>
                                    <p:cond delay="0"/>
                                  </p:stCondLst>
                                  <p:childTnLst>
                                    <p:set>
                                      <p:cBhvr>
                                        <p:cTn id="674" dur="1" fill="hold">
                                          <p:stCondLst>
                                            <p:cond delay="0"/>
                                          </p:stCondLst>
                                        </p:cTn>
                                        <p:tgtEl>
                                          <p:spTgt spid="309">
                                            <p:txEl>
                                              <p:pRg st="6" end="6"/>
                                            </p:txEl>
                                          </p:spTgt>
                                        </p:tgtEl>
                                        <p:attrNameLst>
                                          <p:attrName>style.visibility</p:attrName>
                                        </p:attrNameLst>
                                      </p:cBhvr>
                                      <p:to>
                                        <p:strVal val="visible"/>
                                      </p:to>
                                    </p:set>
                                  </p:childTnLst>
                                </p:cTn>
                              </p:par>
                              <p:par>
                                <p:cTn id="675" nodeType="withEffect" fill="hold" presetClass="entr" presetID="1">
                                  <p:stCondLst>
                                    <p:cond delay="0"/>
                                  </p:stCondLst>
                                  <p:childTnLst>
                                    <p:set>
                                      <p:cBhvr>
                                        <p:cTn id="67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457200" y="152640"/>
            <a:ext cx="7755840" cy="1371240"/>
          </a:xfrm>
          <a:prstGeom prst="rect">
            <a:avLst/>
          </a:prstGeom>
          <a:noFill/>
          <a:ln w="0">
            <a:noFill/>
          </a:ln>
        </p:spPr>
        <p:txBody>
          <a:bodyPr anchor="ctr">
            <a:normAutofit/>
          </a:bodyPr>
          <a:p>
            <a:pPr>
              <a:lnSpc>
                <a:spcPct val="100000"/>
              </a:lnSpc>
            </a:pPr>
            <a:r>
              <a:rPr b="0" lang="en-US" sz="4220" spc="-60" strike="noStrike" cap="all">
                <a:solidFill>
                  <a:srgbClr val="d1282e"/>
                </a:solidFill>
                <a:latin typeface="Arial Black"/>
              </a:rPr>
              <a:t>Automated decisions of consequence</a:t>
            </a:r>
            <a:endParaRPr b="0" lang="en-US" sz="4220" spc="-1" strike="noStrike">
              <a:solidFill>
                <a:srgbClr val="000000"/>
              </a:solidFill>
              <a:latin typeface="Arial"/>
            </a:endParaRPr>
          </a:p>
        </p:txBody>
      </p:sp>
      <p:sp>
        <p:nvSpPr>
          <p:cNvPr id="314"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9C5BC555-009A-4B1C-8494-40E964C4F80E}" type="slidenum">
              <a:rPr b="1" lang="is-IS" sz="2400" spc="-1" strike="noStrike">
                <a:solidFill>
                  <a:srgbClr val="d1282e"/>
                </a:solidFill>
                <a:latin typeface="Arial"/>
              </a:rPr>
              <a:t>&lt;number&gt;</a:t>
            </a:fld>
            <a:endParaRPr b="0" lang="en-US" sz="2400" spc="-1" strike="noStrike">
              <a:latin typeface="Times New Roman"/>
            </a:endParaRPr>
          </a:p>
        </p:txBody>
      </p:sp>
      <p:grpSp>
        <p:nvGrpSpPr>
          <p:cNvPr id="315" name="Group 3"/>
          <p:cNvGrpSpPr/>
          <p:nvPr/>
        </p:nvGrpSpPr>
        <p:grpSpPr>
          <a:xfrm>
            <a:off x="460800" y="2115360"/>
            <a:ext cx="2029680" cy="1979640"/>
            <a:chOff x="460800" y="2115360"/>
            <a:chExt cx="2029680" cy="1979640"/>
          </a:xfrm>
        </p:grpSpPr>
        <p:grpSp>
          <p:nvGrpSpPr>
            <p:cNvPr id="316" name="Group 4"/>
            <p:cNvGrpSpPr/>
            <p:nvPr/>
          </p:nvGrpSpPr>
          <p:grpSpPr>
            <a:xfrm>
              <a:off x="460800" y="2115360"/>
              <a:ext cx="2029680" cy="1135440"/>
              <a:chOff x="460800" y="2115360"/>
              <a:chExt cx="2029680" cy="1135440"/>
            </a:xfrm>
          </p:grpSpPr>
          <p:pic>
            <p:nvPicPr>
              <p:cNvPr id="317" name="pasted-image.png" descr=""/>
              <p:cNvPicPr/>
              <p:nvPr/>
            </p:nvPicPr>
            <p:blipFill>
              <a:blip r:embed="rId1"/>
              <a:stretch/>
            </p:blipFill>
            <p:spPr>
              <a:xfrm>
                <a:off x="626040" y="2813040"/>
                <a:ext cx="657000" cy="437760"/>
              </a:xfrm>
              <a:prstGeom prst="rect">
                <a:avLst/>
              </a:prstGeom>
              <a:ln w="12700">
                <a:noFill/>
              </a:ln>
            </p:spPr>
          </p:pic>
          <p:pic>
            <p:nvPicPr>
              <p:cNvPr id="318" name="pasted-image.png" descr=""/>
              <p:cNvPicPr/>
              <p:nvPr/>
            </p:nvPicPr>
            <p:blipFill>
              <a:blip r:embed="rId2"/>
              <a:stretch/>
            </p:blipFill>
            <p:spPr>
              <a:xfrm>
                <a:off x="460800" y="2237760"/>
                <a:ext cx="987120" cy="386280"/>
              </a:xfrm>
              <a:prstGeom prst="rect">
                <a:avLst/>
              </a:prstGeom>
              <a:ln w="12700">
                <a:noFill/>
              </a:ln>
            </p:spPr>
          </p:pic>
          <p:pic>
            <p:nvPicPr>
              <p:cNvPr id="319" name="pasted-image.png" descr=""/>
              <p:cNvPicPr/>
              <p:nvPr/>
            </p:nvPicPr>
            <p:blipFill>
              <a:blip r:embed="rId3"/>
              <a:stretch/>
            </p:blipFill>
            <p:spPr>
              <a:xfrm>
                <a:off x="1632960" y="2115360"/>
                <a:ext cx="657000" cy="313560"/>
              </a:xfrm>
              <a:prstGeom prst="rect">
                <a:avLst/>
              </a:prstGeom>
              <a:ln w="12700">
                <a:noFill/>
              </a:ln>
            </p:spPr>
          </p:pic>
          <p:pic>
            <p:nvPicPr>
              <p:cNvPr id="320" name="pasted-image.png" descr=""/>
              <p:cNvPicPr/>
              <p:nvPr/>
            </p:nvPicPr>
            <p:blipFill>
              <a:blip r:embed="rId4"/>
              <a:stretch/>
            </p:blipFill>
            <p:spPr>
              <a:xfrm>
                <a:off x="1432080" y="2904120"/>
                <a:ext cx="1058400" cy="254880"/>
              </a:xfrm>
              <a:prstGeom prst="rect">
                <a:avLst/>
              </a:prstGeom>
              <a:ln w="12700">
                <a:noFill/>
              </a:ln>
            </p:spPr>
          </p:pic>
        </p:grpSp>
        <p:sp>
          <p:nvSpPr>
            <p:cNvPr id="321" name="CustomShape 5"/>
            <p:cNvSpPr/>
            <p:nvPr/>
          </p:nvSpPr>
          <p:spPr>
            <a:xfrm>
              <a:off x="812160" y="3795120"/>
              <a:ext cx="1079640" cy="299880"/>
            </a:xfrm>
            <a:prstGeom prst="rect">
              <a:avLst/>
            </a:prstGeom>
            <a:noFill/>
            <a:ln w="12700">
              <a:noFill/>
            </a:ln>
          </p:spPr>
          <p:style>
            <a:lnRef idx="0"/>
            <a:fillRef idx="0"/>
            <a:effectRef idx="0"/>
            <a:fontRef idx="minor"/>
          </p:style>
          <p:txBody>
            <a:bodyPr wrap="none" lIns="35640" rIns="35640" tIns="35640" bIns="35640">
              <a:spAutoFit/>
            </a:bodyPr>
            <a:p>
              <a:pPr marL="457200" algn="ctr">
                <a:lnSpc>
                  <a:spcPct val="100000"/>
                </a:lnSpc>
              </a:pPr>
              <a:r>
                <a:rPr b="1" lang="en-US" sz="1500" spc="-1" strike="noStrike">
                  <a:solidFill>
                    <a:srgbClr val="d1282e"/>
                  </a:solidFill>
                  <a:latin typeface="Arial"/>
                </a:rPr>
                <a:t>Hiring</a:t>
              </a:r>
              <a:endParaRPr b="0" lang="en-US" sz="1500" spc="-1" strike="noStrike">
                <a:latin typeface="Arial"/>
              </a:endParaRPr>
            </a:p>
          </p:txBody>
        </p:sp>
      </p:grpSp>
      <p:grpSp>
        <p:nvGrpSpPr>
          <p:cNvPr id="322" name="Group 6"/>
          <p:cNvGrpSpPr/>
          <p:nvPr/>
        </p:nvGrpSpPr>
        <p:grpSpPr>
          <a:xfrm>
            <a:off x="3038760" y="1809720"/>
            <a:ext cx="2509560" cy="2314440"/>
            <a:chOff x="3038760" y="1809720"/>
            <a:chExt cx="2509560" cy="2314440"/>
          </a:xfrm>
        </p:grpSpPr>
        <p:sp>
          <p:nvSpPr>
            <p:cNvPr id="323" name="CustomShape 7"/>
            <p:cNvSpPr/>
            <p:nvPr/>
          </p:nvSpPr>
          <p:spPr>
            <a:xfrm>
              <a:off x="3750840" y="3824280"/>
              <a:ext cx="811440" cy="299880"/>
            </a:xfrm>
            <a:prstGeom prst="rect">
              <a:avLst/>
            </a:prstGeom>
            <a:noFill/>
            <a:ln w="12700">
              <a:noFill/>
            </a:ln>
          </p:spPr>
          <p:style>
            <a:lnRef idx="0"/>
            <a:fillRef idx="0"/>
            <a:effectRef idx="0"/>
            <a:fontRef idx="minor"/>
          </p:style>
          <p:txBody>
            <a:bodyPr wrap="none" lIns="35640" rIns="35640" tIns="35640" bIns="35640">
              <a:spAutoFit/>
            </a:bodyPr>
            <a:p>
              <a:pPr algn="ctr">
                <a:lnSpc>
                  <a:spcPct val="100000"/>
                </a:lnSpc>
              </a:pPr>
              <a:r>
                <a:rPr b="1" lang="en-US" sz="1500" spc="-1" strike="noStrike">
                  <a:solidFill>
                    <a:srgbClr val="d1282e"/>
                  </a:solidFill>
                  <a:latin typeface="Arial"/>
                </a:rPr>
                <a:t>Lending</a:t>
              </a:r>
              <a:endParaRPr b="0" lang="en-US" sz="1500" spc="-1" strike="noStrike">
                <a:latin typeface="Arial"/>
              </a:endParaRPr>
            </a:p>
          </p:txBody>
        </p:sp>
        <p:grpSp>
          <p:nvGrpSpPr>
            <p:cNvPr id="324" name="Group 8"/>
            <p:cNvGrpSpPr/>
            <p:nvPr/>
          </p:nvGrpSpPr>
          <p:grpSpPr>
            <a:xfrm>
              <a:off x="3038760" y="1809720"/>
              <a:ext cx="2509560" cy="1577160"/>
              <a:chOff x="3038760" y="1809720"/>
              <a:chExt cx="2509560" cy="1577160"/>
            </a:xfrm>
          </p:grpSpPr>
          <p:pic>
            <p:nvPicPr>
              <p:cNvPr id="325" name="pasted-image.png" descr=""/>
              <p:cNvPicPr/>
              <p:nvPr/>
            </p:nvPicPr>
            <p:blipFill>
              <a:blip r:embed="rId5"/>
              <a:stretch/>
            </p:blipFill>
            <p:spPr>
              <a:xfrm>
                <a:off x="3038760" y="2338200"/>
                <a:ext cx="2283120" cy="427320"/>
              </a:xfrm>
              <a:prstGeom prst="rect">
                <a:avLst/>
              </a:prstGeom>
              <a:ln w="12700">
                <a:noFill/>
              </a:ln>
            </p:spPr>
          </p:pic>
          <p:pic>
            <p:nvPicPr>
              <p:cNvPr id="326" name="pasted-image.png" descr=""/>
              <p:cNvPicPr/>
              <p:nvPr/>
            </p:nvPicPr>
            <p:blipFill>
              <a:blip r:embed="rId6"/>
              <a:stretch/>
            </p:blipFill>
            <p:spPr>
              <a:xfrm>
                <a:off x="3576960" y="2878560"/>
                <a:ext cx="1971360" cy="508320"/>
              </a:xfrm>
              <a:prstGeom prst="rect">
                <a:avLst/>
              </a:prstGeom>
              <a:ln w="12700">
                <a:noFill/>
              </a:ln>
            </p:spPr>
          </p:pic>
          <p:pic>
            <p:nvPicPr>
              <p:cNvPr id="327" name="pasted-image.png" descr=""/>
              <p:cNvPicPr/>
              <p:nvPr/>
            </p:nvPicPr>
            <p:blipFill>
              <a:blip r:embed="rId7"/>
              <a:stretch/>
            </p:blipFill>
            <p:spPr>
              <a:xfrm>
                <a:off x="3391560" y="1809720"/>
                <a:ext cx="1315800" cy="572760"/>
              </a:xfrm>
              <a:prstGeom prst="rect">
                <a:avLst/>
              </a:prstGeom>
              <a:ln w="12700">
                <a:noFill/>
              </a:ln>
            </p:spPr>
          </p:pic>
        </p:grpSp>
      </p:grpSp>
      <p:grpSp>
        <p:nvGrpSpPr>
          <p:cNvPr id="328" name="Group 9"/>
          <p:cNvGrpSpPr/>
          <p:nvPr/>
        </p:nvGrpSpPr>
        <p:grpSpPr>
          <a:xfrm>
            <a:off x="6514200" y="1755000"/>
            <a:ext cx="1829160" cy="2468520"/>
            <a:chOff x="6514200" y="1755000"/>
            <a:chExt cx="1829160" cy="2468520"/>
          </a:xfrm>
        </p:grpSpPr>
        <p:sp>
          <p:nvSpPr>
            <p:cNvPr id="329" name="CustomShape 10"/>
            <p:cNvSpPr/>
            <p:nvPr/>
          </p:nvSpPr>
          <p:spPr>
            <a:xfrm>
              <a:off x="6776640" y="3695400"/>
              <a:ext cx="1079640" cy="528120"/>
            </a:xfrm>
            <a:prstGeom prst="rect">
              <a:avLst/>
            </a:prstGeom>
            <a:noFill/>
            <a:ln w="12700">
              <a:noFill/>
            </a:ln>
          </p:spPr>
          <p:style>
            <a:lnRef idx="0"/>
            <a:fillRef idx="0"/>
            <a:effectRef idx="0"/>
            <a:fontRef idx="minor"/>
          </p:style>
          <p:txBody>
            <a:bodyPr wrap="none" lIns="35640" rIns="35640" tIns="35640" bIns="35640">
              <a:spAutoFit/>
            </a:bodyPr>
            <a:p>
              <a:pPr algn="ctr">
                <a:lnSpc>
                  <a:spcPct val="100000"/>
                </a:lnSpc>
              </a:pPr>
              <a:r>
                <a:rPr b="1" lang="en-US" sz="1500" spc="-1" strike="noStrike">
                  <a:solidFill>
                    <a:srgbClr val="d1282e"/>
                  </a:solidFill>
                  <a:latin typeface="Arial"/>
                </a:rPr>
                <a:t>Policing/</a:t>
              </a:r>
              <a:endParaRPr b="0" lang="en-US" sz="1500" spc="-1" strike="noStrike">
                <a:latin typeface="Arial"/>
              </a:endParaRPr>
            </a:p>
            <a:p>
              <a:pPr algn="ctr">
                <a:lnSpc>
                  <a:spcPct val="100000"/>
                </a:lnSpc>
              </a:pPr>
              <a:r>
                <a:rPr b="1" lang="en-US" sz="1500" spc="-1" strike="noStrike">
                  <a:solidFill>
                    <a:srgbClr val="d1282e"/>
                  </a:solidFill>
                  <a:latin typeface="Arial"/>
                </a:rPr>
                <a:t>sentencing</a:t>
              </a:r>
              <a:endParaRPr b="0" lang="en-US" sz="1500" spc="-1" strike="noStrike">
                <a:latin typeface="Arial"/>
              </a:endParaRPr>
            </a:p>
          </p:txBody>
        </p:sp>
        <p:grpSp>
          <p:nvGrpSpPr>
            <p:cNvPr id="330" name="Group 11"/>
            <p:cNvGrpSpPr/>
            <p:nvPr/>
          </p:nvGrpSpPr>
          <p:grpSpPr>
            <a:xfrm>
              <a:off x="6514200" y="1755000"/>
              <a:ext cx="1829160" cy="1557720"/>
              <a:chOff x="6514200" y="1755000"/>
              <a:chExt cx="1829160" cy="1557720"/>
            </a:xfrm>
          </p:grpSpPr>
          <p:pic>
            <p:nvPicPr>
              <p:cNvPr id="331" name="pasted-image.png" descr=""/>
              <p:cNvPicPr/>
              <p:nvPr/>
            </p:nvPicPr>
            <p:blipFill>
              <a:blip r:embed="rId8"/>
              <a:stretch/>
            </p:blipFill>
            <p:spPr>
              <a:xfrm>
                <a:off x="6773400" y="2746080"/>
                <a:ext cx="1569960" cy="566640"/>
              </a:xfrm>
              <a:prstGeom prst="rect">
                <a:avLst/>
              </a:prstGeom>
              <a:ln w="12700">
                <a:noFill/>
              </a:ln>
            </p:spPr>
          </p:pic>
          <p:pic>
            <p:nvPicPr>
              <p:cNvPr id="332" name="pasted-image.jpg" descr=""/>
              <p:cNvPicPr/>
              <p:nvPr/>
            </p:nvPicPr>
            <p:blipFill>
              <a:blip r:embed="rId9"/>
              <a:stretch/>
            </p:blipFill>
            <p:spPr>
              <a:xfrm>
                <a:off x="6514200" y="1755000"/>
                <a:ext cx="1181160" cy="1181160"/>
              </a:xfrm>
              <a:prstGeom prst="rect">
                <a:avLst/>
              </a:prstGeom>
              <a:ln w="12700">
                <a:noFill/>
              </a:ln>
            </p:spPr>
          </p:pic>
        </p:grpSp>
      </p:grpSp>
      <p:pic>
        <p:nvPicPr>
          <p:cNvPr id="333" name="pasted-image.png" descr=""/>
          <p:cNvPicPr/>
          <p:nvPr/>
        </p:nvPicPr>
        <p:blipFill>
          <a:blip r:embed="rId10"/>
          <a:stretch/>
        </p:blipFill>
        <p:spPr>
          <a:xfrm>
            <a:off x="6928560" y="4569840"/>
            <a:ext cx="1612440" cy="2079000"/>
          </a:xfrm>
          <a:prstGeom prst="rect">
            <a:avLst/>
          </a:prstGeom>
          <a:ln w="12700">
            <a:noFill/>
          </a:ln>
        </p:spPr>
      </p:pic>
      <p:sp>
        <p:nvSpPr>
          <p:cNvPr id="334" name="CustomShape 12"/>
          <p:cNvSpPr/>
          <p:nvPr/>
        </p:nvSpPr>
        <p:spPr>
          <a:xfrm>
            <a:off x="848880" y="4440960"/>
            <a:ext cx="3156840" cy="620280"/>
          </a:xfrm>
          <a:prstGeom prst="rect">
            <a:avLst/>
          </a:prstGeom>
          <a:noFill/>
          <a:ln w="12700">
            <a:noFill/>
          </a:ln>
        </p:spPr>
        <p:style>
          <a:lnRef idx="0"/>
          <a:fillRef idx="0"/>
          <a:effectRef idx="0"/>
          <a:fontRef idx="minor"/>
        </p:style>
        <p:txBody>
          <a:bodyPr wrap="none" lIns="35640" rIns="35640" tIns="35640" bIns="35640">
            <a:spAutoFit/>
          </a:bodyPr>
          <a:p>
            <a:pPr>
              <a:lnSpc>
                <a:spcPct val="100000"/>
              </a:lnSpc>
            </a:pPr>
            <a:r>
              <a:rPr b="0" lang="en-US" sz="1800" spc="-1" strike="noStrike">
                <a:solidFill>
                  <a:srgbClr val="000000"/>
                </a:solidFill>
                <a:latin typeface="Arial"/>
              </a:rPr>
              <a:t>Search for minority names </a:t>
            </a:r>
            <a:r>
              <a:rPr b="0" lang="en-US" sz="1800" spc="-1" strike="noStrike">
                <a:solidFill>
                  <a:srgbClr val="000000"/>
                </a:solidFill>
                <a:latin typeface="Wingdings"/>
              </a:rPr>
              <a:t></a:t>
            </a:r>
            <a:r>
              <a:rPr b="0" lang="en-US" sz="1800" spc="-1" strike="noStrike">
                <a:solidFill>
                  <a:srgbClr val="000000"/>
                </a:solidFill>
                <a:latin typeface="Arial"/>
              </a:rPr>
              <a:t> </a:t>
            </a:r>
            <a:endParaRPr b="0" lang="en-US" sz="1800" spc="-1" strike="noStrike">
              <a:latin typeface="Arial"/>
            </a:endParaRPr>
          </a:p>
          <a:p>
            <a:pPr>
              <a:lnSpc>
                <a:spcPct val="100000"/>
              </a:lnSpc>
            </a:pPr>
            <a:r>
              <a:rPr b="0" lang="en-US" sz="1800" spc="-1" strike="noStrike">
                <a:solidFill>
                  <a:srgbClr val="000000"/>
                </a:solidFill>
                <a:latin typeface="Arial"/>
              </a:rPr>
              <a:t>	</a:t>
            </a:r>
            <a:r>
              <a:rPr b="0" lang="en-US" sz="1800" spc="-1" strike="noStrike">
                <a:solidFill>
                  <a:srgbClr val="000000"/>
                </a:solidFill>
                <a:latin typeface="Arial"/>
              </a:rPr>
              <a:t>ads for DUI/arrest records</a:t>
            </a:r>
            <a:endParaRPr b="0" lang="en-US" sz="1800" spc="-1" strike="noStrike">
              <a:latin typeface="Arial"/>
            </a:endParaRPr>
          </a:p>
        </p:txBody>
      </p:sp>
      <p:sp>
        <p:nvSpPr>
          <p:cNvPr id="335" name="CustomShape 13"/>
          <p:cNvSpPr/>
          <p:nvPr/>
        </p:nvSpPr>
        <p:spPr>
          <a:xfrm>
            <a:off x="837360" y="5365080"/>
            <a:ext cx="5142600" cy="620280"/>
          </a:xfrm>
          <a:prstGeom prst="rect">
            <a:avLst/>
          </a:prstGeom>
          <a:noFill/>
          <a:ln w="12700">
            <a:noFill/>
          </a:ln>
        </p:spPr>
        <p:style>
          <a:lnRef idx="0"/>
          <a:fillRef idx="0"/>
          <a:effectRef idx="0"/>
          <a:fontRef idx="minor"/>
        </p:style>
        <p:txBody>
          <a:bodyPr wrap="none" lIns="35640" rIns="35640" tIns="35640" bIns="35640">
            <a:spAutoFit/>
          </a:bodyPr>
          <a:p>
            <a:pPr>
              <a:lnSpc>
                <a:spcPct val="100000"/>
              </a:lnSpc>
            </a:pPr>
            <a:r>
              <a:rPr b="0" lang="en-US" sz="1800" spc="-1" strike="noStrike">
                <a:solidFill>
                  <a:srgbClr val="000000"/>
                </a:solidFill>
                <a:latin typeface="Arial"/>
              </a:rPr>
              <a:t>Female cookies </a:t>
            </a:r>
            <a:r>
              <a:rPr b="0" lang="en-US" sz="1800" spc="-1" strike="noStrike">
                <a:solidFill>
                  <a:srgbClr val="000000"/>
                </a:solidFill>
                <a:latin typeface="Wingdings"/>
              </a:rPr>
              <a:t></a:t>
            </a:r>
            <a:endParaRPr b="0" lang="en-US" sz="1800" spc="-1" strike="noStrike">
              <a:latin typeface="Arial"/>
            </a:endParaRPr>
          </a:p>
          <a:p>
            <a:pPr>
              <a:lnSpc>
                <a:spcPct val="100000"/>
              </a:lnSpc>
            </a:pPr>
            <a:r>
              <a:rPr b="0" lang="en-US" sz="1800" spc="-1" strike="noStrike">
                <a:solidFill>
                  <a:srgbClr val="000000"/>
                </a:solidFill>
                <a:latin typeface="Arial"/>
              </a:rPr>
              <a:t>	</a:t>
            </a:r>
            <a:r>
              <a:rPr b="0" lang="en-US" sz="1800" spc="-1" strike="noStrike">
                <a:solidFill>
                  <a:srgbClr val="000000"/>
                </a:solidFill>
                <a:latin typeface="Arial"/>
              </a:rPr>
              <a:t>less freq. shown professional job opening ads</a:t>
            </a:r>
            <a:endParaRPr b="0" lang="en-US" sz="1800" spc="-1" strike="noStrike">
              <a:latin typeface="Arial"/>
            </a:endParaRPr>
          </a:p>
        </p:txBody>
      </p:sp>
      <p:sp>
        <p:nvSpPr>
          <p:cNvPr id="336" name="CustomShape 14"/>
          <p:cNvSpPr/>
          <p:nvPr/>
        </p:nvSpPr>
        <p:spPr>
          <a:xfrm>
            <a:off x="4741200" y="801360"/>
            <a:ext cx="3310920" cy="478440"/>
          </a:xfrm>
          <a:prstGeom prst="rect">
            <a:avLst/>
          </a:prstGeom>
          <a:noFill/>
          <a:ln w="12700">
            <a:noFill/>
          </a:ln>
        </p:spPr>
        <p:style>
          <a:lnRef idx="0"/>
          <a:fillRef idx="0"/>
          <a:effectRef idx="0"/>
          <a:fontRef idx="minor"/>
        </p:style>
        <p:txBody>
          <a:bodyPr wrap="none" lIns="35640" rIns="35640" tIns="35640" bIns="35640">
            <a:spAutoFit/>
          </a:bodyPr>
          <a:p>
            <a:pPr>
              <a:lnSpc>
                <a:spcPct val="100000"/>
              </a:lnSpc>
            </a:pPr>
            <a:r>
              <a:rPr b="0" lang="en-US" sz="1340" spc="-1" strike="noStrike">
                <a:solidFill>
                  <a:srgbClr val="000000"/>
                </a:solidFill>
                <a:latin typeface="Arial"/>
              </a:rPr>
              <a:t>[Sweeney 2013, Miller 2015, Byrnes 2016, </a:t>
            </a:r>
            <a:endParaRPr b="0" lang="en-US" sz="1340" spc="-1" strike="noStrike">
              <a:latin typeface="Arial"/>
            </a:endParaRPr>
          </a:p>
          <a:p>
            <a:pPr>
              <a:lnSpc>
                <a:spcPct val="100000"/>
              </a:lnSpc>
            </a:pPr>
            <a:r>
              <a:rPr b="0" lang="en-US" sz="1340" spc="-1" strike="noStrike">
                <a:solidFill>
                  <a:srgbClr val="000000"/>
                </a:solidFill>
                <a:latin typeface="Arial"/>
              </a:rPr>
              <a:t> </a:t>
            </a:r>
            <a:r>
              <a:rPr b="0" lang="en-US" sz="1340" spc="-1" strike="noStrike">
                <a:solidFill>
                  <a:srgbClr val="000000"/>
                </a:solidFill>
                <a:latin typeface="Arial"/>
              </a:rPr>
              <a:t>Rudin 2013, Barry-Jester et al. 2015]</a:t>
            </a:r>
            <a:endParaRPr b="0" lang="en-US" sz="1340" spc="-1" strike="noStrike">
              <a:latin typeface="Arial"/>
            </a:endParaRPr>
          </a:p>
        </p:txBody>
      </p:sp>
    </p:spTree>
  </p:cSld>
  <mc:AlternateContent>
    <mc:Choice Requires="p14">
      <p:transition spd="slow" p14:dur="2000"/>
    </mc:Choice>
    <mc:Fallback>
      <p:transition spd="slow"/>
    </mc:Fallback>
  </mc:AlternateContent>
  <p:timing>
    <p:tnLst>
      <p:par>
        <p:cTn id="677" dur="indefinite" restart="never" nodeType="tmRoot">
          <p:childTnLst>
            <p:seq>
              <p:cTn id="678" dur="indefinite" nodeType="mainSeq">
                <p:childTnLst>
                  <p:par>
                    <p:cTn id="679" fill="hold">
                      <p:stCondLst>
                        <p:cond delay="indefinite"/>
                      </p:stCondLst>
                      <p:childTnLst>
                        <p:par>
                          <p:cTn id="680" fill="hold">
                            <p:stCondLst>
                              <p:cond delay="0"/>
                            </p:stCondLst>
                            <p:childTnLst>
                              <p:par>
                                <p:cTn id="681" nodeType="clickEffect" fill="hold" presetClass="entr" presetID="1">
                                  <p:stCondLst>
                                    <p:cond delay="0"/>
                                  </p:stCondLst>
                                  <p:childTnLst>
                                    <p:set>
                                      <p:cBhvr>
                                        <p:cTn id="682" dur="1" fill="hold">
                                          <p:stCondLst>
                                            <p:cond delay="0"/>
                                          </p:stCondLst>
                                        </p:cTn>
                                        <p:tgtEl>
                                          <p:spTgt spid="315"/>
                                        </p:tgtEl>
                                        <p:attrNameLst>
                                          <p:attrName>style.visibility</p:attrName>
                                        </p:attrNameLst>
                                      </p:cBhvr>
                                      <p:to>
                                        <p:strVal val="visible"/>
                                      </p:to>
                                    </p:set>
                                  </p:childTnLst>
                                </p:cTn>
                              </p:par>
                            </p:childTnLst>
                          </p:cTn>
                        </p:par>
                      </p:childTnLst>
                    </p:cTn>
                  </p:par>
                  <p:par>
                    <p:cTn id="683" fill="hold">
                      <p:stCondLst>
                        <p:cond delay="indefinite"/>
                      </p:stCondLst>
                      <p:childTnLst>
                        <p:par>
                          <p:cTn id="684" fill="hold">
                            <p:stCondLst>
                              <p:cond delay="0"/>
                            </p:stCondLst>
                            <p:childTnLst>
                              <p:par>
                                <p:cTn id="685" nodeType="clickEffect" fill="hold" presetClass="entr" presetID="1">
                                  <p:stCondLst>
                                    <p:cond delay="0"/>
                                  </p:stCondLst>
                                  <p:childTnLst>
                                    <p:set>
                                      <p:cBhvr>
                                        <p:cTn id="686" dur="1" fill="hold">
                                          <p:stCondLst>
                                            <p:cond delay="0"/>
                                          </p:stCondLst>
                                        </p:cTn>
                                        <p:tgtEl>
                                          <p:spTgt spid="322"/>
                                        </p:tgtEl>
                                        <p:attrNameLst>
                                          <p:attrName>style.visibility</p:attrName>
                                        </p:attrNameLst>
                                      </p:cBhvr>
                                      <p:to>
                                        <p:strVal val="visible"/>
                                      </p:to>
                                    </p:set>
                                  </p:childTnLst>
                                </p:cTn>
                              </p:par>
                            </p:childTnLst>
                          </p:cTn>
                        </p:par>
                      </p:childTnLst>
                    </p:cTn>
                  </p:par>
                  <p:par>
                    <p:cTn id="687" fill="hold">
                      <p:stCondLst>
                        <p:cond delay="indefinite"/>
                      </p:stCondLst>
                      <p:childTnLst>
                        <p:par>
                          <p:cTn id="688" fill="hold">
                            <p:stCondLst>
                              <p:cond delay="0"/>
                            </p:stCondLst>
                            <p:childTnLst>
                              <p:par>
                                <p:cTn id="689" nodeType="clickEffect" fill="hold" presetClass="entr" presetID="1">
                                  <p:stCondLst>
                                    <p:cond delay="0"/>
                                  </p:stCondLst>
                                  <p:childTnLst>
                                    <p:set>
                                      <p:cBhvr>
                                        <p:cTn id="690" dur="1" fill="hold">
                                          <p:stCondLst>
                                            <p:cond delay="0"/>
                                          </p:stCondLst>
                                        </p:cTn>
                                        <p:tgtEl>
                                          <p:spTgt spid="328"/>
                                        </p:tgtEl>
                                        <p:attrNameLst>
                                          <p:attrName>style.visibility</p:attrName>
                                        </p:attrNameLst>
                                      </p:cBhvr>
                                      <p:to>
                                        <p:strVal val="visible"/>
                                      </p:to>
                                    </p:set>
                                  </p:childTnLst>
                                </p:cTn>
                              </p:par>
                            </p:childTnLst>
                          </p:cTn>
                        </p:par>
                      </p:childTnLst>
                    </p:cTn>
                  </p:par>
                  <p:par>
                    <p:cTn id="691" fill="hold">
                      <p:stCondLst>
                        <p:cond delay="indefinite"/>
                      </p:stCondLst>
                      <p:childTnLst>
                        <p:par>
                          <p:cTn id="692" fill="hold">
                            <p:stCondLst>
                              <p:cond delay="0"/>
                            </p:stCondLst>
                            <p:childTnLst>
                              <p:par>
                                <p:cTn id="693" nodeType="clickEffect" fill="hold" presetClass="entr" presetID="1">
                                  <p:stCondLst>
                                    <p:cond delay="0"/>
                                  </p:stCondLst>
                                  <p:iterate type="el">
                                    <p:tmAbs val="0"/>
                                  </p:iterate>
                                  <p:childTnLst>
                                    <p:set>
                                      <p:cBhvr>
                                        <p:cTn id="694" fill="hold"/>
                                        <p:tgtEl>
                                          <p:spTgt spid="334"/>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1">
                                  <p:stCondLst>
                                    <p:cond delay="0"/>
                                  </p:stCondLst>
                                  <p:iterate type="el">
                                    <p:tmAbs val="0"/>
                                  </p:iterate>
                                  <p:childTnLst>
                                    <p:set>
                                      <p:cBhvr>
                                        <p:cTn id="698" fill="hold"/>
                                        <p:tgtEl>
                                          <p:spTgt spid="335"/>
                                        </p:tgtEl>
                                        <p:attrNameLst>
                                          <p:attrName>style.visibility</p:attrName>
                                        </p:attrNameLst>
                                      </p:cBhvr>
                                      <p:to>
                                        <p:strVal val="visible"/>
                                      </p:to>
                                    </p:se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
                                  <p:stCondLst>
                                    <p:cond delay="0"/>
                                  </p:stCondLst>
                                  <p:childTnLst>
                                    <p:set>
                                      <p:cBhvr>
                                        <p:cTn id="702"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9B58AEFF-D8D6-43DC-A8EE-60F8E4E629DF}" type="slidenum">
              <a:rPr b="1" lang="is-IS" sz="2400" spc="-1" strike="noStrike">
                <a:solidFill>
                  <a:srgbClr val="d1282e"/>
                </a:solidFill>
                <a:latin typeface="Arial"/>
              </a:rPr>
              <a:t>&lt;number&gt;</a:t>
            </a:fld>
            <a:endParaRPr b="0" lang="en-US" sz="2400" spc="-1" strike="noStrike">
              <a:latin typeface="Times New Roman"/>
            </a:endParaRPr>
          </a:p>
        </p:txBody>
      </p:sp>
      <p:sp>
        <p:nvSpPr>
          <p:cNvPr id="338" name="CustomShape 2"/>
          <p:cNvSpPr/>
          <p:nvPr/>
        </p:nvSpPr>
        <p:spPr>
          <a:xfrm>
            <a:off x="605520" y="1641600"/>
            <a:ext cx="7672680" cy="3363480"/>
          </a:xfrm>
          <a:prstGeom prst="rect">
            <a:avLst/>
          </a:prstGeom>
          <a:noFill/>
          <a:ln w="12700">
            <a:noFill/>
          </a:ln>
        </p:spPr>
        <p:style>
          <a:lnRef idx="0"/>
          <a:fillRef idx="0"/>
          <a:effectRef idx="0"/>
          <a:fontRef idx="minor"/>
        </p:style>
        <p:txBody>
          <a:bodyPr lIns="35640" rIns="35640" tIns="35640" bIns="35640">
            <a:spAutoFit/>
          </a:bodyPr>
          <a:p>
            <a:pPr>
              <a:lnSpc>
                <a:spcPct val="100000"/>
              </a:lnSpc>
            </a:pPr>
            <a:r>
              <a:rPr b="0" lang="en-US" sz="2400" spc="-1" strike="noStrike">
                <a:solidFill>
                  <a:srgbClr val="000000"/>
                </a:solidFill>
                <a:latin typeface="Arial"/>
              </a:rPr>
              <a:t>“</a:t>
            </a:r>
            <a:r>
              <a:rPr b="0" lang="is-IS" sz="2400" spc="-1" strike="noStrike">
                <a:solidFill>
                  <a:srgbClr val="000000"/>
                </a:solidFill>
                <a:latin typeface="Arial"/>
              </a:rPr>
              <a:t>…</a:t>
            </a:r>
            <a:r>
              <a:rPr b="0" lang="en-US" sz="2400" spc="-1" strike="noStrike">
                <a:solidFill>
                  <a:srgbClr val="000000"/>
                </a:solidFill>
                <a:latin typeface="Arial"/>
              </a:rPr>
              <a:t> </a:t>
            </a:r>
            <a:r>
              <a:rPr b="0" lang="en-US" sz="2400" spc="-1" strike="noStrike">
                <a:solidFill>
                  <a:srgbClr val="000000"/>
                </a:solidFill>
                <a:latin typeface="Arial"/>
              </a:rPr>
              <a:t>a lot remains unknown about how big data-driven decisions may or may not use factors that are proxies for race, sex, or other traits that U.S. laws generally prohibit from being used in a wide range of commercial decisions </a:t>
            </a:r>
            <a:r>
              <a:rPr b="0" lang="is-IS" sz="2400" spc="-1" strike="noStrike">
                <a:solidFill>
                  <a:srgbClr val="000000"/>
                </a:solidFill>
                <a:latin typeface="Arial"/>
              </a:rPr>
              <a:t>…</a:t>
            </a:r>
            <a:r>
              <a:rPr b="0" lang="en-US" sz="2400" spc="-1" strike="noStrike">
                <a:solidFill>
                  <a:srgbClr val="000000"/>
                </a:solidFill>
                <a:latin typeface="Arial"/>
              </a:rPr>
              <a:t> What can be done to make sure these products and services–and the companies that use them treat consumers fairly and ethically?”</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rPr>
              <a:t>- FTC Commissioner Julie Brill [2015]</a:t>
            </a:r>
            <a:endParaRPr b="0" lang="en-US" sz="2400" spc="-1" strike="noStrike">
              <a:latin typeface="Arial"/>
            </a:endParaRPr>
          </a:p>
        </p:txBody>
      </p:sp>
      <p:pic>
        <p:nvPicPr>
          <p:cNvPr id="339" name="Picture 3" descr=""/>
          <p:cNvPicPr/>
          <p:nvPr/>
        </p:nvPicPr>
        <p:blipFill>
          <a:blip r:embed="rId1"/>
          <a:stretch/>
        </p:blipFill>
        <p:spPr>
          <a:xfrm>
            <a:off x="6517080" y="4251240"/>
            <a:ext cx="2061000" cy="206100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Olympic Medals</a:t>
            </a:r>
            <a:endParaRPr b="0" lang="en-US" sz="3600" spc="-1" strike="noStrike">
              <a:solidFill>
                <a:srgbClr val="000000"/>
              </a:solidFill>
              <a:latin typeface="Arial"/>
            </a:endParaRPr>
          </a:p>
        </p:txBody>
      </p:sp>
      <p:sp>
        <p:nvSpPr>
          <p:cNvPr id="341"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7F4CC857-7F1E-4493-9DB0-EA10E29E7CA4}" type="slidenum">
              <a:rPr b="1" lang="en-US" sz="2400" spc="-1" strike="noStrike">
                <a:solidFill>
                  <a:srgbClr val="d1282e"/>
                </a:solidFill>
                <a:latin typeface="Arial"/>
              </a:rPr>
              <a:t>&lt;number&gt;</a:t>
            </a:fld>
            <a:endParaRPr b="0" lang="en-US" sz="2400" spc="-1" strike="noStrike">
              <a:latin typeface="Times New Roman"/>
            </a:endParaRPr>
          </a:p>
        </p:txBody>
      </p:sp>
      <p:pic>
        <p:nvPicPr>
          <p:cNvPr id="342" name="Picture 8" descr=""/>
          <p:cNvPicPr/>
          <p:nvPr/>
        </p:nvPicPr>
        <p:blipFill>
          <a:blip r:embed="rId1"/>
          <a:stretch/>
        </p:blipFill>
        <p:spPr>
          <a:xfrm>
            <a:off x="0" y="1460520"/>
            <a:ext cx="9001440" cy="4807800"/>
          </a:xfrm>
          <a:prstGeom prst="rect">
            <a:avLst/>
          </a:prstGeom>
          <a:ln w="0">
            <a:noFill/>
          </a:ln>
        </p:spPr>
      </p:pic>
      <p:sp>
        <p:nvSpPr>
          <p:cNvPr id="343" name="CustomShape 3"/>
          <p:cNvSpPr/>
          <p:nvPr/>
        </p:nvSpPr>
        <p:spPr>
          <a:xfrm>
            <a:off x="208440" y="6496920"/>
            <a:ext cx="838980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rPr>
              <a:t>https://www.nytimes.com/interactive/2016/08/08/sports/olympics/history-olympic-dominance-charts.html</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Netflix Prize I</a:t>
            </a:r>
            <a:endParaRPr b="0" lang="en-US" sz="3600" spc="-1" strike="noStrike">
              <a:solidFill>
                <a:srgbClr val="000000"/>
              </a:solidFill>
              <a:latin typeface="Arial"/>
            </a:endParaRPr>
          </a:p>
        </p:txBody>
      </p:sp>
      <p:sp>
        <p:nvSpPr>
          <p:cNvPr id="345" name="TextShape 2"/>
          <p:cNvSpPr txBox="1"/>
          <p:nvPr/>
        </p:nvSpPr>
        <p:spPr>
          <a:xfrm>
            <a:off x="457200" y="1752480"/>
            <a:ext cx="7619760" cy="481284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Recommender systems: predict a user’s rating of an item</a:t>
            </a:r>
            <a:endParaRPr b="1" lang="en-US" sz="2000" spc="-1" strike="noStrike">
              <a:solidFill>
                <a:srgbClr val="000000"/>
              </a:solidFill>
              <a:latin typeface="Arial"/>
            </a:endParaRPr>
          </a:p>
          <a:p>
            <a:pPr>
              <a:lnSpc>
                <a:spcPct val="100000"/>
              </a:lnSpc>
              <a:spcBef>
                <a:spcPts val="400"/>
              </a:spcBef>
              <a:spcAft>
                <a:spcPts val="601"/>
              </a:spcAft>
              <a:tabLst>
                <a:tab algn="l" pos="0"/>
              </a:tabLst>
            </a:pPr>
            <a:br/>
            <a:br/>
            <a:br/>
            <a:br/>
            <a:br/>
            <a:br/>
            <a:r>
              <a:rPr b="1" lang="en-US" sz="2000" spc="-1" strike="noStrike">
                <a:solidFill>
                  <a:srgbClr val="000000"/>
                </a:solidFill>
                <a:latin typeface="Arial"/>
              </a:rPr>
              <a:t>Netflix Prize: $1MM to the first team that beats our in-house engine by 10%</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Happened after about three years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Model was </a:t>
            </a:r>
            <a:r>
              <a:rPr b="1" lang="en-US" sz="2000" spc="-1" strike="noStrike">
                <a:solidFill>
                  <a:srgbClr val="d1282e"/>
                </a:solidFill>
                <a:latin typeface="Arial"/>
              </a:rPr>
              <a:t>never used </a:t>
            </a:r>
            <a:r>
              <a:rPr b="1" lang="en-US" sz="2000" spc="-1" strike="noStrike">
                <a:solidFill>
                  <a:srgbClr val="000000"/>
                </a:solidFill>
                <a:latin typeface="Arial"/>
              </a:rPr>
              <a:t>by Netflix for a variety of reasons</a:t>
            </a:r>
            <a:endParaRPr b="1" lang="en-US" sz="2000" spc="-1" strike="noStrike">
              <a:solidFill>
                <a:srgbClr val="000000"/>
              </a:solidFill>
              <a:latin typeface="Arial"/>
            </a:endParaRPr>
          </a:p>
          <a:p>
            <a:pPr lvl="1" marL="800280" indent="-342720">
              <a:lnSpc>
                <a:spcPct val="100000"/>
              </a:lnSpc>
              <a:spcBef>
                <a:spcPts val="400"/>
              </a:spcBef>
              <a:buClr>
                <a:srgbClr val="d1282e"/>
              </a:buClr>
              <a:buFont typeface="Arial"/>
              <a:buChar char="•"/>
              <a:tabLst>
                <a:tab algn="l" pos="0"/>
              </a:tabLst>
            </a:pPr>
            <a:r>
              <a:rPr b="0" lang="en-US" sz="2000" spc="-1" strike="noStrike">
                <a:solidFill>
                  <a:srgbClr val="000000"/>
                </a:solidFill>
                <a:latin typeface="Arial"/>
              </a:rPr>
              <a:t>Out of date (DVDs vs streaming)</a:t>
            </a:r>
            <a:endParaRPr b="0" lang="en-US" sz="2000" spc="-1" strike="noStrike">
              <a:solidFill>
                <a:srgbClr val="000000"/>
              </a:solidFill>
              <a:latin typeface="Arial"/>
            </a:endParaRPr>
          </a:p>
          <a:p>
            <a:pPr lvl="1" marL="800280" indent="-342720">
              <a:lnSpc>
                <a:spcPct val="100000"/>
              </a:lnSpc>
              <a:spcBef>
                <a:spcPts val="400"/>
              </a:spcBef>
              <a:buClr>
                <a:srgbClr val="d1282e"/>
              </a:buClr>
              <a:buFont typeface="Arial"/>
              <a:buChar char="•"/>
              <a:tabLst>
                <a:tab algn="l" pos="0"/>
              </a:tabLst>
            </a:pPr>
            <a:r>
              <a:rPr b="0" lang="en-US" sz="2000" spc="-1" strike="noStrike">
                <a:solidFill>
                  <a:srgbClr val="000000"/>
                </a:solidFill>
                <a:latin typeface="Arial"/>
              </a:rPr>
              <a:t>Too complicated / not interpretable</a:t>
            </a:r>
            <a:endParaRPr b="0" lang="en-US" sz="2000" spc="-1" strike="noStrike">
              <a:solidFill>
                <a:srgbClr val="000000"/>
              </a:solidFill>
              <a:latin typeface="Arial"/>
            </a:endParaRPr>
          </a:p>
        </p:txBody>
      </p:sp>
      <p:sp>
        <p:nvSpPr>
          <p:cNvPr id="346"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25E9BDAA-C863-4BE1-A728-59E8C3BF0527}" type="slidenum">
              <a:rPr b="1" lang="en-US" sz="2400" spc="-1" strike="noStrike">
                <a:solidFill>
                  <a:srgbClr val="d1282e"/>
                </a:solidFill>
                <a:latin typeface="Arial"/>
              </a:rPr>
              <a:t>&lt;number&gt;</a:t>
            </a:fld>
            <a:endParaRPr b="0" lang="en-US" sz="2400" spc="-1" strike="noStrike">
              <a:latin typeface="Times New Roman"/>
            </a:endParaRPr>
          </a:p>
        </p:txBody>
      </p:sp>
      <p:graphicFrame>
        <p:nvGraphicFramePr>
          <p:cNvPr id="347" name="Table 4"/>
          <p:cNvGraphicFramePr/>
          <p:nvPr/>
        </p:nvGraphicFramePr>
        <p:xfrm>
          <a:off x="1074240" y="2296440"/>
          <a:ext cx="6585480" cy="1482840"/>
        </p:xfrm>
        <a:graphic>
          <a:graphicData uri="http://schemas.openxmlformats.org/drawingml/2006/table">
            <a:tbl>
              <a:tblPr/>
              <a:tblGrid>
                <a:gridCol w="1316880"/>
                <a:gridCol w="1316880"/>
                <a:gridCol w="1316880"/>
                <a:gridCol w="1316880"/>
                <a:gridCol w="1317960"/>
              </a:tblGrid>
              <a:tr h="370800">
                <a:tc>
                  <a:tcPr marL="91440" marR="91440">
                    <a:lnT w="25200">
                      <a:solidFill>
                        <a:srgbClr val="000000"/>
                      </a:solidFill>
                    </a:lnT>
                    <a:lnB w="25200">
                      <a:solidFill>
                        <a:srgbClr val="000000"/>
                      </a:solidFill>
                    </a:lnB>
                    <a:solidFill>
                      <a:srgbClr val="000000"/>
                    </a:solidFill>
                  </a:tcPr>
                </a:tc>
                <a:tc>
                  <a:txBody>
                    <a:bodyPr>
                      <a:noAutofit/>
                    </a:bodyPr>
                    <a:p>
                      <a:pPr algn="ctr">
                        <a:lnSpc>
                          <a:spcPct val="100000"/>
                        </a:lnSpc>
                      </a:pPr>
                      <a:r>
                        <a:rPr b="1" lang="en-US" sz="1800" spc="-1" strike="noStrike">
                          <a:solidFill>
                            <a:srgbClr val="ffffff"/>
                          </a:solidFill>
                          <a:latin typeface="Arial"/>
                        </a:rPr>
                        <a:t>Twilight</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gn="ctr">
                        <a:lnSpc>
                          <a:spcPct val="100000"/>
                        </a:lnSpc>
                      </a:pPr>
                      <a:r>
                        <a:rPr b="1" lang="en-US" sz="1800" spc="-1" strike="noStrike">
                          <a:solidFill>
                            <a:srgbClr val="ffffff"/>
                          </a:solidFill>
                          <a:latin typeface="Arial"/>
                        </a:rPr>
                        <a:t>Wall-E</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gn="ctr">
                        <a:lnSpc>
                          <a:spcPct val="100000"/>
                        </a:lnSpc>
                      </a:pPr>
                      <a:r>
                        <a:rPr b="1" lang="en-US" sz="1800" spc="-1" strike="noStrike">
                          <a:solidFill>
                            <a:srgbClr val="ffffff"/>
                          </a:solidFill>
                          <a:latin typeface="Arial"/>
                        </a:rPr>
                        <a:t>Twilight II</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gn="ctr">
                        <a:lnSpc>
                          <a:spcPct val="100000"/>
                        </a:lnSpc>
                      </a:pPr>
                      <a:r>
                        <a:rPr b="1" lang="en-US" sz="1800" spc="-1" strike="noStrike">
                          <a:solidFill>
                            <a:srgbClr val="ffffff"/>
                          </a:solidFill>
                          <a:latin typeface="Arial"/>
                        </a:rPr>
                        <a:t>Furious 7</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r>
              <a:tr h="370800">
                <a:tc>
                  <a:txBody>
                    <a:bodyPr>
                      <a:noAutofit/>
                    </a:bodyPr>
                    <a:p>
                      <a:pPr>
                        <a:lnSpc>
                          <a:spcPct val="100000"/>
                        </a:lnSpc>
                      </a:pPr>
                      <a:r>
                        <a:rPr b="1" lang="en-US" sz="1800" spc="-1" strike="noStrike">
                          <a:solidFill>
                            <a:srgbClr val="ffffff"/>
                          </a:solidFill>
                          <a:latin typeface="Arial"/>
                        </a:rPr>
                        <a:t>User 1</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9bbb59"/>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d1282e"/>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9bbb59"/>
                    </a:solidFill>
                  </a:tcPr>
                </a:tc>
                <a:tc>
                  <a:txBody>
                    <a:bodyPr>
                      <a:noAutofit/>
                    </a:bodyPr>
                    <a:p>
                      <a:pPr>
                        <a:lnSpc>
                          <a:spcPct val="100000"/>
                        </a:lnSpc>
                      </a:pPr>
                      <a:r>
                        <a:rPr b="0" lang="en-US" sz="1800" spc="-1" strike="noStrike">
                          <a:solidFill>
                            <a:srgbClr val="000000"/>
                          </a:solidFill>
                          <a:latin typeface="Arial"/>
                        </a:rPr>
                        <a:t>?</a:t>
                      </a:r>
                      <a:endParaRPr b="0" lang="en-US" sz="1800" spc="-1" strike="noStrike">
                        <a:latin typeface="Arial"/>
                      </a:endParaRPr>
                    </a:p>
                  </a:txBody>
                  <a:tcPr marL="91440" marR="91440">
                    <a:lnT w="25200">
                      <a:solidFill>
                        <a:srgbClr val="000000"/>
                      </a:solidFill>
                    </a:lnT>
                    <a:lnB w="25200">
                      <a:solidFill>
                        <a:srgbClr val="000000"/>
                      </a:solidFill>
                    </a:lnB>
                    <a:solidFill>
                      <a:srgbClr val="ffffff"/>
                    </a:solidFill>
                  </a:tcPr>
                </a:tc>
              </a:tr>
              <a:tr h="370800">
                <a:tc>
                  <a:txBody>
                    <a:bodyPr>
                      <a:noAutofit/>
                    </a:bodyPr>
                    <a:p>
                      <a:pPr>
                        <a:lnSpc>
                          <a:spcPct val="100000"/>
                        </a:lnSpc>
                      </a:pPr>
                      <a:r>
                        <a:rPr b="1" lang="en-US" sz="1800" spc="-1" strike="noStrike">
                          <a:solidFill>
                            <a:srgbClr val="ffffff"/>
                          </a:solidFill>
                          <a:latin typeface="Arial"/>
                        </a:rPr>
                        <a:t>User 2</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9bbb59"/>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d1282e"/>
                    </a:solidFill>
                  </a:tcPr>
                </a:tc>
                <a:tc>
                  <a:txBody>
                    <a:bodyPr>
                      <a:noAutofit/>
                    </a:bodyPr>
                    <a:p>
                      <a:pPr>
                        <a:lnSpc>
                          <a:spcPct val="100000"/>
                        </a:lnSpc>
                      </a:pPr>
                      <a:r>
                        <a:rPr b="0" lang="en-US" sz="1800" spc="-1" strike="noStrike">
                          <a:solidFill>
                            <a:srgbClr val="000000"/>
                          </a:solidFill>
                          <a:latin typeface="Arial"/>
                        </a:rPr>
                        <a:t>?</a:t>
                      </a:r>
                      <a:endParaRPr b="0" lang="en-US" sz="1800" spc="-1" strike="noStrike">
                        <a:latin typeface="Arial"/>
                      </a:endParaRPr>
                    </a:p>
                  </a:txBody>
                  <a:tcPr marL="91440" marR="91440">
                    <a:lnT w="25200">
                      <a:solidFill>
                        <a:srgbClr val="000000"/>
                      </a:solidFill>
                    </a:lnT>
                    <a:lnB w="25200">
                      <a:solidFill>
                        <a:srgbClr val="000000"/>
                      </a:solidFill>
                    </a:lnB>
                    <a:solidFill>
                      <a:srgbClr val="ffffff"/>
                    </a:solidFill>
                  </a:tcPr>
                </a:tc>
                <a:tc>
                  <a:txBody>
                    <a:bodyPr>
                      <a:noAutofit/>
                    </a:bodyPr>
                    <a:p>
                      <a:pPr>
                        <a:lnSpc>
                          <a:spcPct val="100000"/>
                        </a:lnSpc>
                      </a:pPr>
                      <a:r>
                        <a:rPr b="0" lang="en-US" sz="1800" spc="-1" strike="noStrike">
                          <a:solidFill>
                            <a:srgbClr val="000000"/>
                          </a:solidFill>
                          <a:latin typeface="Arial"/>
                        </a:rPr>
                        <a:t>?</a:t>
                      </a:r>
                      <a:endParaRPr b="0" lang="en-US" sz="1800" spc="-1" strike="noStrike">
                        <a:latin typeface="Arial"/>
                      </a:endParaRPr>
                    </a:p>
                  </a:txBody>
                  <a:tcPr marL="91440" marR="91440">
                    <a:lnT w="25200">
                      <a:solidFill>
                        <a:srgbClr val="000000"/>
                      </a:solidFill>
                    </a:lnT>
                    <a:lnB w="25200">
                      <a:solidFill>
                        <a:srgbClr val="000000"/>
                      </a:solidFill>
                    </a:lnB>
                    <a:solidFill>
                      <a:srgbClr val="ffffff"/>
                    </a:solidFill>
                  </a:tcPr>
                </a:tc>
              </a:tr>
              <a:tr h="370800">
                <a:tc>
                  <a:txBody>
                    <a:bodyPr>
                      <a:noAutofit/>
                    </a:bodyPr>
                    <a:p>
                      <a:pPr>
                        <a:lnSpc>
                          <a:spcPct val="100000"/>
                        </a:lnSpc>
                      </a:pPr>
                      <a:r>
                        <a:rPr b="1" lang="en-US" sz="1800" spc="-1" strike="noStrike">
                          <a:solidFill>
                            <a:srgbClr val="000000"/>
                          </a:solidFill>
                          <a:latin typeface="Arial"/>
                        </a:rPr>
                        <a:t>User 3</a:t>
                      </a:r>
                      <a:endParaRPr b="0" lang="en-US" sz="1800" spc="-1" strike="noStrike">
                        <a:latin typeface="Arial"/>
                      </a:endParaRPr>
                    </a:p>
                  </a:txBody>
                  <a:tcPr marL="91440" marR="91440">
                    <a:lnT w="25200">
                      <a:solidFill>
                        <a:srgbClr val="000000"/>
                      </a:solidFill>
                    </a:lnT>
                    <a:lnB w="25200">
                      <a:solidFill>
                        <a:srgbClr val="000000"/>
                      </a:solidFill>
                    </a:lnB>
                    <a:solidFill>
                      <a:srgbClr val="000000"/>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d1282e"/>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9bbb59"/>
                    </a:solidFill>
                  </a:tcPr>
                </a:tc>
                <a:tc>
                  <a:txBody>
                    <a:bodyPr>
                      <a:noAutofit/>
                    </a:bodyPr>
                    <a:p>
                      <a:pPr>
                        <a:lnSpc>
                          <a:spcPct val="100000"/>
                        </a:lnSpc>
                      </a:pPr>
                      <a:r>
                        <a:rPr b="0"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d1282e"/>
                    </a:solidFill>
                  </a:tcPr>
                </a:tc>
                <a:tc>
                  <a:txBody>
                    <a:bodyPr>
                      <a:noAutofit/>
                    </a:bodyPr>
                    <a:p>
                      <a:pPr>
                        <a:lnSpc>
                          <a:spcPct val="100000"/>
                        </a:lnSpc>
                      </a:pPr>
                      <a:r>
                        <a:rPr b="1" lang="en-US" sz="1800" spc="-1" strike="noStrike">
                          <a:solidFill>
                            <a:srgbClr val="000000"/>
                          </a:solidFill>
                          <a:latin typeface="Arial"/>
                        </a:rPr>
                        <a:t>+1</a:t>
                      </a:r>
                      <a:endParaRPr b="0" lang="en-US" sz="1800" spc="-1" strike="noStrike">
                        <a:latin typeface="Arial"/>
                      </a:endParaRPr>
                    </a:p>
                  </a:txBody>
                  <a:tcPr marL="91440" marR="91440">
                    <a:lnT w="25200">
                      <a:solidFill>
                        <a:srgbClr val="000000"/>
                      </a:solidFill>
                    </a:lnT>
                    <a:lnB w="25200">
                      <a:solidFill>
                        <a:srgbClr val="000000"/>
                      </a:solidFill>
                    </a:lnB>
                    <a:solidFill>
                      <a:srgbClr val="9bbb59"/>
                    </a:solidFill>
                  </a:tcPr>
                </a:tc>
              </a:tr>
            </a:tbl>
          </a:graphicData>
        </a:graphic>
      </p:graphicFrame>
    </p:spTree>
  </p:cSld>
  <mc:AlternateContent>
    <mc:Choice Requires="p14">
      <p:transition spd="slow" p14:dur="2000"/>
    </mc:Choice>
    <mc:Fallback>
      <p:transition spd="slow"/>
    </mc:Fallback>
  </mc:AlternateContent>
  <p:timing>
    <p:tnLst>
      <p:par>
        <p:cTn id="703" dur="indefinite" restart="never" nodeType="tmRoot">
          <p:childTnLst>
            <p:seq>
              <p:cTn id="704" dur="indefinite" nodeType="mainSeq">
                <p:childTnLst>
                  <p:par>
                    <p:cTn id="705" fill="hold">
                      <p:stCondLst>
                        <p:cond delay="indefinite"/>
                      </p:stCondLst>
                      <p:childTnLst>
                        <p:par>
                          <p:cTn id="706" fill="hold">
                            <p:stCondLst>
                              <p:cond delay="0"/>
                            </p:stCondLst>
                            <p:childTnLst>
                              <p:par>
                                <p:cTn id="707" nodeType="clickEffect" fill="hold" presetClass="entr" presetID="1">
                                  <p:stCondLst>
                                    <p:cond delay="0"/>
                                  </p:stCondLst>
                                  <p:childTnLst>
                                    <p:set>
                                      <p:cBhvr>
                                        <p:cTn id="708"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09" fill="hold">
                      <p:stCondLst>
                        <p:cond delay="indefinite"/>
                      </p:stCondLst>
                      <p:childTnLst>
                        <p:par>
                          <p:cTn id="710" fill="hold">
                            <p:stCondLst>
                              <p:cond delay="0"/>
                            </p:stCondLst>
                            <p:childTnLst>
                              <p:par>
                                <p:cTn id="711" nodeType="clickEffect" fill="hold" presetClass="entr" presetID="1">
                                  <p:stCondLst>
                                    <p:cond delay="0"/>
                                  </p:stCondLst>
                                  <p:childTnLst>
                                    <p:set>
                                      <p:cBhvr>
                                        <p:cTn id="712" dur="1" fill="hold">
                                          <p:stCondLst>
                                            <p:cond delay="0"/>
                                          </p:stCondLst>
                                        </p:cTn>
                                        <p:tgtEl>
                                          <p:spTgt spid="347"/>
                                        </p:tgtEl>
                                        <p:attrNameLst>
                                          <p:attrName>style.visibility</p:attrName>
                                        </p:attrNameLst>
                                      </p:cBhvr>
                                      <p:to>
                                        <p:strVal val="visible"/>
                                      </p:to>
                                    </p:set>
                                  </p:childTnLst>
                                </p:cTn>
                              </p:par>
                            </p:childTnLst>
                          </p:cTn>
                        </p:par>
                      </p:childTnLst>
                    </p:cTn>
                  </p:par>
                  <p:par>
                    <p:cTn id="713" fill="hold">
                      <p:stCondLst>
                        <p:cond delay="indefinite"/>
                      </p:stCondLst>
                      <p:childTnLst>
                        <p:par>
                          <p:cTn id="714" fill="hold">
                            <p:stCondLst>
                              <p:cond delay="0"/>
                            </p:stCondLst>
                            <p:childTnLst>
                              <p:par>
                                <p:cTn id="715" nodeType="clickEffect" fill="hold" presetClass="entr" presetID="1">
                                  <p:stCondLst>
                                    <p:cond delay="0"/>
                                  </p:stCondLst>
                                  <p:childTnLst>
                                    <p:set>
                                      <p:cBhvr>
                                        <p:cTn id="716"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resetID="1">
                                  <p:stCondLst>
                                    <p:cond delay="0"/>
                                  </p:stCondLst>
                                  <p:childTnLst>
                                    <p:set>
                                      <p:cBhvr>
                                        <p:cTn id="720"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
                                  <p:stCondLst>
                                    <p:cond delay="0"/>
                                  </p:stCondLst>
                                  <p:childTnLst>
                                    <p:set>
                                      <p:cBhvr>
                                        <p:cTn id="724" dur="1" fill="hold">
                                          <p:stCondLst>
                                            <p:cond delay="0"/>
                                          </p:stCondLst>
                                        </p:cTn>
                                        <p:tgtEl>
                                          <p:spTgt spid="345">
                                            <p:txEl>
                                              <p:pRg st="3" end="3"/>
                                            </p:txEl>
                                          </p:spTgt>
                                        </p:tgtEl>
                                        <p:attrNameLst>
                                          <p:attrName>style.visibility</p:attrName>
                                        </p:attrNameLst>
                                      </p:cBhvr>
                                      <p:to>
                                        <p:strVal val="visible"/>
                                      </p:to>
                                    </p:set>
                                  </p:childTnLst>
                                </p:cTn>
                              </p:par>
                              <p:par>
                                <p:cTn id="725" nodeType="withEffect" fill="hold" presetClass="entr" presetID="1">
                                  <p:stCondLst>
                                    <p:cond delay="0"/>
                                  </p:stCondLst>
                                  <p:childTnLst>
                                    <p:set>
                                      <p:cBhvr>
                                        <p:cTn id="726" dur="1" fill="hold">
                                          <p:stCondLst>
                                            <p:cond delay="0"/>
                                          </p:stCondLst>
                                        </p:cTn>
                                        <p:tgtEl>
                                          <p:spTgt spid="345">
                                            <p:txEl>
                                              <p:pRg st="4" end="4"/>
                                            </p:txEl>
                                          </p:spTgt>
                                        </p:tgtEl>
                                        <p:attrNameLst>
                                          <p:attrName>style.visibility</p:attrName>
                                        </p:attrNameLst>
                                      </p:cBhvr>
                                      <p:to>
                                        <p:strVal val="visible"/>
                                      </p:to>
                                    </p:set>
                                  </p:childTnLst>
                                </p:cTn>
                              </p:par>
                              <p:par>
                                <p:cTn id="727" nodeType="withEffect" fill="hold" presetClass="entr" presetID="1">
                                  <p:stCondLst>
                                    <p:cond delay="0"/>
                                  </p:stCondLst>
                                  <p:childTnLst>
                                    <p:set>
                                      <p:cBhvr>
                                        <p:cTn id="728" dur="1" fill="hold">
                                          <p:stCondLst>
                                            <p:cond delay="0"/>
                                          </p:stCondLst>
                                        </p:cTn>
                                        <p:tgtEl>
                                          <p:spTgt spid="34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Netflix Prize II</a:t>
            </a:r>
            <a:endParaRPr b="0" lang="en-US" sz="3600" spc="-1" strike="noStrike">
              <a:solidFill>
                <a:srgbClr val="000000"/>
              </a:solidFill>
              <a:latin typeface="Arial"/>
            </a:endParaRPr>
          </a:p>
        </p:txBody>
      </p:sp>
      <p:sp>
        <p:nvSpPr>
          <p:cNvPr id="349"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E3358164-3E13-4830-8336-5C2AA05533E6}"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350" name="Group 3"/>
          <p:cNvGrpSpPr/>
          <p:nvPr/>
        </p:nvGrpSpPr>
        <p:grpSpPr>
          <a:xfrm>
            <a:off x="801720" y="2053800"/>
            <a:ext cx="5039640" cy="4584240"/>
            <a:chOff x="801720" y="2053800"/>
            <a:chExt cx="5039640" cy="4584240"/>
          </a:xfrm>
        </p:grpSpPr>
        <p:pic>
          <p:nvPicPr>
            <p:cNvPr id="351" name="Picture 4" descr=""/>
            <p:cNvPicPr/>
            <p:nvPr/>
          </p:nvPicPr>
          <p:blipFill>
            <a:blip r:embed="rId1"/>
            <a:stretch/>
          </p:blipFill>
          <p:spPr>
            <a:xfrm>
              <a:off x="1140480" y="2053800"/>
              <a:ext cx="4700880" cy="4250160"/>
            </a:xfrm>
            <a:prstGeom prst="rect">
              <a:avLst/>
            </a:prstGeom>
            <a:ln w="0">
              <a:noFill/>
            </a:ln>
          </p:spPr>
        </p:pic>
        <p:sp>
          <p:nvSpPr>
            <p:cNvPr id="352" name="CustomShape 4"/>
            <p:cNvSpPr/>
            <p:nvPr/>
          </p:nvSpPr>
          <p:spPr>
            <a:xfrm>
              <a:off x="1140480" y="6304320"/>
              <a:ext cx="470088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Arial"/>
                </a:rPr>
                <a:t>Latent factor 2</a:t>
              </a:r>
              <a:endParaRPr b="0" lang="en-US" sz="1600" spc="-1" strike="noStrike">
                <a:latin typeface="Arial"/>
              </a:endParaRPr>
            </a:p>
          </p:txBody>
        </p:sp>
        <p:sp>
          <p:nvSpPr>
            <p:cNvPr id="353" name="CustomShape 5"/>
            <p:cNvSpPr/>
            <p:nvPr/>
          </p:nvSpPr>
          <p:spPr>
            <a:xfrm rot="16200000">
              <a:off x="-1156320" y="4012200"/>
              <a:ext cx="425016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Arial"/>
                </a:rPr>
                <a:t>Latent factor 1</a:t>
              </a:r>
              <a:endParaRPr b="0" lang="en-US" sz="1600" spc="-1" strike="noStrike">
                <a:latin typeface="Arial"/>
              </a:endParaRPr>
            </a:p>
          </p:txBody>
        </p:sp>
      </p:grpSp>
      <p:sp>
        <p:nvSpPr>
          <p:cNvPr id="354" name="CustomShape 6"/>
          <p:cNvSpPr/>
          <p:nvPr/>
        </p:nvSpPr>
        <p:spPr>
          <a:xfrm>
            <a:off x="-29880" y="6552720"/>
            <a:ext cx="458676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400" spc="-1" strike="noStrike">
                <a:solidFill>
                  <a:srgbClr val="808080"/>
                </a:solidFill>
                <a:latin typeface="Arial"/>
              </a:rPr>
              <a:t>Image courtesy of Christopher Volinsky</a:t>
            </a:r>
            <a:endParaRPr b="0" lang="en-US" sz="1400" spc="-1" strike="noStrike">
              <a:latin typeface="Arial"/>
            </a:endParaRPr>
          </a:p>
        </p:txBody>
      </p:sp>
      <p:sp>
        <p:nvSpPr>
          <p:cNvPr id="355" name="CustomShape 7"/>
          <p:cNvSpPr/>
          <p:nvPr/>
        </p:nvSpPr>
        <p:spPr>
          <a:xfrm>
            <a:off x="5948280" y="2962440"/>
            <a:ext cx="2844000" cy="172368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nSpc>
                <a:spcPct val="100000"/>
              </a:lnSpc>
            </a:pPr>
            <a:r>
              <a:rPr b="0" lang="en-US" sz="1800" spc="-1" strike="noStrike">
                <a:solidFill>
                  <a:srgbClr val="ffffff"/>
                </a:solidFill>
                <a:latin typeface="Arial"/>
              </a:rPr>
              <a:t>Latent factors model:</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ffffff"/>
                </a:solidFill>
                <a:latin typeface="Arial"/>
              </a:rPr>
              <a:t>Identify factors with max discrimination between movies</a:t>
            </a:r>
            <a:endParaRPr b="0" lang="en-US" sz="1800" spc="-1" strike="noStrike">
              <a:latin typeface="Arial"/>
            </a:endParaRPr>
          </a:p>
        </p:txBody>
      </p:sp>
      <p:grpSp>
        <p:nvGrpSpPr>
          <p:cNvPr id="356" name="Group 8"/>
          <p:cNvGrpSpPr/>
          <p:nvPr/>
        </p:nvGrpSpPr>
        <p:grpSpPr>
          <a:xfrm>
            <a:off x="629640" y="1524240"/>
            <a:ext cx="6157800" cy="528840"/>
            <a:chOff x="629640" y="1524240"/>
            <a:chExt cx="6157800" cy="528840"/>
          </a:xfrm>
        </p:grpSpPr>
        <p:sp>
          <p:nvSpPr>
            <p:cNvPr id="357" name="CustomShape 9"/>
            <p:cNvSpPr/>
            <p:nvPr/>
          </p:nvSpPr>
          <p:spPr>
            <a:xfrm>
              <a:off x="629640" y="1524240"/>
              <a:ext cx="2722680" cy="528840"/>
            </a:xfrm>
            <a:prstGeom prst="roundRect">
              <a:avLst>
                <a:gd name="adj" fmla="val 16667"/>
              </a:avLst>
            </a:prstGeom>
            <a:solidFill>
              <a:srgbClr val="7a7a7a"/>
            </a:solidFill>
            <a:ln>
              <a:solidFill>
                <a:srgbClr val="777777"/>
              </a:solidFill>
              <a:round/>
            </a:ln>
            <a:effectLst>
              <a:outerShdw algn="bl" blurRad="39999" dist="2304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Frat/Gross-Out Comedy</a:t>
              </a:r>
              <a:endParaRPr b="0" lang="en-US" sz="1800" spc="-1" strike="noStrike">
                <a:latin typeface="Arial"/>
              </a:endParaRPr>
            </a:p>
          </p:txBody>
        </p:sp>
        <p:sp>
          <p:nvSpPr>
            <p:cNvPr id="358" name="CustomShape 10"/>
            <p:cNvSpPr/>
            <p:nvPr/>
          </p:nvSpPr>
          <p:spPr>
            <a:xfrm>
              <a:off x="4064760" y="1524240"/>
              <a:ext cx="2722680" cy="528840"/>
            </a:xfrm>
            <a:prstGeom prst="roundRect">
              <a:avLst>
                <a:gd name="adj" fmla="val 16667"/>
              </a:avLst>
            </a:prstGeom>
            <a:solidFill>
              <a:srgbClr val="7a7a7a"/>
            </a:solidFill>
            <a:ln>
              <a:solidFill>
                <a:srgbClr val="777777"/>
              </a:solidFill>
              <a:round/>
            </a:ln>
            <a:effectLst>
              <a:outerShdw algn="bl" blurRad="39999" dist="2304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n-US" sz="1600" spc="-1" strike="noStrike">
                  <a:solidFill>
                    <a:srgbClr val="ffffff"/>
                  </a:solidFill>
                  <a:latin typeface="Arial"/>
                </a:rPr>
                <a:t>Critically-Acclaimed/Strong Female Lead</a:t>
              </a:r>
              <a:endParaRPr b="0" lang="en-US" sz="1600" spc="-1" strike="noStrike">
                <a:latin typeface="Arial"/>
              </a:endParaRPr>
            </a:p>
          </p:txBody>
        </p:sp>
        <p:sp>
          <p:nvSpPr>
            <p:cNvPr id="359" name="CustomShape 11"/>
            <p:cNvSpPr/>
            <p:nvPr/>
          </p:nvSpPr>
          <p:spPr>
            <a:xfrm>
              <a:off x="3352680" y="1788840"/>
              <a:ext cx="711720" cy="360"/>
            </a:xfrm>
            <a:custGeom>
              <a:avLst/>
              <a:gdLst/>
              <a:ahLst/>
              <a:rect l="l" t="t" r="r" b="b"/>
              <a:pathLst>
                <a:path w="21600" h="21600">
                  <a:moveTo>
                    <a:pt x="0" y="0"/>
                  </a:moveTo>
                  <a:lnTo>
                    <a:pt x="21600" y="21600"/>
                  </a:lnTo>
                </a:path>
              </a:pathLst>
            </a:custGeom>
            <a:noFill/>
            <a:ln>
              <a:solidFill>
                <a:srgbClr val="7a7a7a"/>
              </a:solidFill>
              <a:round/>
              <a:headEnd len="med" type="triangle" w="med"/>
              <a:tailEnd len="med" type="triangle" w="med"/>
            </a:ln>
            <a:effectLst>
              <a:outerShdw algn="bl" blurRad="39999" dist="23040" rotWithShape="0">
                <a:srgbClr val="000000">
                  <a:alpha val="40000"/>
                </a:srgbClr>
              </a:outerShdw>
            </a:effectLst>
          </p:spPr>
          <p:style>
            <a:lnRef idx="3">
              <a:schemeClr val="accent1"/>
            </a:lnRef>
            <a:fillRef idx="0">
              <a:schemeClr val="accent1"/>
            </a:fillRef>
            <a:effectRef idx="2">
              <a:schemeClr val="accent1"/>
            </a:effectRef>
            <a:fontRef idx="minor"/>
          </p:style>
        </p:sp>
      </p:grpSp>
      <p:grpSp>
        <p:nvGrpSpPr>
          <p:cNvPr id="360" name="Group 12"/>
          <p:cNvGrpSpPr/>
          <p:nvPr/>
        </p:nvGrpSpPr>
        <p:grpSpPr>
          <a:xfrm>
            <a:off x="90000" y="2398320"/>
            <a:ext cx="809280" cy="3440520"/>
            <a:chOff x="90000" y="2398320"/>
            <a:chExt cx="809280" cy="3440520"/>
          </a:xfrm>
        </p:grpSpPr>
        <p:sp>
          <p:nvSpPr>
            <p:cNvPr id="361" name="CustomShape 13"/>
            <p:cNvSpPr/>
            <p:nvPr/>
          </p:nvSpPr>
          <p:spPr>
            <a:xfrm>
              <a:off x="90000" y="2398320"/>
              <a:ext cx="809280" cy="419400"/>
            </a:xfrm>
            <a:prstGeom prst="roundRect">
              <a:avLst>
                <a:gd name="adj" fmla="val 16667"/>
              </a:avLst>
            </a:prstGeom>
            <a:solidFill>
              <a:srgbClr val="7a7a7a"/>
            </a:solidFill>
            <a:ln>
              <a:solidFill>
                <a:srgbClr val="777777"/>
              </a:solidFill>
              <a:round/>
            </a:ln>
            <a:effectLst>
              <a:outerShdw algn="bl" blurRad="39999" dist="2304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Artsy</a:t>
              </a:r>
              <a:endParaRPr b="0" lang="en-US" sz="1800" spc="-1" strike="noStrike">
                <a:latin typeface="Arial"/>
              </a:endParaRPr>
            </a:p>
          </p:txBody>
        </p:sp>
        <p:sp>
          <p:nvSpPr>
            <p:cNvPr id="362" name="CustomShape 14"/>
            <p:cNvSpPr/>
            <p:nvPr/>
          </p:nvSpPr>
          <p:spPr>
            <a:xfrm>
              <a:off x="90000" y="5419440"/>
              <a:ext cx="809280" cy="419400"/>
            </a:xfrm>
            <a:prstGeom prst="roundRect">
              <a:avLst>
                <a:gd name="adj" fmla="val 16667"/>
              </a:avLst>
            </a:prstGeom>
            <a:solidFill>
              <a:srgbClr val="7a7a7a"/>
            </a:solidFill>
            <a:ln>
              <a:solidFill>
                <a:srgbClr val="777777"/>
              </a:solidFill>
              <a:round/>
            </a:ln>
            <a:effectLst>
              <a:outerShdw algn="bl" blurRad="39999" dist="2304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BB</a:t>
              </a:r>
              <a:endParaRPr b="0" lang="en-US" sz="1800" spc="-1" strike="noStrike">
                <a:latin typeface="Arial"/>
              </a:endParaRPr>
            </a:p>
          </p:txBody>
        </p:sp>
        <p:sp>
          <p:nvSpPr>
            <p:cNvPr id="363" name="CustomShape 15"/>
            <p:cNvSpPr/>
            <p:nvPr/>
          </p:nvSpPr>
          <p:spPr>
            <a:xfrm>
              <a:off x="494640" y="2818080"/>
              <a:ext cx="360" cy="2601000"/>
            </a:xfrm>
            <a:custGeom>
              <a:avLst/>
              <a:gdLst/>
              <a:ahLst/>
              <a:rect l="l" t="t" r="r" b="b"/>
              <a:pathLst>
                <a:path w="21600" h="21600">
                  <a:moveTo>
                    <a:pt x="0" y="0"/>
                  </a:moveTo>
                  <a:lnTo>
                    <a:pt x="21600" y="21600"/>
                  </a:lnTo>
                </a:path>
              </a:pathLst>
            </a:custGeom>
            <a:noFill/>
            <a:ln>
              <a:solidFill>
                <a:srgbClr val="7a7a7a"/>
              </a:solidFill>
              <a:round/>
              <a:headEnd len="med" type="triangle" w="med"/>
              <a:tailEnd len="med" type="triangle" w="med"/>
            </a:ln>
            <a:effectLst>
              <a:outerShdw algn="bl" blurRad="39999" dist="23040" rotWithShape="0">
                <a:srgbClr val="000000">
                  <a:alpha val="40000"/>
                </a:srgbClr>
              </a:outerShdw>
            </a:effectLst>
          </p:spPr>
          <p:style>
            <a:lnRef idx="3">
              <a:schemeClr val="accent1"/>
            </a:lnRef>
            <a:fillRef idx="0">
              <a:schemeClr val="accent1"/>
            </a:fillRef>
            <a:effectRef idx="2">
              <a:schemeClr val="accent1"/>
            </a:effectRef>
            <a:fontRef idx="minor"/>
          </p:style>
        </p:sp>
      </p:grpSp>
    </p:spTree>
  </p:cSld>
  <mc:AlternateContent>
    <mc:Choice Requires="p14">
      <p:transition spd="slow" p14:dur="2000"/>
    </mc:Choice>
    <mc:Fallback>
      <p:transition spd="slow"/>
    </mc:Fallback>
  </mc:AlternateContent>
  <p:timing>
    <p:tnLst>
      <p:par>
        <p:cTn id="729" dur="indefinite" restart="never" nodeType="tmRoot">
          <p:childTnLst>
            <p:seq>
              <p:cTn id="730" dur="indefinite" nodeType="mainSeq">
                <p:childTnLst>
                  <p:par>
                    <p:cTn id="731" fill="hold">
                      <p:stCondLst>
                        <p:cond delay="indefinite"/>
                      </p:stCondLst>
                      <p:childTnLst>
                        <p:par>
                          <p:cTn id="732" fill="hold">
                            <p:stCondLst>
                              <p:cond delay="0"/>
                            </p:stCondLst>
                            <p:childTnLst>
                              <p:par>
                                <p:cTn id="733" nodeType="clickEffect" fill="hold" presetClass="entr" presetID="1">
                                  <p:stCondLst>
                                    <p:cond delay="0"/>
                                  </p:stCondLst>
                                  <p:childTnLst>
                                    <p:set>
                                      <p:cBhvr>
                                        <p:cTn id="734" dur="1" fill="hold">
                                          <p:stCondLst>
                                            <p:cond delay="0"/>
                                          </p:stCondLst>
                                        </p:cTn>
                                        <p:tgtEl>
                                          <p:spTgt spid="355"/>
                                        </p:tgtEl>
                                        <p:attrNameLst>
                                          <p:attrName>style.visibility</p:attrName>
                                        </p:attrNameLst>
                                      </p:cBhvr>
                                      <p:to>
                                        <p:strVal val="visible"/>
                                      </p:to>
                                    </p:set>
                                  </p:childTnLst>
                                </p:cTn>
                              </p:par>
                            </p:childTnLst>
                          </p:cTn>
                        </p:par>
                      </p:childTnLst>
                    </p:cTn>
                  </p:par>
                  <p:par>
                    <p:cTn id="735" fill="hold">
                      <p:stCondLst>
                        <p:cond delay="indefinite"/>
                      </p:stCondLst>
                      <p:childTnLst>
                        <p:par>
                          <p:cTn id="736" fill="hold">
                            <p:stCondLst>
                              <p:cond delay="0"/>
                            </p:stCondLst>
                            <p:childTnLst>
                              <p:par>
                                <p:cTn id="737" nodeType="clickEffect" fill="hold" presetClass="entr" presetID="1">
                                  <p:stCondLst>
                                    <p:cond delay="0"/>
                                  </p:stCondLst>
                                  <p:childTnLst>
                                    <p:set>
                                      <p:cBhvr>
                                        <p:cTn id="738" dur="1" fill="hold">
                                          <p:stCondLst>
                                            <p:cond delay="0"/>
                                          </p:stCondLst>
                                        </p:cTn>
                                        <p:tgtEl>
                                          <p:spTgt spid="350"/>
                                        </p:tgtEl>
                                        <p:attrNameLst>
                                          <p:attrName>style.visibility</p:attrName>
                                        </p:attrNameLst>
                                      </p:cBhvr>
                                      <p:to>
                                        <p:strVal val="visible"/>
                                      </p:to>
                                    </p:set>
                                  </p:childTnLst>
                                </p:cTn>
                              </p:par>
                              <p:par>
                                <p:cTn id="739" nodeType="withEffect" fill="hold" presetClass="entr" presetID="1">
                                  <p:stCondLst>
                                    <p:cond delay="0"/>
                                  </p:stCondLst>
                                  <p:childTnLst>
                                    <p:set>
                                      <p:cBhvr>
                                        <p:cTn id="740" dur="1" fill="hold">
                                          <p:stCondLst>
                                            <p:cond delay="0"/>
                                          </p:stCondLst>
                                        </p:cTn>
                                        <p:tgtEl>
                                          <p:spTgt spid="354"/>
                                        </p:tgtEl>
                                        <p:attrNameLst>
                                          <p:attrName>style.visibility</p:attrName>
                                        </p:attrNameLst>
                                      </p:cBhvr>
                                      <p:to>
                                        <p:strVal val="visible"/>
                                      </p:to>
                                    </p:set>
                                  </p:childTnLst>
                                </p:cTn>
                              </p:par>
                            </p:childTnLst>
                          </p:cTn>
                        </p:par>
                      </p:childTnLst>
                    </p:cTn>
                  </p:par>
                  <p:par>
                    <p:cTn id="741" fill="hold">
                      <p:stCondLst>
                        <p:cond delay="indefinite"/>
                      </p:stCondLst>
                      <p:childTnLst>
                        <p:par>
                          <p:cTn id="742" fill="hold">
                            <p:stCondLst>
                              <p:cond delay="0"/>
                            </p:stCondLst>
                            <p:childTnLst>
                              <p:par>
                                <p:cTn id="743" nodeType="clickEffect" fill="hold" presetClass="entr" presetID="1">
                                  <p:stCondLst>
                                    <p:cond delay="0"/>
                                  </p:stCondLst>
                                  <p:childTnLst>
                                    <p:set>
                                      <p:cBhvr>
                                        <p:cTn id="744" dur="1" fill="hold">
                                          <p:stCondLst>
                                            <p:cond delay="0"/>
                                          </p:stCondLst>
                                        </p:cTn>
                                        <p:tgtEl>
                                          <p:spTgt spid="356"/>
                                        </p:tgtEl>
                                        <p:attrNameLst>
                                          <p:attrName>style.visibility</p:attrName>
                                        </p:attrNameLst>
                                      </p:cBhvr>
                                      <p:to>
                                        <p:strVal val="visible"/>
                                      </p:to>
                                    </p:set>
                                  </p:childTnLst>
                                </p:cTn>
                              </p:par>
                            </p:childTnLst>
                          </p:cTn>
                        </p:par>
                      </p:childTnLst>
                    </p:cTn>
                  </p:par>
                  <p:par>
                    <p:cTn id="745" fill="hold">
                      <p:stCondLst>
                        <p:cond delay="indefinite"/>
                      </p:stCondLst>
                      <p:childTnLst>
                        <p:par>
                          <p:cTn id="746" fill="hold">
                            <p:stCondLst>
                              <p:cond delay="0"/>
                            </p:stCondLst>
                            <p:childTnLst>
                              <p:par>
                                <p:cTn id="747" nodeType="clickEffect" fill="hold" presetClass="entr" presetID="1">
                                  <p:stCondLst>
                                    <p:cond delay="0"/>
                                  </p:stCondLst>
                                  <p:childTnLst>
                                    <p:set>
                                      <p:cBhvr>
                                        <p:cTn id="748"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Netflix Prize III</a:t>
            </a:r>
            <a:endParaRPr b="0" lang="en-US" sz="3600" spc="-1" strike="noStrike">
              <a:solidFill>
                <a:srgbClr val="000000"/>
              </a:solidFill>
              <a:latin typeface="Arial"/>
            </a:endParaRPr>
          </a:p>
        </p:txBody>
      </p:sp>
      <p:sp>
        <p:nvSpPr>
          <p:cNvPr id="365" name="TextShape 2"/>
          <p:cNvSpPr txBox="1"/>
          <p:nvPr/>
        </p:nvSpPr>
        <p:spPr>
          <a:xfrm>
            <a:off x="457200" y="1752480"/>
            <a:ext cx="761976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000000"/>
                </a:solidFill>
                <a:latin typeface="Arial"/>
              </a:rPr>
              <a:t>Netflix initially planned a follow-up competition</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In 2007, UT Austin managed to deanonymize portions of the original released (anonymized) Netflix dataset: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1" lang="en-US" sz="2000" spc="-1" strike="noStrike">
                <a:solidFill>
                  <a:srgbClr val="000000"/>
                </a:solidFill>
                <a:latin typeface="Arial"/>
              </a:rPr>
              <a:t>Matched rating against those made publicly on IMDb</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Why could this be bad?</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2009—2010, four Netflix users filed a class-action lawsuit against Netflix over</a:t>
            </a:r>
            <a:endParaRPr b="1" lang="en-US" sz="2000" spc="-1" strike="noStrike">
              <a:solidFill>
                <a:srgbClr val="000000"/>
              </a:solidFill>
              <a:latin typeface="Arial"/>
            </a:endParaRPr>
          </a:p>
        </p:txBody>
      </p:sp>
      <p:sp>
        <p:nvSpPr>
          <p:cNvPr id="366"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EBF426D3-F2B4-456F-9281-06890D499DC3}" type="slidenum">
              <a:rPr b="1" lang="en-US" sz="2400" spc="-1" strike="noStrike">
                <a:solidFill>
                  <a:srgbClr val="d1282e"/>
                </a:solidFill>
                <a:latin typeface="Arial"/>
              </a:rPr>
              <a:t>&lt;number&gt;</a:t>
            </a:fld>
            <a:endParaRPr b="0" lang="en-US" sz="2400" spc="-1" strike="noStrike">
              <a:latin typeface="Times New Roman"/>
            </a:endParaRPr>
          </a:p>
        </p:txBody>
      </p:sp>
    </p:spTree>
  </p:cSld>
  <mc:AlternateContent>
    <mc:Choice Requires="p14">
      <p:transition spd="slow" p14:dur="2000"/>
    </mc:Choice>
    <mc:Fallback>
      <p:transition spd="slow"/>
    </mc:Fallback>
  </mc:AlternateContent>
  <p:timing>
    <p:tnLst>
      <p:par>
        <p:cTn id="749" dur="indefinite" restart="never" nodeType="tmRoot">
          <p:childTnLst>
            <p:seq>
              <p:cTn id="750" dur="indefinite" nodeType="mainSeq">
                <p:childTnLst>
                  <p:par>
                    <p:cTn id="751" fill="hold">
                      <p:stCondLst>
                        <p:cond delay="indefinite"/>
                      </p:stCondLst>
                      <p:childTnLst>
                        <p:par>
                          <p:cTn id="752" fill="hold">
                            <p:stCondLst>
                              <p:cond delay="0"/>
                            </p:stCondLst>
                            <p:childTnLst>
                              <p:par>
                                <p:cTn id="753" nodeType="clickEffect" fill="hold" presetClass="entr" presetID="1">
                                  <p:stCondLst>
                                    <p:cond delay="0"/>
                                  </p:stCondLst>
                                  <p:childTnLst>
                                    <p:set>
                                      <p:cBhvr>
                                        <p:cTn id="754"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55" fill="hold">
                      <p:stCondLst>
                        <p:cond delay="indefinite"/>
                      </p:stCondLst>
                      <p:childTnLst>
                        <p:par>
                          <p:cTn id="756" fill="hold">
                            <p:stCondLst>
                              <p:cond delay="0"/>
                            </p:stCondLst>
                            <p:childTnLst>
                              <p:par>
                                <p:cTn id="757" nodeType="clickEffect" fill="hold" presetClass="entr" presetID="1">
                                  <p:stCondLst>
                                    <p:cond delay="0"/>
                                  </p:stCondLst>
                                  <p:childTnLst>
                                    <p:set>
                                      <p:cBhvr>
                                        <p:cTn id="758"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759" fill="hold">
                      <p:stCondLst>
                        <p:cond delay="indefinite"/>
                      </p:stCondLst>
                      <p:childTnLst>
                        <p:par>
                          <p:cTn id="760" fill="hold">
                            <p:stCondLst>
                              <p:cond delay="0"/>
                            </p:stCondLst>
                            <p:childTnLst>
                              <p:par>
                                <p:cTn id="761" nodeType="clickEffect" fill="hold" presetClass="entr" presetID="1">
                                  <p:stCondLst>
                                    <p:cond delay="0"/>
                                  </p:stCondLst>
                                  <p:childTnLst>
                                    <p:set>
                                      <p:cBhvr>
                                        <p:cTn id="762"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763" fill="hold">
                      <p:stCondLst>
                        <p:cond delay="indefinite"/>
                      </p:stCondLst>
                      <p:childTnLst>
                        <p:par>
                          <p:cTn id="764" fill="hold">
                            <p:stCondLst>
                              <p:cond delay="0"/>
                            </p:stCondLst>
                            <p:childTnLst>
                              <p:par>
                                <p:cTn id="765" nodeType="clickEffect" fill="hold" presetClass="entr" presetID="1">
                                  <p:stCondLst>
                                    <p:cond delay="0"/>
                                  </p:stCondLst>
                                  <p:childTnLst>
                                    <p:set>
                                      <p:cBhvr>
                                        <p:cTn id="766" dur="1" fill="hold">
                                          <p:stCondLst>
                                            <p:cond delay="0"/>
                                          </p:stCondLst>
                                        </p:cTn>
                                        <p:tgtEl>
                                          <p:spTgt spid="365">
                                            <p:txEl>
                                              <p:pRg st="3" end="3"/>
                                            </p:txEl>
                                          </p:spTgt>
                                        </p:tgtEl>
                                        <p:attrNameLst>
                                          <p:attrName>style.visibility</p:attrName>
                                        </p:attrNameLst>
                                      </p:cBhvr>
                                      <p:to>
                                        <p:strVal val="visible"/>
                                      </p:to>
                                    </p:set>
                                  </p:childTnLst>
                                </p:cTn>
                              </p:par>
                            </p:childTnLst>
                          </p:cTn>
                        </p:par>
                      </p:childTnLst>
                    </p:cTn>
                  </p:par>
                  <p:par>
                    <p:cTn id="767" fill="hold">
                      <p:stCondLst>
                        <p:cond delay="indefinite"/>
                      </p:stCondLst>
                      <p:childTnLst>
                        <p:par>
                          <p:cTn id="768" fill="hold">
                            <p:stCondLst>
                              <p:cond delay="0"/>
                            </p:stCondLst>
                            <p:childTnLst>
                              <p:par>
                                <p:cTn id="769" nodeType="clickEffect" fill="hold" presetClass="entr" presetID="1">
                                  <p:stCondLst>
                                    <p:cond delay="0"/>
                                  </p:stCondLst>
                                  <p:childTnLst>
                                    <p:set>
                                      <p:cBhvr>
                                        <p:cTn id="770" dur="1" fill="hold">
                                          <p:stCondLst>
                                            <p:cond delay="0"/>
                                          </p:stCondLst>
                                        </p:cTn>
                                        <p:tgtEl>
                                          <p:spTgt spid="365">
                                            <p:txEl>
                                              <p:pRg st="4" end="4"/>
                                            </p:txEl>
                                          </p:spTgt>
                                        </p:tgtEl>
                                        <p:attrNameLst>
                                          <p:attrName>style.visibility</p:attrName>
                                        </p:attrNameLst>
                                      </p:cBhvr>
                                      <p:to>
                                        <p:strVal val="visible"/>
                                      </p:to>
                                    </p:set>
                                  </p:childTnLst>
                                </p:cTn>
                              </p:par>
                            </p:childTnLst>
                          </p:cTn>
                        </p:par>
                      </p:childTnLst>
                    </p:cTn>
                  </p:par>
                  <p:par>
                    <p:cTn id="771" fill="hold">
                      <p:stCondLst>
                        <p:cond delay="indefinite"/>
                      </p:stCondLst>
                      <p:childTnLst>
                        <p:par>
                          <p:cTn id="772" fill="hold">
                            <p:stCondLst>
                              <p:cond delay="0"/>
                            </p:stCondLst>
                            <p:childTnLst>
                              <p:par>
                                <p:cTn id="773" nodeType="clickEffect" fill="hold" presetClass="entr" presetID="1">
                                  <p:stCondLst>
                                    <p:cond delay="0"/>
                                  </p:stCondLst>
                                  <p:childTnLst>
                                    <p:set>
                                      <p:cBhvr>
                                        <p:cTn id="774" dur="1" fill="hold">
                                          <p:stCondLst>
                                            <p:cond delay="0"/>
                                          </p:stCondLst>
                                        </p:cTn>
                                        <p:tgtEl>
                                          <p:spTgt spid="36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MoneyBall</a:t>
            </a:r>
            <a:endParaRPr b="0" lang="en-US" sz="3600" spc="-1" strike="noStrike">
              <a:solidFill>
                <a:srgbClr val="000000"/>
              </a:solidFill>
              <a:latin typeface="Arial"/>
            </a:endParaRPr>
          </a:p>
        </p:txBody>
      </p:sp>
      <p:sp>
        <p:nvSpPr>
          <p:cNvPr id="368" name="TextShape 2"/>
          <p:cNvSpPr txBox="1"/>
          <p:nvPr/>
        </p:nvSpPr>
        <p:spPr>
          <a:xfrm>
            <a:off x="457200" y="1752480"/>
            <a:ext cx="3795120" cy="4952160"/>
          </a:xfrm>
          <a:prstGeom prst="rect">
            <a:avLst/>
          </a:prstGeom>
          <a:noFill/>
          <a:ln w="0">
            <a:noFill/>
          </a:ln>
        </p:spPr>
        <p:txBody>
          <a:bodyPr>
            <a:normAutofit fontScale="88000"/>
          </a:bodyPr>
          <a:p>
            <a:pPr>
              <a:lnSpc>
                <a:spcPct val="100000"/>
              </a:lnSpc>
              <a:spcBef>
                <a:spcPts val="400"/>
              </a:spcBef>
              <a:spcAft>
                <a:spcPts val="601"/>
              </a:spcAft>
              <a:tabLst>
                <a:tab algn="l" pos="0"/>
              </a:tabLst>
            </a:pPr>
            <a:r>
              <a:rPr b="1" lang="en-US" sz="2000" spc="-1" strike="noStrike">
                <a:solidFill>
                  <a:srgbClr val="000000"/>
                </a:solidFill>
                <a:latin typeface="Arial"/>
              </a:rPr>
              <a:t>Baseball teams drafted rookie players primarily based on human scouts’ opinions of their talents</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d1282e"/>
                </a:solidFill>
                <a:latin typeface="Arial"/>
              </a:rPr>
              <a:t>Paul DePodesta</a:t>
            </a:r>
            <a:r>
              <a:rPr b="1" lang="en-US" sz="2000" spc="-1" strike="noStrike">
                <a:solidFill>
                  <a:srgbClr val="000000"/>
                </a:solidFill>
                <a:latin typeface="Arial"/>
              </a:rPr>
              <a:t>, data scientist </a:t>
            </a:r>
            <a:r>
              <a:rPr b="1" i="1" lang="en-US" sz="2000" spc="-1" strike="noStrike">
                <a:solidFill>
                  <a:srgbClr val="000000"/>
                </a:solidFill>
                <a:latin typeface="Arial"/>
              </a:rPr>
              <a:t>du jour</a:t>
            </a:r>
            <a:r>
              <a:rPr b="1" lang="en-US" sz="2000" spc="-1" strike="noStrike">
                <a:solidFill>
                  <a:srgbClr val="000000"/>
                </a:solidFill>
                <a:latin typeface="Arial"/>
              </a:rPr>
              <a:t>, convinces the {bad, poor} Oakland Athletics to use a </a:t>
            </a:r>
            <a:r>
              <a:rPr b="1" lang="en-US" sz="2000" spc="-1" strike="noStrike">
                <a:solidFill>
                  <a:srgbClr val="d1282e"/>
                </a:solidFill>
                <a:latin typeface="Arial"/>
              </a:rPr>
              <a:t>quantitative</a:t>
            </a:r>
            <a:r>
              <a:rPr b="1" lang="en-US" sz="2000" spc="-1" strike="noStrike">
                <a:solidFill>
                  <a:srgbClr val="000000"/>
                </a:solidFill>
                <a:latin typeface="Arial"/>
              </a:rPr>
              <a:t> aka sabermetric approach to hiring</a:t>
            </a:r>
            <a:br/>
            <a:endParaRPr b="1" lang="en-US" sz="2000" spc="-1" strike="noStrike">
              <a:solidFill>
                <a:srgbClr val="000000"/>
              </a:solidFill>
              <a:latin typeface="Arial"/>
            </a:endParaRPr>
          </a:p>
          <a:p>
            <a:pPr>
              <a:lnSpc>
                <a:spcPct val="100000"/>
              </a:lnSpc>
              <a:spcBef>
                <a:spcPts val="320"/>
              </a:spcBef>
              <a:spcAft>
                <a:spcPts val="601"/>
              </a:spcAft>
              <a:tabLst>
                <a:tab algn="l" pos="0"/>
              </a:tabLst>
            </a:pPr>
            <a:r>
              <a:rPr b="1" lang="en-US" sz="1600" spc="-1" strike="noStrike">
                <a:solidFill>
                  <a:srgbClr val="000000"/>
                </a:solidFill>
                <a:latin typeface="Arial"/>
              </a:rPr>
              <a:t>(Spoiler: Red Sox offer Brand a job, he says no, they take a sabermetric approach and win the World Series.)</a:t>
            </a:r>
            <a:endParaRPr b="1" lang="en-US" sz="1600" spc="-1" strike="noStrike">
              <a:solidFill>
                <a:srgbClr val="000000"/>
              </a:solidFill>
              <a:latin typeface="Arial"/>
            </a:endParaRPr>
          </a:p>
          <a:p>
            <a:pPr>
              <a:lnSpc>
                <a:spcPct val="100000"/>
              </a:lnSpc>
              <a:spcBef>
                <a:spcPts val="320"/>
              </a:spcBef>
              <a:spcAft>
                <a:spcPts val="601"/>
              </a:spcAft>
              <a:tabLst>
                <a:tab algn="l" pos="0"/>
              </a:tabLst>
            </a:pPr>
            <a:endParaRPr b="1" lang="en-US" sz="1600" spc="-1" strike="noStrike">
              <a:solidFill>
                <a:srgbClr val="000000"/>
              </a:solidFill>
              <a:latin typeface="Arial"/>
            </a:endParaRPr>
          </a:p>
          <a:p>
            <a:pPr>
              <a:lnSpc>
                <a:spcPct val="100000"/>
              </a:lnSpc>
              <a:spcBef>
                <a:spcPts val="320"/>
              </a:spcBef>
              <a:spcAft>
                <a:spcPts val="601"/>
              </a:spcAft>
              <a:tabLst>
                <a:tab algn="l" pos="0"/>
              </a:tabLst>
            </a:pPr>
            <a:r>
              <a:rPr b="1" lang="en-US" sz="1600" spc="-1" strike="noStrike">
                <a:solidFill>
                  <a:srgbClr val="000000"/>
                </a:solidFill>
                <a:latin typeface="Arial"/>
              </a:rPr>
              <a:t>(Spoiler #2: DePodesta is now GM for the Browns, who are </a:t>
            </a:r>
            <a:r>
              <a:rPr b="1" lang="en-US" sz="1600" spc="-1" strike="noStrike">
                <a:solidFill>
                  <a:srgbClr val="d1282e"/>
                </a:solidFill>
                <a:latin typeface="Arial"/>
              </a:rPr>
              <a:t>extremely bad</a:t>
            </a:r>
            <a:r>
              <a:rPr b="1" lang="en-US" sz="1600" spc="-1" strike="noStrike">
                <a:solidFill>
                  <a:srgbClr val="000000"/>
                </a:solidFill>
                <a:latin typeface="Arial"/>
              </a:rPr>
              <a:t> right now.  We’ll see what happens!)</a:t>
            </a:r>
            <a:endParaRPr b="1" lang="en-US" sz="1600" spc="-1" strike="noStrike">
              <a:solidFill>
                <a:srgbClr val="000000"/>
              </a:solidFill>
              <a:latin typeface="Arial"/>
            </a:endParaRPr>
          </a:p>
          <a:p>
            <a:pPr>
              <a:lnSpc>
                <a:spcPct val="100000"/>
              </a:lnSpc>
              <a:spcBef>
                <a:spcPts val="400"/>
              </a:spcBef>
              <a:spcAft>
                <a:spcPts val="601"/>
              </a:spcAft>
              <a:tabLst>
                <a:tab algn="l" pos="0"/>
              </a:tabLst>
            </a:pPr>
            <a:endParaRPr b="1" lang="en-US" sz="1600" spc="-1" strike="noStrike">
              <a:solidFill>
                <a:srgbClr val="000000"/>
              </a:solidFill>
              <a:latin typeface="Arial"/>
            </a:endParaRPr>
          </a:p>
        </p:txBody>
      </p:sp>
      <p:sp>
        <p:nvSpPr>
          <p:cNvPr id="369"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B1628B90-780E-4396-82CD-DBC690155088}" type="slidenum">
              <a:rPr b="1" lang="en-US" sz="2400" spc="-1" strike="noStrike">
                <a:solidFill>
                  <a:srgbClr val="d1282e"/>
                </a:solidFill>
                <a:latin typeface="Arial"/>
              </a:rPr>
              <a:t>&lt;number&gt;</a:t>
            </a:fld>
            <a:endParaRPr b="0" lang="en-US" sz="2400" spc="-1" strike="noStrike">
              <a:latin typeface="Times New Roman"/>
            </a:endParaRPr>
          </a:p>
        </p:txBody>
      </p:sp>
      <p:pic>
        <p:nvPicPr>
          <p:cNvPr id="370" name="Picture 4" descr=""/>
          <p:cNvPicPr/>
          <p:nvPr/>
        </p:nvPicPr>
        <p:blipFill>
          <a:blip r:embed="rId1"/>
          <a:stretch/>
        </p:blipFill>
        <p:spPr>
          <a:xfrm>
            <a:off x="4329360" y="2309040"/>
            <a:ext cx="4660920" cy="4574880"/>
          </a:xfrm>
          <a:prstGeom prst="rect">
            <a:avLst/>
          </a:prstGeom>
          <a:ln w="0">
            <a:noFill/>
          </a:ln>
        </p:spPr>
      </p:pic>
      <p:pic>
        <p:nvPicPr>
          <p:cNvPr id="371" name="Picture 5" descr=""/>
          <p:cNvPicPr/>
          <p:nvPr/>
        </p:nvPicPr>
        <p:blipFill>
          <a:blip r:embed="rId2"/>
          <a:stretch/>
        </p:blipFill>
        <p:spPr>
          <a:xfrm>
            <a:off x="5926320" y="152640"/>
            <a:ext cx="1807200" cy="2036520"/>
          </a:xfrm>
          <a:prstGeom prst="rect">
            <a:avLst/>
          </a:prstGeom>
          <a:ln w="0">
            <a:noFill/>
          </a:ln>
        </p:spPr>
      </p:pic>
    </p:spTree>
  </p:cSld>
  <mc:AlternateContent>
    <mc:Choice Requires="p14">
      <p:transition spd="slow" p14:dur="2000"/>
    </mc:Choice>
    <mc:Fallback>
      <p:transition spd="slow"/>
    </mc:Fallback>
  </mc:AlternateContent>
  <p:timing>
    <p:tnLst>
      <p:par>
        <p:cTn id="775" dur="indefinite" restart="never" nodeType="tmRoot">
          <p:childTnLst>
            <p:seq>
              <p:cTn id="776" dur="indefinite" nodeType="mainSeq">
                <p:childTnLst>
                  <p:par>
                    <p:cTn id="777" fill="hold">
                      <p:stCondLst>
                        <p:cond delay="indefinite"/>
                      </p:stCondLst>
                      <p:childTnLst>
                        <p:par>
                          <p:cTn id="778" fill="hold">
                            <p:stCondLst>
                              <p:cond delay="0"/>
                            </p:stCondLst>
                            <p:childTnLst>
                              <p:par>
                                <p:cTn id="779" nodeType="clickEffect" fill="hold" presetClass="entr" presetID="1">
                                  <p:stCondLst>
                                    <p:cond delay="0"/>
                                  </p:stCondLst>
                                  <p:childTnLst>
                                    <p:set>
                                      <p:cBhvr>
                                        <p:cTn id="780"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368">
                                            <p:txEl>
                                              <p:pRg st="1" end="1"/>
                                            </p:txEl>
                                          </p:spTgt>
                                        </p:tgtEl>
                                        <p:attrNameLst>
                                          <p:attrName>style.visibility</p:attrName>
                                        </p:attrNameLst>
                                      </p:cBhvr>
                                      <p:to>
                                        <p:strVal val="visible"/>
                                      </p:to>
                                    </p:set>
                                  </p:childTnLst>
                                </p:cTn>
                              </p:par>
                              <p:par>
                                <p:cTn id="785" nodeType="withEffect" fill="hold" presetClass="entr" presetID="1">
                                  <p:stCondLst>
                                    <p:cond delay="0"/>
                                  </p:stCondLst>
                                  <p:childTnLst>
                                    <p:set>
                                      <p:cBhvr>
                                        <p:cTn id="786" dur="1" fill="hold">
                                          <p:stCondLst>
                                            <p:cond delay="0"/>
                                          </p:stCondLst>
                                        </p:cTn>
                                        <p:tgtEl>
                                          <p:spTgt spid="371"/>
                                        </p:tgtEl>
                                        <p:attrNameLst>
                                          <p:attrName>style.visibility</p:attrName>
                                        </p:attrNameLst>
                                      </p:cBhvr>
                                      <p:to>
                                        <p:strVal val="visible"/>
                                      </p:to>
                                    </p:set>
                                  </p:childTnLst>
                                </p:cTn>
                              </p:par>
                            </p:childTnLst>
                          </p:cTn>
                        </p:par>
                      </p:childTnLst>
                    </p:cTn>
                  </p:par>
                  <p:par>
                    <p:cTn id="787" fill="hold">
                      <p:stCondLst>
                        <p:cond delay="indefinite"/>
                      </p:stCondLst>
                      <p:childTnLst>
                        <p:par>
                          <p:cTn id="788" fill="hold">
                            <p:stCondLst>
                              <p:cond delay="0"/>
                            </p:stCondLst>
                            <p:childTnLst>
                              <p:par>
                                <p:cTn id="789" nodeType="clickEffect" fill="hold" presetClass="entr" presetID="1">
                                  <p:stCondLst>
                                    <p:cond delay="0"/>
                                  </p:stCondLst>
                                  <p:childTnLst>
                                    <p:set>
                                      <p:cBhvr>
                                        <p:cTn id="790" dur="1" fill="hold">
                                          <p:stCondLst>
                                            <p:cond delay="0"/>
                                          </p:stCondLst>
                                        </p:cTn>
                                        <p:tgtEl>
                                          <p:spTgt spid="370"/>
                                        </p:tgtEl>
                                        <p:attrNameLst>
                                          <p:attrName>style.visibility</p:attrName>
                                        </p:attrNameLst>
                                      </p:cBhvr>
                                      <p:to>
                                        <p:strVal val="visible"/>
                                      </p:to>
                                    </p:set>
                                  </p:childTnLst>
                                </p:cTn>
                              </p:par>
                            </p:childTnLst>
                          </p:cTn>
                        </p:par>
                      </p:childTnLst>
                    </p:cTn>
                  </p:par>
                  <p:par>
                    <p:cTn id="791" fill="hold">
                      <p:stCondLst>
                        <p:cond delay="indefinite"/>
                      </p:stCondLst>
                      <p:childTnLst>
                        <p:par>
                          <p:cTn id="792" fill="hold">
                            <p:stCondLst>
                              <p:cond delay="0"/>
                            </p:stCondLst>
                            <p:childTnLst>
                              <p:par>
                                <p:cTn id="793" nodeType="clickEffect" fill="hold" presetClass="entr" presetID="1">
                                  <p:stCondLst>
                                    <p:cond delay="0"/>
                                  </p:stCondLst>
                                  <p:childTnLst>
                                    <p:set>
                                      <p:cBhvr>
                                        <p:cTn id="794" dur="1" fill="hold">
                                          <p:stCondLst>
                                            <p:cond delay="0"/>
                                          </p:stCondLst>
                                        </p:cTn>
                                        <p:tgtEl>
                                          <p:spTgt spid="368">
                                            <p:txEl>
                                              <p:pRg st="2" end="2"/>
                                            </p:txEl>
                                          </p:spTgt>
                                        </p:tgtEl>
                                        <p:attrNameLst>
                                          <p:attrName>style.visibility</p:attrName>
                                        </p:attrNameLst>
                                      </p:cBhvr>
                                      <p:to>
                                        <p:strVal val="visible"/>
                                      </p:to>
                                    </p:set>
                                  </p:childTnLst>
                                </p:cTn>
                              </p:par>
                            </p:childTnLst>
                          </p:cTn>
                        </p:par>
                      </p:childTnLst>
                    </p:cTn>
                  </p:par>
                  <p:par>
                    <p:cTn id="795" fill="hold">
                      <p:stCondLst>
                        <p:cond delay="indefinite"/>
                      </p:stCondLst>
                      <p:childTnLst>
                        <p:par>
                          <p:cTn id="796" fill="hold">
                            <p:stCondLst>
                              <p:cond delay="0"/>
                            </p:stCondLst>
                            <p:childTnLst>
                              <p:par>
                                <p:cTn id="797" nodeType="clickEffect" fill="hold" presetClass="entr" presetID="1">
                                  <p:stCondLst>
                                    <p:cond delay="0"/>
                                  </p:stCondLst>
                                  <p:childTnLst>
                                    <p:set>
                                      <p:cBhvr>
                                        <p:cTn id="798" dur="1" fill="hold">
                                          <p:stCondLst>
                                            <p:cond delay="0"/>
                                          </p:stCondLst>
                                        </p:cTn>
                                        <p:tgtEl>
                                          <p:spTgt spid="36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F57B0242-ECDF-4AE8-BD74-41DE7BC01005}" type="slidenum">
              <a:rPr b="1" lang="en-US" sz="2400" spc="-1" strike="noStrike">
                <a:solidFill>
                  <a:srgbClr val="d1282e"/>
                </a:solidFill>
                <a:latin typeface="Arial"/>
              </a:rPr>
              <a:t>2</a:t>
            </a:fld>
            <a:endParaRPr b="0" lang="en-US" sz="2400" spc="-1" strike="noStrike">
              <a:latin typeface="Times New Roman"/>
            </a:endParaRPr>
          </a:p>
        </p:txBody>
      </p:sp>
      <p:pic>
        <p:nvPicPr>
          <p:cNvPr id="144" name="Picture 4" descr=""/>
          <p:cNvPicPr/>
          <p:nvPr/>
        </p:nvPicPr>
        <p:blipFill>
          <a:blip r:embed="rId1"/>
          <a:stretch/>
        </p:blipFill>
        <p:spPr>
          <a:xfrm>
            <a:off x="1957320" y="466920"/>
            <a:ext cx="5184720" cy="4949280"/>
          </a:xfrm>
          <a:prstGeom prst="rect">
            <a:avLst/>
          </a:prstGeom>
          <a:ln w="0">
            <a:noFill/>
          </a:ln>
        </p:spPr>
      </p:pic>
      <p:sp>
        <p:nvSpPr>
          <p:cNvPr id="145" name="CustomShape 2"/>
          <p:cNvSpPr/>
          <p:nvPr/>
        </p:nvSpPr>
        <p:spPr>
          <a:xfrm>
            <a:off x="518040" y="5410080"/>
            <a:ext cx="805212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Drew Conway</a:t>
            </a:r>
            <a:endParaRPr b="0" lang="en-US" sz="1800" spc="-1" strike="noStrike">
              <a:latin typeface="Arial"/>
            </a:endParaRPr>
          </a:p>
          <a:p>
            <a:pPr algn="ctr">
              <a:lnSpc>
                <a:spcPct val="100000"/>
              </a:lnSpc>
            </a:pPr>
            <a:r>
              <a:rPr b="0" lang="en-US" sz="1800" spc="-1" strike="noStrike">
                <a:solidFill>
                  <a:srgbClr val="000000"/>
                </a:solidFill>
                <a:latin typeface="Arial"/>
              </a:rPr>
              <a:t>CEO, Alluvium (analytics company)</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DC255286-3C67-471A-8BE4-0C105D4A47DC}" type="slidenum">
              <a:rPr b="1" lang="en-US" sz="2400" spc="-1" strike="noStrike">
                <a:solidFill>
                  <a:srgbClr val="d1282e"/>
                </a:solidFill>
                <a:latin typeface="Arial"/>
              </a:rPr>
              <a:t>&lt;number&gt;</a:t>
            </a:fld>
            <a:endParaRPr b="0" lang="en-US" sz="2400" spc="-1" strike="noStrike">
              <a:latin typeface="Times New Roman"/>
            </a:endParaRPr>
          </a:p>
        </p:txBody>
      </p:sp>
      <p:pic>
        <p:nvPicPr>
          <p:cNvPr id="373" name="Picture 6" descr=""/>
          <p:cNvPicPr/>
          <p:nvPr/>
        </p:nvPicPr>
        <p:blipFill>
          <a:blip r:embed="rId1"/>
          <a:stretch/>
        </p:blipFill>
        <p:spPr>
          <a:xfrm>
            <a:off x="977760" y="0"/>
            <a:ext cx="7170480" cy="6857640"/>
          </a:xfrm>
          <a:prstGeom prst="rect">
            <a:avLst/>
          </a:prstGeom>
          <a:ln w="0">
            <a:noFill/>
          </a:ln>
        </p:spPr>
      </p:pic>
      <p:sp>
        <p:nvSpPr>
          <p:cNvPr id="374" name="CustomShape 2"/>
          <p:cNvSpPr/>
          <p:nvPr/>
        </p:nvSpPr>
        <p:spPr>
          <a:xfrm>
            <a:off x="5719680" y="6289920"/>
            <a:ext cx="3042720" cy="72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rPr>
              <a:t>http://www.businessinsider.com/best-jobs-in-america-in-2017-2017-1/</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Wrap-Up For Today</a:t>
            </a:r>
            <a:endParaRPr b="0" lang="en-US" sz="3600" spc="-1" strike="noStrike">
              <a:solidFill>
                <a:srgbClr val="000000"/>
              </a:solidFill>
              <a:latin typeface="Arial"/>
            </a:endParaRPr>
          </a:p>
        </p:txBody>
      </p:sp>
      <p:sp>
        <p:nvSpPr>
          <p:cNvPr id="376" name="TextShape 2"/>
          <p:cNvSpPr txBox="1"/>
          <p:nvPr/>
        </p:nvSpPr>
        <p:spPr>
          <a:xfrm>
            <a:off x="457200" y="1752480"/>
            <a:ext cx="7619760" cy="4373280"/>
          </a:xfrm>
          <a:prstGeom prst="rect">
            <a:avLst/>
          </a:prstGeom>
          <a:noFill/>
          <a:ln w="0">
            <a:noFill/>
          </a:ln>
        </p:spPr>
        <p:txBody>
          <a:bodyPr>
            <a:normAutofit fontScale="80000"/>
          </a:bodyPr>
          <a:p>
            <a:pPr>
              <a:lnSpc>
                <a:spcPct val="100000"/>
              </a:lnSpc>
              <a:spcBef>
                <a:spcPts val="400"/>
              </a:spcBef>
              <a:spcAft>
                <a:spcPts val="601"/>
              </a:spcAft>
              <a:tabLst>
                <a:tab algn="l" pos="0"/>
              </a:tabLst>
            </a:pPr>
            <a:r>
              <a:rPr b="1" lang="en-US" sz="2000" spc="-1" strike="noStrike">
                <a:solidFill>
                  <a:srgbClr val="000000"/>
                </a:solidFill>
                <a:latin typeface="Arial"/>
              </a:rPr>
              <a:t>Register on Piazza using your UMD address:</a:t>
            </a:r>
            <a:endParaRPr b="1" lang="en-US" sz="2000" spc="-1" strike="noStrike">
              <a:solidFill>
                <a:srgbClr val="000000"/>
              </a:solidFill>
              <a:latin typeface="Arial"/>
            </a:endParaRPr>
          </a:p>
          <a:p>
            <a:pPr algn="ctr">
              <a:lnSpc>
                <a:spcPct val="100000"/>
              </a:lnSpc>
              <a:spcBef>
                <a:spcPts val="400"/>
              </a:spcBef>
              <a:spcAft>
                <a:spcPts val="601"/>
              </a:spcAft>
              <a:tabLst>
                <a:tab algn="l" pos="0"/>
              </a:tabLst>
            </a:pPr>
            <a:r>
              <a:rPr b="0" lang="en-US" sz="2000" spc="-1" strike="noStrike">
                <a:solidFill>
                  <a:srgbClr val="000000"/>
                </a:solidFill>
                <a:latin typeface="Helvetica Neue"/>
              </a:rPr>
              <a:t>piazza.com/umd/fall2020/cmsc320</a:t>
            </a:r>
            <a:b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Please get in touch with me if you’re unsure of whether or not you’re at the right {programming, math} level for this course: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My guess is that you are!</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This is a young class, so we’re quite flexible</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Tonight, read about Docker &amp; Jupyter!</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Works on *nix, OSX, Windows</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u="sng">
                <a:solidFill>
                  <a:srgbClr val="cc9900"/>
                </a:solidFill>
                <a:uFillTx/>
                <a:latin typeface="Arial"/>
                <a:hlinkClick r:id="rId1"/>
              </a:rPr>
              <a:t>https://www.docker.com/</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(We’ll post a small project shortly.)</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377"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22E39D7E-428D-4973-8B80-ABEA926BC303}" type="slidenum">
              <a:rPr b="1" lang="en-US" sz="2400" spc="-1" strike="noStrike">
                <a:solidFill>
                  <a:srgbClr val="d1282e"/>
                </a:solidFill>
                <a:latin typeface="Arial"/>
              </a:rPr>
              <a:t>&lt;number&gt;</a:t>
            </a:fld>
            <a:endParaRPr b="0" lang="en-US" sz="2400" spc="-1" strike="noStrike">
              <a:latin typeface="Times New Roman"/>
            </a:endParaRPr>
          </a:p>
        </p:txBody>
      </p:sp>
      <p:pic>
        <p:nvPicPr>
          <p:cNvPr id="378" name="Picture 5" descr=""/>
          <p:cNvPicPr/>
          <p:nvPr/>
        </p:nvPicPr>
        <p:blipFill>
          <a:blip r:embed="rId2"/>
          <a:stretch/>
        </p:blipFill>
        <p:spPr>
          <a:xfrm>
            <a:off x="5426280" y="3955680"/>
            <a:ext cx="3022920" cy="2544480"/>
          </a:xfrm>
          <a:prstGeom prst="rect">
            <a:avLst/>
          </a:prstGeom>
          <a:ln w="0">
            <a:noFill/>
          </a:ln>
        </p:spPr>
      </p:pic>
    </p:spTree>
  </p:cSld>
  <mc:AlternateContent>
    <mc:Choice Requires="p14">
      <p:transition spd="slow" p14:dur="2000"/>
    </mc:Choice>
    <mc:Fallback>
      <p:transition spd="slow"/>
    </mc:Fallback>
  </mc:AlternateContent>
  <p:timing>
    <p:tnLst>
      <p:par>
        <p:cTn id="799" dur="indefinite" restart="never" nodeType="tmRoot">
          <p:childTnLst>
            <p:seq>
              <p:cTn id="800" dur="indefinite" nodeType="mainSeq">
                <p:childTnLst>
                  <p:par>
                    <p:cTn id="801" fill="hold">
                      <p:stCondLst>
                        <p:cond delay="indefinite"/>
                      </p:stCondLst>
                      <p:childTnLst>
                        <p:par>
                          <p:cTn id="802" fill="hold">
                            <p:stCondLst>
                              <p:cond delay="0"/>
                            </p:stCondLst>
                            <p:childTnLst>
                              <p:par>
                                <p:cTn id="803" nodeType="clickEffect" fill="hold" presetClass="entr" presetID="1">
                                  <p:stCondLst>
                                    <p:cond delay="0"/>
                                  </p:stCondLst>
                                  <p:childTnLst>
                                    <p:set>
                                      <p:cBhvr>
                                        <p:cTn id="804" dur="1" fill="hold">
                                          <p:stCondLst>
                                            <p:cond delay="0"/>
                                          </p:stCondLst>
                                        </p:cTn>
                                        <p:tgtEl>
                                          <p:spTgt spid="376">
                                            <p:txEl>
                                              <p:pRg st="0" end="0"/>
                                            </p:txEl>
                                          </p:spTgt>
                                        </p:tgtEl>
                                        <p:attrNameLst>
                                          <p:attrName>style.visibility</p:attrName>
                                        </p:attrNameLst>
                                      </p:cBhvr>
                                      <p:to>
                                        <p:strVal val="visible"/>
                                      </p:to>
                                    </p:set>
                                  </p:childTnLst>
                                </p:cTn>
                              </p:par>
                              <p:par>
                                <p:cTn id="805" nodeType="withEffect" fill="hold" presetClass="entr" presetID="1">
                                  <p:stCondLst>
                                    <p:cond delay="0"/>
                                  </p:stCondLst>
                                  <p:childTnLst>
                                    <p:set>
                                      <p:cBhvr>
                                        <p:cTn id="806"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nodeType="clickEffect" fill="hold" presetClass="entr" presetID="1">
                                  <p:stCondLst>
                                    <p:cond delay="0"/>
                                  </p:stCondLst>
                                  <p:childTnLst>
                                    <p:set>
                                      <p:cBhvr>
                                        <p:cTn id="814" dur="1" fill="hold">
                                          <p:stCondLst>
                                            <p:cond delay="0"/>
                                          </p:stCondLst>
                                        </p:cTn>
                                        <p:tgtEl>
                                          <p:spTgt spid="376">
                                            <p:txEl>
                                              <p:pRg st="3" end="3"/>
                                            </p:txEl>
                                          </p:spTgt>
                                        </p:tgtEl>
                                        <p:attrNameLst>
                                          <p:attrName>style.visibility</p:attrName>
                                        </p:attrNameLst>
                                      </p:cBhvr>
                                      <p:to>
                                        <p:strVal val="visible"/>
                                      </p:to>
                                    </p:set>
                                  </p:childTnLst>
                                </p:cTn>
                              </p:par>
                            </p:childTnLst>
                          </p:cTn>
                        </p:par>
                      </p:childTnLst>
                    </p:cTn>
                  </p:par>
                  <p:par>
                    <p:cTn id="815" fill="hold">
                      <p:stCondLst>
                        <p:cond delay="indefinite"/>
                      </p:stCondLst>
                      <p:childTnLst>
                        <p:par>
                          <p:cTn id="816" fill="hold">
                            <p:stCondLst>
                              <p:cond delay="0"/>
                            </p:stCondLst>
                            <p:childTnLst>
                              <p:par>
                                <p:cTn id="817" nodeType="clickEffect" fill="hold" presetClass="entr" presetID="1">
                                  <p:stCondLst>
                                    <p:cond delay="0"/>
                                  </p:stCondLst>
                                  <p:childTnLst>
                                    <p:set>
                                      <p:cBhvr>
                                        <p:cTn id="818" dur="1" fill="hold">
                                          <p:stCondLst>
                                            <p:cond delay="0"/>
                                          </p:stCondLst>
                                        </p:cTn>
                                        <p:tgtEl>
                                          <p:spTgt spid="376">
                                            <p:txEl>
                                              <p:pRg st="4" end="4"/>
                                            </p:txEl>
                                          </p:spTgt>
                                        </p:tgtEl>
                                        <p:attrNameLst>
                                          <p:attrName>style.visibility</p:attrName>
                                        </p:attrNameLst>
                                      </p:cBhvr>
                                      <p:to>
                                        <p:strVal val="visible"/>
                                      </p:to>
                                    </p:set>
                                  </p:childTnLst>
                                </p:cTn>
                              </p:par>
                            </p:childTnLst>
                          </p:cTn>
                        </p:par>
                      </p:childTnLst>
                    </p:cTn>
                  </p:par>
                  <p:par>
                    <p:cTn id="819" fill="hold">
                      <p:stCondLst>
                        <p:cond delay="indefinite"/>
                      </p:stCondLst>
                      <p:childTnLst>
                        <p:par>
                          <p:cTn id="820" fill="hold">
                            <p:stCondLst>
                              <p:cond delay="0"/>
                            </p:stCondLst>
                            <p:childTnLst>
                              <p:par>
                                <p:cTn id="821" nodeType="clickEffect" fill="hold" presetClass="entr" presetID="1">
                                  <p:stCondLst>
                                    <p:cond delay="0"/>
                                  </p:stCondLst>
                                  <p:childTnLst>
                                    <p:set>
                                      <p:cBhvr>
                                        <p:cTn id="822" dur="1" fill="hold">
                                          <p:stCondLst>
                                            <p:cond delay="0"/>
                                          </p:stCondLst>
                                        </p:cTn>
                                        <p:tgtEl>
                                          <p:spTgt spid="376">
                                            <p:txEl>
                                              <p:pRg st="6" end="6"/>
                                            </p:txEl>
                                          </p:spTgt>
                                        </p:tgtEl>
                                        <p:attrNameLst>
                                          <p:attrName>style.visibility</p:attrName>
                                        </p:attrNameLst>
                                      </p:cBhvr>
                                      <p:to>
                                        <p:strVal val="visible"/>
                                      </p:to>
                                    </p:set>
                                  </p:childTnLst>
                                </p:cTn>
                              </p:par>
                              <p:par>
                                <p:cTn id="823" nodeType="withEffect" fill="hold" presetClass="entr" presetID="1">
                                  <p:stCondLst>
                                    <p:cond delay="0"/>
                                  </p:stCondLst>
                                  <p:childTnLst>
                                    <p:set>
                                      <p:cBhvr>
                                        <p:cTn id="824" dur="1" fill="hold">
                                          <p:stCondLst>
                                            <p:cond delay="0"/>
                                          </p:stCondLst>
                                        </p:cTn>
                                        <p:tgtEl>
                                          <p:spTgt spid="378"/>
                                        </p:tgtEl>
                                        <p:attrNameLst>
                                          <p:attrName>style.visibility</p:attrName>
                                        </p:attrNameLst>
                                      </p:cBhvr>
                                      <p:to>
                                        <p:strVal val="visible"/>
                                      </p:to>
                                    </p:set>
                                  </p:childTnLst>
                                </p:cTn>
                              </p:par>
                            </p:childTnLst>
                          </p:cTn>
                        </p:par>
                      </p:childTnLst>
                    </p:cTn>
                  </p:par>
                  <p:par>
                    <p:cTn id="825" fill="hold">
                      <p:stCondLst>
                        <p:cond delay="indefinite"/>
                      </p:stCondLst>
                      <p:childTnLst>
                        <p:par>
                          <p:cTn id="826" fill="hold">
                            <p:stCondLst>
                              <p:cond delay="0"/>
                            </p:stCondLst>
                            <p:childTnLst>
                              <p:par>
                                <p:cTn id="827" nodeType="clickEffect" fill="hold" presetClass="entr" presetID="1">
                                  <p:stCondLst>
                                    <p:cond delay="0"/>
                                  </p:stCondLst>
                                  <p:childTnLst>
                                    <p:set>
                                      <p:cBhvr>
                                        <p:cTn id="828" dur="1" fill="hold">
                                          <p:stCondLst>
                                            <p:cond delay="0"/>
                                          </p:stCondLst>
                                        </p:cTn>
                                        <p:tgtEl>
                                          <p:spTgt spid="376">
                                            <p:txEl>
                                              <p:pRg st="7" end="7"/>
                                            </p:txEl>
                                          </p:spTgt>
                                        </p:tgtEl>
                                        <p:attrNameLst>
                                          <p:attrName>style.visibility</p:attrName>
                                        </p:attrNameLst>
                                      </p:cBhvr>
                                      <p:to>
                                        <p:strVal val="visible"/>
                                      </p:to>
                                    </p:set>
                                  </p:childTnLst>
                                </p:cTn>
                              </p:par>
                            </p:childTnLst>
                          </p:cTn>
                        </p:par>
                      </p:childTnLst>
                    </p:cTn>
                  </p:par>
                  <p:par>
                    <p:cTn id="829" fill="hold">
                      <p:stCondLst>
                        <p:cond delay="indefinite"/>
                      </p:stCondLst>
                      <p:childTnLst>
                        <p:par>
                          <p:cTn id="830" fill="hold">
                            <p:stCondLst>
                              <p:cond delay="0"/>
                            </p:stCondLst>
                            <p:childTnLst>
                              <p:par>
                                <p:cTn id="831" nodeType="clickEffect" fill="hold" presetClass="entr" presetID="1">
                                  <p:stCondLst>
                                    <p:cond delay="0"/>
                                  </p:stCondLst>
                                  <p:childTnLst>
                                    <p:set>
                                      <p:cBhvr>
                                        <p:cTn id="832" dur="1" fill="hold">
                                          <p:stCondLst>
                                            <p:cond delay="0"/>
                                          </p:stCondLst>
                                        </p:cTn>
                                        <p:tgtEl>
                                          <p:spTgt spid="376">
                                            <p:txEl>
                                              <p:pRg st="8" end="8"/>
                                            </p:txEl>
                                          </p:spTgt>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nodeType="clickEffect" fill="hold" presetClass="entr" presetID="1">
                                  <p:stCondLst>
                                    <p:cond delay="0"/>
                                  </p:stCondLst>
                                  <p:childTnLst>
                                    <p:set>
                                      <p:cBhvr>
                                        <p:cTn id="836" dur="1" fill="hold">
                                          <p:stCondLst>
                                            <p:cond delay="0"/>
                                          </p:stCondLst>
                                        </p:cTn>
                                        <p:tgtEl>
                                          <p:spTgt spid="37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0" y="2614680"/>
            <a:ext cx="8989200" cy="1648080"/>
          </a:xfrm>
          <a:prstGeom prst="rect">
            <a:avLst/>
          </a:prstGeom>
          <a:noFill/>
          <a:ln w="0">
            <a:noFill/>
          </a:ln>
        </p:spPr>
        <p:txBody>
          <a:bodyPr anchor="b">
            <a:normAutofit/>
          </a:bodyPr>
          <a:p>
            <a:pPr algn="ctr">
              <a:lnSpc>
                <a:spcPct val="100000"/>
              </a:lnSpc>
            </a:pPr>
            <a:r>
              <a:rPr b="0" i="1" lang="en-US" sz="2400" spc="-60" strike="noStrike" cap="all">
                <a:solidFill>
                  <a:srgbClr val="808080"/>
                </a:solidFill>
                <a:latin typeface="Arial Black"/>
              </a:rPr>
              <a:t>Next Class:</a:t>
            </a:r>
            <a:br/>
            <a:r>
              <a:rPr b="0" lang="en-US" sz="3600" spc="-60" strike="noStrike" cap="all">
                <a:solidFill>
                  <a:srgbClr val="d1282e"/>
                </a:solidFill>
                <a:latin typeface="Arial Black"/>
              </a:rPr>
              <a:t>Scraping Data With Python</a:t>
            </a:r>
            <a:endParaRPr b="0" lang="en-US" sz="3600" spc="-1" strike="noStrike">
              <a:solidFill>
                <a:srgbClr val="000000"/>
              </a:solidFill>
              <a:latin typeface="Arial"/>
            </a:endParaRPr>
          </a:p>
        </p:txBody>
      </p:sp>
      <p:sp>
        <p:nvSpPr>
          <p:cNvPr id="380"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F0D36A44-5DEE-42DE-9985-8738B49BF385}" type="slidenum">
              <a:rPr b="1" lang="en-US" sz="2400" spc="-1" strike="noStrike">
                <a:solidFill>
                  <a:srgbClr val="d1282e"/>
                </a:solidFill>
                <a:latin typeface="Arial"/>
              </a:rPr>
              <a:t>&lt;number&gt;</a:t>
            </a:fld>
            <a:endParaRPr b="0" lang="en-US" sz="2400" spc="-1" strike="noStrike">
              <a:latin typeface="Times New Roman"/>
            </a:endParaRPr>
          </a:p>
        </p:txBody>
      </p:sp>
      <p:pic>
        <p:nvPicPr>
          <p:cNvPr id="381" name="Picture 5" descr=""/>
          <p:cNvPicPr/>
          <p:nvPr/>
        </p:nvPicPr>
        <p:blipFill>
          <a:blip r:embed="rId1"/>
          <a:stretch/>
        </p:blipFill>
        <p:spPr>
          <a:xfrm>
            <a:off x="1791360" y="4668840"/>
            <a:ext cx="5406120" cy="1825920"/>
          </a:xfrm>
          <a:prstGeom prst="rect">
            <a:avLst/>
          </a:prstGeom>
          <a:ln w="0">
            <a:noFill/>
          </a:ln>
        </p:spPr>
      </p:pic>
      <p:pic>
        <p:nvPicPr>
          <p:cNvPr id="382" name="Picture 2" descr=""/>
          <p:cNvPicPr/>
          <p:nvPr/>
        </p:nvPicPr>
        <p:blipFill>
          <a:blip r:embed="rId2"/>
          <a:stretch/>
        </p:blipFill>
        <p:spPr>
          <a:xfrm>
            <a:off x="2413440" y="419040"/>
            <a:ext cx="4168440" cy="2607480"/>
          </a:xfrm>
          <a:prstGeom prst="rect">
            <a:avLst/>
          </a:prstGeom>
          <a:ln w="0">
            <a:noFill/>
          </a:ln>
        </p:spPr>
      </p:pic>
    </p:spTree>
  </p:cSld>
  <mc:AlternateContent>
    <mc:Choice Requires="p14">
      <p:transition spd="slow" p14:dur="2000"/>
    </mc:Choice>
    <mc:Fallback>
      <p:transition spd="slow"/>
    </mc:Fallback>
  </mc:AlternateContent>
  <p:timing>
    <p:tnLst>
      <p:par>
        <p:cTn id="837" dur="indefinite" restart="never" nodeType="tmRoot">
          <p:childTnLst>
            <p:seq>
              <p:cTn id="838" dur="indefinite" nodeType="mainSeq">
                <p:childTnLst>
                  <p:par>
                    <p:cTn id="839" fill="hold">
                      <p:stCondLst>
                        <p:cond delay="indefinite"/>
                      </p:stCondLst>
                      <p:childTnLst>
                        <p:par>
                          <p:cTn id="840" fill="hold">
                            <p:stCondLst>
                              <p:cond delay="0"/>
                            </p:stCondLst>
                            <p:childTnLst>
                              <p:par>
                                <p:cTn id="841" nodeType="clickEffect" fill="hold" presetClass="entr" presetID="1">
                                  <p:stCondLst>
                                    <p:cond delay="0"/>
                                  </p:stCondLst>
                                  <p:childTnLst>
                                    <p:set>
                                      <p:cBhvr>
                                        <p:cTn id="842"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Many definitions</a:t>
            </a:r>
            <a:endParaRPr b="0" lang="en-US" sz="3600" spc="-1" strike="noStrike">
              <a:solidFill>
                <a:srgbClr val="000000"/>
              </a:solidFill>
              <a:latin typeface="Arial"/>
            </a:endParaRPr>
          </a:p>
        </p:txBody>
      </p:sp>
      <p:sp>
        <p:nvSpPr>
          <p:cNvPr id="147" name="TextShape 2"/>
          <p:cNvSpPr txBox="1"/>
          <p:nvPr/>
        </p:nvSpPr>
        <p:spPr>
          <a:xfrm>
            <a:off x="457200" y="1752480"/>
            <a:ext cx="5045400" cy="4373280"/>
          </a:xfrm>
          <a:prstGeom prst="rect">
            <a:avLst/>
          </a:prstGeom>
          <a:noFill/>
          <a:ln w="0">
            <a:noFill/>
          </a:ln>
        </p:spPr>
        <p:txBody>
          <a:bodyPr>
            <a:noAutofit/>
          </a:bodyPr>
          <a:p>
            <a:pPr>
              <a:lnSpc>
                <a:spcPct val="100000"/>
              </a:lnSpc>
              <a:spcBef>
                <a:spcPts val="400"/>
              </a:spcBef>
              <a:spcAft>
                <a:spcPts val="601"/>
              </a:spcAft>
              <a:tabLst>
                <a:tab algn="l" pos="0"/>
              </a:tabLst>
            </a:pPr>
            <a:r>
              <a:rPr b="1" lang="en-US" sz="2000" spc="-1" strike="noStrike">
                <a:solidFill>
                  <a:srgbClr val="d1282e"/>
                </a:solidFill>
                <a:latin typeface="Arial"/>
              </a:rPr>
              <a:t>Broad</a:t>
            </a:r>
            <a:r>
              <a:rPr b="1" lang="en-US" sz="2000" spc="-1" strike="noStrike">
                <a:solidFill>
                  <a:srgbClr val="000000"/>
                </a:solidFill>
                <a:latin typeface="Arial"/>
              </a:rPr>
              <a:t>: necessarily </a:t>
            </a:r>
            <a:r>
              <a:rPr b="1" lang="en-US" sz="2000" spc="-1" strike="noStrike">
                <a:solidFill>
                  <a:srgbClr val="d1282e"/>
                </a:solidFill>
                <a:latin typeface="Arial"/>
              </a:rPr>
              <a:t>larger</a:t>
            </a:r>
            <a:r>
              <a:rPr b="1" lang="en-US" sz="2000" spc="-1" strike="noStrike">
                <a:solidFill>
                  <a:srgbClr val="000000"/>
                </a:solidFill>
                <a:latin typeface="Arial"/>
              </a:rPr>
              <a:t> than a single discipline</a:t>
            </a:r>
            <a:b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d1282e"/>
                </a:solidFill>
                <a:latin typeface="Arial"/>
              </a:rPr>
              <a:t>Interdisciplinary</a:t>
            </a:r>
            <a:r>
              <a:rPr b="1" lang="en-US" sz="2000" spc="-1" strike="noStrike">
                <a:solidFill>
                  <a:srgbClr val="000000"/>
                </a:solidFill>
                <a:latin typeface="Arial"/>
              </a:rPr>
              <a:t>: statistics, computer science, operations research, statistical and machine learning, data warehousing, visualization, mathematics, information science, </a:t>
            </a:r>
            <a:r>
              <a:rPr b="1" lang="en-US" sz="2000" spc="-1" strike="noStrike">
                <a:solidFill>
                  <a:srgbClr val="000000"/>
                </a:solidFill>
                <a:latin typeface="Arial"/>
              </a:rPr>
              <a:t>…</a:t>
            </a:r>
            <a:endParaRPr b="1" lang="en-US" sz="2000" spc="-1" strike="noStrike">
              <a:solidFill>
                <a:srgbClr val="000000"/>
              </a:solidFill>
              <a:latin typeface="Arial"/>
            </a:endParaRPr>
          </a:p>
          <a:p>
            <a:pPr>
              <a:lnSpc>
                <a:spcPct val="100000"/>
              </a:lnSpc>
              <a:spcBef>
                <a:spcPts val="400"/>
              </a:spcBef>
              <a:spcAft>
                <a:spcPts val="601"/>
              </a:spcAft>
              <a:tabLst>
                <a:tab algn="l" pos="0"/>
              </a:tabLst>
            </a:pPr>
            <a:br/>
            <a:r>
              <a:rPr b="1" lang="en-US" sz="2000" spc="-1" strike="noStrike">
                <a:solidFill>
                  <a:srgbClr val="d1282e"/>
                </a:solidFill>
                <a:latin typeface="Arial"/>
              </a:rPr>
              <a:t>Insight-focused</a:t>
            </a:r>
            <a:r>
              <a:rPr b="1" lang="en-US" sz="2000" spc="-1" strike="noStrike">
                <a:solidFill>
                  <a:srgbClr val="000000"/>
                </a:solidFill>
                <a:latin typeface="Arial"/>
              </a:rPr>
              <a:t>: grounded in the desire to find insights in data and leverage them to inform decision making</a:t>
            </a:r>
            <a:endParaRPr b="1" lang="en-US" sz="2000" spc="-1" strike="noStrike">
              <a:solidFill>
                <a:srgbClr val="000000"/>
              </a:solidFill>
              <a:latin typeface="Arial"/>
            </a:endParaRPr>
          </a:p>
        </p:txBody>
      </p:sp>
      <p:sp>
        <p:nvSpPr>
          <p:cNvPr id="148"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C8DCDD36-8AEE-473B-BFB4-BA29E11D2A78}" type="slidenum">
              <a:rPr b="1" lang="en-US" sz="2400" spc="-1" strike="noStrike">
                <a:solidFill>
                  <a:srgbClr val="d1282e"/>
                </a:solidFill>
                <a:latin typeface="Arial"/>
              </a:rPr>
              <a:t>2</a:t>
            </a:fld>
            <a:endParaRPr b="0" lang="en-US" sz="2400" spc="-1" strike="noStrike">
              <a:latin typeface="Times New Roman"/>
            </a:endParaRPr>
          </a:p>
        </p:txBody>
      </p:sp>
      <p:grpSp>
        <p:nvGrpSpPr>
          <p:cNvPr id="149" name="Group 4"/>
          <p:cNvGrpSpPr/>
          <p:nvPr/>
        </p:nvGrpSpPr>
        <p:grpSpPr>
          <a:xfrm>
            <a:off x="5553000" y="1876680"/>
            <a:ext cx="3292200" cy="3667680"/>
            <a:chOff x="5553000" y="1876680"/>
            <a:chExt cx="3292200" cy="3667680"/>
          </a:xfrm>
        </p:grpSpPr>
        <p:pic>
          <p:nvPicPr>
            <p:cNvPr id="150" name="Picture 4" descr=""/>
            <p:cNvPicPr/>
            <p:nvPr/>
          </p:nvPicPr>
          <p:blipFill>
            <a:blip r:embed="rId1"/>
            <a:stretch/>
          </p:blipFill>
          <p:spPr>
            <a:xfrm>
              <a:off x="5553000" y="1876680"/>
              <a:ext cx="3292200" cy="3224160"/>
            </a:xfrm>
            <a:prstGeom prst="rect">
              <a:avLst/>
            </a:prstGeom>
            <a:ln w="0">
              <a:noFill/>
            </a:ln>
          </p:spPr>
        </p:pic>
        <p:sp>
          <p:nvSpPr>
            <p:cNvPr id="151" name="CustomShape 5"/>
            <p:cNvSpPr/>
            <p:nvPr/>
          </p:nvSpPr>
          <p:spPr>
            <a:xfrm>
              <a:off x="5553000" y="5210640"/>
              <a:ext cx="32922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Arial"/>
                </a:rPr>
                <a:t>Tuomas Carsey, UNC</a:t>
              </a:r>
              <a:endParaRPr b="0" lang="en-US" sz="1600" spc="-1" strike="noStrike">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The Data LifeCycle</a:t>
            </a:r>
            <a:endParaRPr b="0" lang="en-US" sz="3600" spc="-1" strike="noStrike">
              <a:solidFill>
                <a:srgbClr val="000000"/>
              </a:solidFill>
              <a:latin typeface="Arial"/>
            </a:endParaRPr>
          </a:p>
        </p:txBody>
      </p:sp>
      <p:sp>
        <p:nvSpPr>
          <p:cNvPr id="153" name="TextShape 2"/>
          <p:cNvSpPr txBox="1"/>
          <p:nvPr/>
        </p:nvSpPr>
        <p:spPr>
          <a:xfrm rot="16200000">
            <a:off x="8227080" y="5885640"/>
            <a:ext cx="1315440" cy="364680"/>
          </a:xfrm>
          <a:prstGeom prst="rect">
            <a:avLst/>
          </a:prstGeom>
          <a:noFill/>
          <a:ln w="0">
            <a:noFill/>
          </a:ln>
        </p:spPr>
        <p:txBody>
          <a:bodyPr anchor="ctr">
            <a:noAutofit/>
          </a:bodyPr>
          <a:p>
            <a:pPr>
              <a:lnSpc>
                <a:spcPct val="100000"/>
              </a:lnSpc>
            </a:pPr>
            <a:fld id="{1CA2B853-232C-4B33-813F-78EE6ECBA4B1}" type="slidenum">
              <a:rPr b="1" lang="en-US" sz="2400" spc="-1" strike="noStrike">
                <a:solidFill>
                  <a:srgbClr val="d1282e"/>
                </a:solidFill>
                <a:latin typeface="Arial"/>
              </a:rPr>
              <a:t>2</a:t>
            </a:fld>
            <a:endParaRPr b="0" lang="en-US" sz="2400" spc="-1" strike="noStrike">
              <a:latin typeface="Times New Roman"/>
            </a:endParaRPr>
          </a:p>
        </p:txBody>
      </p:sp>
      <p:sp>
        <p:nvSpPr>
          <p:cNvPr id="154" name="CustomShape 3"/>
          <p:cNvSpPr/>
          <p:nvPr/>
        </p:nvSpPr>
        <p:spPr>
          <a:xfrm>
            <a:off x="307440" y="2044800"/>
            <a:ext cx="1296360" cy="1978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Data collection</a:t>
            </a:r>
            <a:endParaRPr b="0" lang="en-US" sz="1800" spc="-1" strike="noStrike">
              <a:latin typeface="Arial"/>
            </a:endParaRPr>
          </a:p>
        </p:txBody>
      </p:sp>
      <p:grpSp>
        <p:nvGrpSpPr>
          <p:cNvPr id="155" name="Group 4"/>
          <p:cNvGrpSpPr/>
          <p:nvPr/>
        </p:nvGrpSpPr>
        <p:grpSpPr>
          <a:xfrm>
            <a:off x="1604520" y="2044800"/>
            <a:ext cx="1781280" cy="1978200"/>
            <a:chOff x="1604520" y="2044800"/>
            <a:chExt cx="1781280" cy="1978200"/>
          </a:xfrm>
        </p:grpSpPr>
        <p:sp>
          <p:nvSpPr>
            <p:cNvPr id="156" name="CustomShape 5"/>
            <p:cNvSpPr/>
            <p:nvPr/>
          </p:nvSpPr>
          <p:spPr>
            <a:xfrm>
              <a:off x="2089440" y="2044800"/>
              <a:ext cx="1296360" cy="1978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600" spc="-1" strike="noStrike">
                  <a:solidFill>
                    <a:srgbClr val="ffffff"/>
                  </a:solidFill>
                  <a:latin typeface="Arial"/>
                </a:rPr>
                <a:t>Data processing</a:t>
              </a:r>
              <a:endParaRPr b="0" lang="en-US" sz="1600" spc="-1" strike="noStrike">
                <a:latin typeface="Arial"/>
              </a:endParaRPr>
            </a:p>
          </p:txBody>
        </p:sp>
        <p:sp>
          <p:nvSpPr>
            <p:cNvPr id="157" name="CustomShape 6"/>
            <p:cNvSpPr/>
            <p:nvPr/>
          </p:nvSpPr>
          <p:spPr>
            <a:xfrm>
              <a:off x="1604520" y="3034080"/>
              <a:ext cx="484560" cy="36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sp>
        <p:nvSpPr>
          <p:cNvPr id="158" name="CustomShape 7"/>
          <p:cNvSpPr/>
          <p:nvPr/>
        </p:nvSpPr>
        <p:spPr>
          <a:xfrm rot="5400000">
            <a:off x="1847160" y="3132360"/>
            <a:ext cx="12240" cy="178128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nvGrpSpPr>
          <p:cNvPr id="159" name="Group 8"/>
          <p:cNvGrpSpPr/>
          <p:nvPr/>
        </p:nvGrpSpPr>
        <p:grpSpPr>
          <a:xfrm>
            <a:off x="3386160" y="2044800"/>
            <a:ext cx="1781280" cy="1978200"/>
            <a:chOff x="3386160" y="2044800"/>
            <a:chExt cx="1781280" cy="1978200"/>
          </a:xfrm>
        </p:grpSpPr>
        <p:sp>
          <p:nvSpPr>
            <p:cNvPr id="160" name="CustomShape 9"/>
            <p:cNvSpPr/>
            <p:nvPr/>
          </p:nvSpPr>
          <p:spPr>
            <a:xfrm>
              <a:off x="3871080" y="2044800"/>
              <a:ext cx="1296360" cy="1978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400" spc="-1" strike="noStrike">
                  <a:solidFill>
                    <a:srgbClr val="ffffff"/>
                  </a:solidFill>
                  <a:latin typeface="Arial"/>
                </a:rPr>
                <a:t>Exploratory analysis</a:t>
              </a:r>
              <a:endParaRPr b="0" lang="en-US" sz="1400" spc="-1" strike="noStrike">
                <a:latin typeface="Arial"/>
              </a:endParaRPr>
            </a:p>
            <a:p>
              <a:pPr algn="ctr">
                <a:lnSpc>
                  <a:spcPct val="100000"/>
                </a:lnSpc>
              </a:pPr>
              <a:r>
                <a:rPr b="0" lang="en-US" sz="1400" spc="-1" strike="noStrike">
                  <a:solidFill>
                    <a:srgbClr val="ffffff"/>
                  </a:solidFill>
                  <a:latin typeface="Arial"/>
                </a:rPr>
                <a:t>&amp;</a:t>
              </a:r>
              <a:endParaRPr b="0" lang="en-US" sz="1400" spc="-1" strike="noStrike">
                <a:latin typeface="Arial"/>
              </a:endParaRPr>
            </a:p>
            <a:p>
              <a:pPr algn="ctr">
                <a:lnSpc>
                  <a:spcPct val="100000"/>
                </a:lnSpc>
              </a:pPr>
              <a:r>
                <a:rPr b="0" lang="en-US" sz="1400" spc="-1" strike="noStrike">
                  <a:solidFill>
                    <a:srgbClr val="ffffff"/>
                  </a:solidFill>
                  <a:latin typeface="Arial"/>
                </a:rPr>
                <a:t>Data viz</a:t>
              </a:r>
              <a:endParaRPr b="0" lang="en-US" sz="1400" spc="-1" strike="noStrike">
                <a:latin typeface="Arial"/>
              </a:endParaRPr>
            </a:p>
          </p:txBody>
        </p:sp>
        <p:sp>
          <p:nvSpPr>
            <p:cNvPr id="161" name="CustomShape 10"/>
            <p:cNvSpPr/>
            <p:nvPr/>
          </p:nvSpPr>
          <p:spPr>
            <a:xfrm>
              <a:off x="3386160" y="3034080"/>
              <a:ext cx="484560" cy="36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grpSp>
        <p:nvGrpSpPr>
          <p:cNvPr id="162" name="Group 11"/>
          <p:cNvGrpSpPr/>
          <p:nvPr/>
        </p:nvGrpSpPr>
        <p:grpSpPr>
          <a:xfrm>
            <a:off x="962640" y="4016880"/>
            <a:ext cx="3562920" cy="12240"/>
            <a:chOff x="962640" y="4016880"/>
            <a:chExt cx="3562920" cy="12240"/>
          </a:xfrm>
        </p:grpSpPr>
        <p:sp>
          <p:nvSpPr>
            <p:cNvPr id="163" name="CustomShape 12"/>
            <p:cNvSpPr/>
            <p:nvPr/>
          </p:nvSpPr>
          <p:spPr>
            <a:xfrm rot="5400000">
              <a:off x="3628800" y="3132360"/>
              <a:ext cx="12240" cy="178128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64" name="CustomShape 13"/>
            <p:cNvSpPr/>
            <p:nvPr/>
          </p:nvSpPr>
          <p:spPr>
            <a:xfrm rot="5400000">
              <a:off x="2737800" y="2241360"/>
              <a:ext cx="12240" cy="3562920"/>
            </a:xfrm>
            <a:prstGeom prst="curvedConnector3">
              <a:avLst>
                <a:gd name="adj1" fmla="val 3763638"/>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grpSp>
        <p:nvGrpSpPr>
          <p:cNvPr id="165" name="Group 14"/>
          <p:cNvGrpSpPr/>
          <p:nvPr/>
        </p:nvGrpSpPr>
        <p:grpSpPr>
          <a:xfrm>
            <a:off x="5167800" y="2044800"/>
            <a:ext cx="1781280" cy="1978200"/>
            <a:chOff x="5167800" y="2044800"/>
            <a:chExt cx="1781280" cy="1978200"/>
          </a:xfrm>
        </p:grpSpPr>
        <p:sp>
          <p:nvSpPr>
            <p:cNvPr id="166" name="CustomShape 15"/>
            <p:cNvSpPr/>
            <p:nvPr/>
          </p:nvSpPr>
          <p:spPr>
            <a:xfrm>
              <a:off x="5652720" y="2044800"/>
              <a:ext cx="1296360" cy="1978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600" spc="-1" strike="noStrike">
                  <a:solidFill>
                    <a:srgbClr val="ffffff"/>
                  </a:solidFill>
                  <a:latin typeface="Arial"/>
                </a:rPr>
                <a:t>Analysis, hypothesis testing, &amp; ML</a:t>
              </a:r>
              <a:endParaRPr b="0" lang="en-US" sz="1600" spc="-1" strike="noStrike">
                <a:latin typeface="Arial"/>
              </a:endParaRPr>
            </a:p>
          </p:txBody>
        </p:sp>
        <p:sp>
          <p:nvSpPr>
            <p:cNvPr id="167" name="CustomShape 16"/>
            <p:cNvSpPr/>
            <p:nvPr/>
          </p:nvSpPr>
          <p:spPr>
            <a:xfrm>
              <a:off x="5167800" y="3034080"/>
              <a:ext cx="484560" cy="36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grpSp>
        <p:nvGrpSpPr>
          <p:cNvPr id="168" name="Group 17"/>
          <p:cNvGrpSpPr/>
          <p:nvPr/>
        </p:nvGrpSpPr>
        <p:grpSpPr>
          <a:xfrm>
            <a:off x="963000" y="4016880"/>
            <a:ext cx="5344560" cy="12240"/>
            <a:chOff x="963000" y="4016880"/>
            <a:chExt cx="5344560" cy="12240"/>
          </a:xfrm>
        </p:grpSpPr>
        <p:sp>
          <p:nvSpPr>
            <p:cNvPr id="169" name="CustomShape 18"/>
            <p:cNvSpPr/>
            <p:nvPr/>
          </p:nvSpPr>
          <p:spPr>
            <a:xfrm rot="5400000">
              <a:off x="5410800" y="3132360"/>
              <a:ext cx="12240" cy="178128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70" name="CustomShape 19"/>
            <p:cNvSpPr/>
            <p:nvPr/>
          </p:nvSpPr>
          <p:spPr>
            <a:xfrm rot="5400000">
              <a:off x="4519800" y="2241360"/>
              <a:ext cx="12240" cy="3562920"/>
            </a:xfrm>
            <a:prstGeom prst="curvedConnector3">
              <a:avLst>
                <a:gd name="adj1" fmla="val 3894543"/>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71" name="CustomShape 20"/>
            <p:cNvSpPr/>
            <p:nvPr/>
          </p:nvSpPr>
          <p:spPr>
            <a:xfrm rot="5400000">
              <a:off x="3629160" y="1350360"/>
              <a:ext cx="12240" cy="5344560"/>
            </a:xfrm>
            <a:prstGeom prst="curvedConnector3">
              <a:avLst>
                <a:gd name="adj1" fmla="val 5858181"/>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grpSp>
        <p:nvGrpSpPr>
          <p:cNvPr id="172" name="Group 21"/>
          <p:cNvGrpSpPr/>
          <p:nvPr/>
        </p:nvGrpSpPr>
        <p:grpSpPr>
          <a:xfrm>
            <a:off x="6949440" y="2044800"/>
            <a:ext cx="1781280" cy="1978200"/>
            <a:chOff x="6949440" y="2044800"/>
            <a:chExt cx="1781280" cy="1978200"/>
          </a:xfrm>
        </p:grpSpPr>
        <p:sp>
          <p:nvSpPr>
            <p:cNvPr id="173" name="CustomShape 22"/>
            <p:cNvSpPr/>
            <p:nvPr/>
          </p:nvSpPr>
          <p:spPr>
            <a:xfrm>
              <a:off x="7434360" y="2044800"/>
              <a:ext cx="1296360" cy="19782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gn="ctr">
                <a:lnSpc>
                  <a:spcPct val="100000"/>
                </a:lnSpc>
              </a:pPr>
              <a:r>
                <a:rPr b="0" lang="en-US" sz="1800" spc="-1" strike="noStrike">
                  <a:solidFill>
                    <a:srgbClr val="ffffff"/>
                  </a:solidFill>
                  <a:latin typeface="Arial"/>
                </a:rPr>
                <a:t>Insight &amp; Policy Decision</a:t>
              </a:r>
              <a:endParaRPr b="0" lang="en-US" sz="1800" spc="-1" strike="noStrike">
                <a:latin typeface="Arial"/>
              </a:endParaRPr>
            </a:p>
          </p:txBody>
        </p:sp>
        <p:sp>
          <p:nvSpPr>
            <p:cNvPr id="174" name="CustomShape 23"/>
            <p:cNvSpPr/>
            <p:nvPr/>
          </p:nvSpPr>
          <p:spPr>
            <a:xfrm>
              <a:off x="6949440" y="3034080"/>
              <a:ext cx="484560" cy="36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grpSp>
        <p:nvGrpSpPr>
          <p:cNvPr id="175" name="Group 24"/>
          <p:cNvGrpSpPr/>
          <p:nvPr/>
        </p:nvGrpSpPr>
        <p:grpSpPr>
          <a:xfrm>
            <a:off x="962640" y="4016880"/>
            <a:ext cx="7126560" cy="12240"/>
            <a:chOff x="962640" y="4016880"/>
            <a:chExt cx="7126560" cy="12240"/>
          </a:xfrm>
        </p:grpSpPr>
        <p:sp>
          <p:nvSpPr>
            <p:cNvPr id="176" name="CustomShape 25"/>
            <p:cNvSpPr/>
            <p:nvPr/>
          </p:nvSpPr>
          <p:spPr>
            <a:xfrm rot="5400000">
              <a:off x="7192440" y="3132360"/>
              <a:ext cx="12240" cy="1781280"/>
            </a:xfrm>
            <a:prstGeom prst="curvedConnector3">
              <a:avLst>
                <a:gd name="adj1" fmla="val 1800000"/>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77" name="CustomShape 26"/>
            <p:cNvSpPr/>
            <p:nvPr/>
          </p:nvSpPr>
          <p:spPr>
            <a:xfrm rot="5400000">
              <a:off x="6301440" y="2241360"/>
              <a:ext cx="12240" cy="3562920"/>
            </a:xfrm>
            <a:prstGeom prst="curvedConnector3">
              <a:avLst>
                <a:gd name="adj1" fmla="val 3501819"/>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78" name="CustomShape 27"/>
            <p:cNvSpPr/>
            <p:nvPr/>
          </p:nvSpPr>
          <p:spPr>
            <a:xfrm rot="5400000">
              <a:off x="5410800" y="1350360"/>
              <a:ext cx="12240" cy="5344560"/>
            </a:xfrm>
            <a:prstGeom prst="curvedConnector3">
              <a:avLst>
                <a:gd name="adj1" fmla="val 5989094"/>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sp>
          <p:nvSpPr>
            <p:cNvPr id="179" name="CustomShape 28"/>
            <p:cNvSpPr/>
            <p:nvPr/>
          </p:nvSpPr>
          <p:spPr>
            <a:xfrm rot="5400000">
              <a:off x="4519800" y="459360"/>
              <a:ext cx="12240" cy="7126560"/>
            </a:xfrm>
            <a:prstGeom prst="curvedConnector3">
              <a:avLst>
                <a:gd name="adj1" fmla="val 8345457"/>
              </a:avLst>
            </a:prstGeom>
            <a:noFill/>
            <a:ln>
              <a:solidFill>
                <a:srgbClr val="000000"/>
              </a:solidFill>
              <a:round/>
              <a:tailEnd len="med" type="triangle" w="med"/>
            </a:ln>
            <a:effectLst>
              <a:outerShdw algn="bl" blurRad="39999" dist="23040" rotWithShape="0">
                <a:srgbClr val="000000">
                  <a:alpha val="40000"/>
                </a:srgbClr>
              </a:outerShdw>
            </a:effectLst>
          </p:spPr>
          <p:style>
            <a:lnRef idx="3">
              <a:schemeClr val="dk1"/>
            </a:lnRef>
            <a:fillRef idx="0">
              <a:schemeClr val="dk1"/>
            </a:fillRef>
            <a:effectRef idx="2">
              <a:schemeClr val="dk1"/>
            </a:effectRef>
            <a:fontRef idx="minor"/>
          </p:style>
        </p:sp>
      </p:gr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rot="16200000">
            <a:off x="8227080" y="5885640"/>
            <a:ext cx="1315440" cy="364680"/>
          </a:xfrm>
          <a:prstGeom prst="rect">
            <a:avLst/>
          </a:prstGeom>
          <a:noFill/>
          <a:ln w="0">
            <a:noFill/>
          </a:ln>
        </p:spPr>
        <p:txBody>
          <a:bodyPr anchor="ctr">
            <a:noAutofit/>
          </a:bodyPr>
          <a:p>
            <a:pPr>
              <a:lnSpc>
                <a:spcPct val="100000"/>
              </a:lnSpc>
            </a:pPr>
            <a:fld id="{A867540E-6C37-4481-9BFC-A9C25ABC4C56}" type="slidenum">
              <a:rPr b="1" lang="en-US" sz="2400" spc="-1" strike="noStrike">
                <a:solidFill>
                  <a:srgbClr val="d1282e"/>
                </a:solidFill>
                <a:latin typeface="Arial"/>
              </a:rPr>
              <a:t>&lt;number&gt;</a:t>
            </a:fld>
            <a:endParaRPr b="0" lang="en-US" sz="2400" spc="-1" strike="noStrike">
              <a:latin typeface="Times New Roman"/>
            </a:endParaRPr>
          </a:p>
        </p:txBody>
      </p:sp>
      <p:sp>
        <p:nvSpPr>
          <p:cNvPr id="181" name="CustomShape 2"/>
          <p:cNvSpPr/>
          <p:nvPr/>
        </p:nvSpPr>
        <p:spPr>
          <a:xfrm>
            <a:off x="518040" y="1382040"/>
            <a:ext cx="8052120" cy="3900600"/>
          </a:xfrm>
          <a:prstGeom prst="roundRect">
            <a:avLst>
              <a:gd name="adj" fmla="val 16667"/>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rIns="90000" tIns="45000" bIns="45000" anchor="ctr">
            <a:noAutofit/>
          </a:bodyPr>
          <a:p>
            <a:pPr>
              <a:lnSpc>
                <a:spcPct val="100000"/>
              </a:lnSpc>
            </a:pPr>
            <a:r>
              <a:rPr b="0" lang="en-US" sz="2800" spc="-1" strike="noStrike">
                <a:solidFill>
                  <a:srgbClr val="ffffff"/>
                </a:solidFill>
                <a:latin typeface="Arial"/>
              </a:rPr>
              <a:t>“</a:t>
            </a:r>
            <a:r>
              <a:rPr b="0" lang="en-US" sz="2800" spc="-1" strike="noStrike">
                <a:solidFill>
                  <a:srgbClr val="ffffff"/>
                </a:solidFill>
                <a:latin typeface="Arial"/>
              </a:rPr>
              <a:t>The ability to take data—to be able to </a:t>
            </a:r>
            <a:r>
              <a:rPr b="0" lang="en-US" sz="2800" spc="-1" strike="noStrike">
                <a:solidFill>
                  <a:srgbClr val="d1282e"/>
                </a:solidFill>
                <a:latin typeface="Arial"/>
              </a:rPr>
              <a:t>understand</a:t>
            </a:r>
            <a:r>
              <a:rPr b="0" lang="en-US" sz="2800" spc="-1" strike="noStrike">
                <a:solidFill>
                  <a:srgbClr val="ffffff"/>
                </a:solidFill>
                <a:latin typeface="Arial"/>
              </a:rPr>
              <a:t> it, to </a:t>
            </a:r>
            <a:r>
              <a:rPr b="0" lang="en-US" sz="2800" spc="-1" strike="noStrike">
                <a:solidFill>
                  <a:srgbClr val="d1282e"/>
                </a:solidFill>
                <a:latin typeface="Arial"/>
              </a:rPr>
              <a:t>process</a:t>
            </a:r>
            <a:r>
              <a:rPr b="0" lang="en-US" sz="2800" spc="-1" strike="noStrike">
                <a:solidFill>
                  <a:srgbClr val="ffffff"/>
                </a:solidFill>
                <a:latin typeface="Arial"/>
              </a:rPr>
              <a:t> it, to </a:t>
            </a:r>
            <a:r>
              <a:rPr b="0" lang="en-US" sz="2800" spc="-1" strike="noStrike">
                <a:solidFill>
                  <a:srgbClr val="d1282e"/>
                </a:solidFill>
                <a:latin typeface="Arial"/>
              </a:rPr>
              <a:t>extract value </a:t>
            </a:r>
            <a:r>
              <a:rPr b="0" lang="en-US" sz="2800" spc="-1" strike="noStrike">
                <a:solidFill>
                  <a:srgbClr val="ffffff"/>
                </a:solidFill>
                <a:latin typeface="Arial"/>
              </a:rPr>
              <a:t>from it, to </a:t>
            </a:r>
            <a:r>
              <a:rPr b="0" lang="en-US" sz="2800" spc="-1" strike="noStrike">
                <a:solidFill>
                  <a:srgbClr val="d1282e"/>
                </a:solidFill>
                <a:latin typeface="Arial"/>
              </a:rPr>
              <a:t>visualize</a:t>
            </a:r>
            <a:r>
              <a:rPr b="0" lang="en-US" sz="2800" spc="-1" strike="noStrike">
                <a:solidFill>
                  <a:srgbClr val="ffffff"/>
                </a:solidFill>
                <a:latin typeface="Arial"/>
              </a:rPr>
              <a:t> it, to </a:t>
            </a:r>
            <a:r>
              <a:rPr b="0" lang="en-US" sz="2800" spc="-1" strike="noStrike">
                <a:solidFill>
                  <a:srgbClr val="d1282e"/>
                </a:solidFill>
                <a:latin typeface="Arial"/>
              </a:rPr>
              <a:t>communicate</a:t>
            </a:r>
            <a:r>
              <a:rPr b="0" lang="en-US" sz="2800" spc="-1" strike="noStrike">
                <a:solidFill>
                  <a:srgbClr val="ffffff"/>
                </a:solidFill>
                <a:latin typeface="Arial"/>
              </a:rPr>
              <a:t> it—that’s going to be a hugely important skill in the next decades, not only at the professional level but even at the educational level for elementary school kids, for high school kids, for college kids.” </a:t>
            </a:r>
            <a:endParaRPr b="0" lang="en-US" sz="2800" spc="-1" strike="noStrike">
              <a:latin typeface="Arial"/>
            </a:endParaRPr>
          </a:p>
        </p:txBody>
      </p:sp>
      <p:sp>
        <p:nvSpPr>
          <p:cNvPr id="182" name="CustomShape 3"/>
          <p:cNvSpPr/>
          <p:nvPr/>
        </p:nvSpPr>
        <p:spPr>
          <a:xfrm>
            <a:off x="518040" y="5410080"/>
            <a:ext cx="805212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Arial"/>
              </a:rPr>
              <a:t>Hal Varian</a:t>
            </a:r>
            <a:endParaRPr b="0" lang="en-US" sz="1800" spc="-1" strike="noStrike">
              <a:latin typeface="Arial"/>
            </a:endParaRPr>
          </a:p>
          <a:p>
            <a:pPr algn="ctr">
              <a:lnSpc>
                <a:spcPct val="100000"/>
              </a:lnSpc>
            </a:pPr>
            <a:r>
              <a:rPr b="0" lang="en-US" sz="1800" spc="-1" strike="noStrike">
                <a:solidFill>
                  <a:srgbClr val="000000"/>
                </a:solidFill>
                <a:latin typeface="Arial"/>
              </a:rPr>
              <a:t>Chief Economist at Google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This Course</a:t>
            </a:r>
            <a:endParaRPr b="0" lang="en-US" sz="3600" spc="-1" strike="noStrike">
              <a:solidFill>
                <a:srgbClr val="000000"/>
              </a:solidFill>
              <a:latin typeface="Arial"/>
            </a:endParaRPr>
          </a:p>
        </p:txBody>
      </p:sp>
      <p:sp>
        <p:nvSpPr>
          <p:cNvPr id="184" name="TextShape 2"/>
          <p:cNvSpPr txBox="1"/>
          <p:nvPr/>
        </p:nvSpPr>
        <p:spPr>
          <a:xfrm>
            <a:off x="457200" y="1752480"/>
            <a:ext cx="7619760" cy="4568400"/>
          </a:xfrm>
          <a:prstGeom prst="rect">
            <a:avLst/>
          </a:prstGeom>
          <a:noFill/>
          <a:ln w="0">
            <a:noFill/>
          </a:ln>
        </p:spPr>
        <p:txBody>
          <a:bodyPr>
            <a:normAutofit fontScale="91000"/>
          </a:bodyPr>
          <a:p>
            <a:pPr>
              <a:lnSpc>
                <a:spcPct val="100000"/>
              </a:lnSpc>
              <a:spcBef>
                <a:spcPts val="400"/>
              </a:spcBef>
              <a:spcAft>
                <a:spcPts val="601"/>
              </a:spcAft>
              <a:tabLst>
                <a:tab algn="l" pos="0"/>
              </a:tabLst>
            </a:pPr>
            <a:r>
              <a:rPr b="1" lang="en-US" sz="2000" spc="-1" strike="noStrike">
                <a:solidFill>
                  <a:srgbClr val="000000"/>
                </a:solidFill>
                <a:latin typeface="Arial"/>
              </a:rPr>
              <a:t>You’ll learn to take data:</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Process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Visualize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Understand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Communicate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Extract value from it</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Info:</a:t>
            </a:r>
            <a:r>
              <a:rPr b="1" lang="en-US" sz="2000" spc="-1" strike="noStrike">
                <a:solidFill>
                  <a:srgbClr val="000000"/>
                </a:solidFill>
                <a:latin typeface="Arial"/>
              </a:rPr>
              <a:t>	</a:t>
            </a:r>
            <a:r>
              <a:rPr b="1" lang="en-US" sz="2000" spc="-1" strike="noStrike">
                <a:solidFill>
                  <a:srgbClr val="000000"/>
                </a:solidFill>
                <a:latin typeface="Arial"/>
              </a:rPr>
              <a:t> </a:t>
            </a:r>
            <a:r>
              <a:rPr b="0" lang="en-US" sz="2000" spc="-1" strike="noStrike">
                <a:solidFill>
                  <a:srgbClr val="000000"/>
                </a:solidFill>
                <a:latin typeface="Arial"/>
              </a:rPr>
              <a:t>https://cmsc320.github.io/</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Piazza:</a:t>
            </a:r>
            <a:r>
              <a:rPr b="0" lang="en-US" sz="2000" spc="-1" strike="noStrike">
                <a:solidFill>
                  <a:srgbClr val="000000"/>
                </a:solidFill>
                <a:latin typeface="Arial"/>
              </a:rPr>
              <a:t>	</a:t>
            </a:r>
            <a:r>
              <a:rPr b="0" lang="en-US" sz="2000" spc="-1" strike="noStrike">
                <a:solidFill>
                  <a:srgbClr val="000000"/>
                </a:solidFill>
                <a:latin typeface="Helvetica Neue"/>
              </a:rPr>
              <a:t> https://piazza.com/terpmail.umd/spring2021/cmsc320</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ELMS:</a:t>
            </a:r>
            <a:r>
              <a:rPr b="0" lang="en-US" sz="2000" spc="-1" strike="noStrike">
                <a:solidFill>
                  <a:srgbClr val="000000"/>
                </a:solidFill>
                <a:latin typeface="Arial"/>
              </a:rPr>
              <a:t>	</a:t>
            </a:r>
            <a:r>
              <a:rPr b="0" lang="en-US" sz="2000" spc="-1" strike="noStrike">
                <a:solidFill>
                  <a:srgbClr val="000000"/>
                </a:solidFill>
                <a:latin typeface="Arial"/>
              </a:rPr>
              <a:t> (everyone should be registered automatically)</a:t>
            </a:r>
            <a:endParaRPr b="1" lang="en-US" sz="2000" spc="-1" strike="noStrike">
              <a:solidFill>
                <a:srgbClr val="000000"/>
              </a:solidFill>
              <a:latin typeface="Arial"/>
            </a:endParaRPr>
          </a:p>
          <a:p>
            <a:pPr>
              <a:lnSpc>
                <a:spcPct val="100000"/>
              </a:lnSpc>
              <a:spcBef>
                <a:spcPts val="400"/>
              </a:spcBef>
              <a:spcAft>
                <a:spcPts val="601"/>
              </a:spcAft>
              <a:tabLst>
                <a:tab algn="l" pos="0"/>
              </a:tabLst>
            </a:pPr>
            <a:r>
              <a:rPr b="1" lang="en-US" sz="2000" spc="-1" strike="noStrike">
                <a:solidFill>
                  <a:srgbClr val="000000"/>
                </a:solidFill>
                <a:latin typeface="Arial"/>
              </a:rPr>
              <a:t>Zoom:</a:t>
            </a:r>
            <a:r>
              <a:rPr b="0" lang="en-US" sz="2000" spc="-1" strike="noStrike">
                <a:solidFill>
                  <a:srgbClr val="000000"/>
                </a:solidFill>
                <a:latin typeface="Arial"/>
              </a:rPr>
              <a:t>	</a:t>
            </a:r>
            <a:r>
              <a:rPr b="0" lang="en-US" sz="2000" spc="-1" strike="noStrike">
                <a:solidFill>
                  <a:srgbClr val="000000"/>
                </a:solidFill>
                <a:latin typeface="Arial"/>
              </a:rPr>
              <a:t> Information is on ELMS</a:t>
            </a:r>
            <a:endParaRPr b="1" lang="en-US" sz="2000" spc="-1" strike="noStrike">
              <a:solidFill>
                <a:srgbClr val="000000"/>
              </a:solidFill>
              <a:latin typeface="Arial"/>
            </a:endParaRPr>
          </a:p>
        </p:txBody>
      </p:sp>
      <p:sp>
        <p:nvSpPr>
          <p:cNvPr id="185"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6C228926-AB90-4F4D-82AD-623D39B1C0FA}"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186" name="Group 4"/>
          <p:cNvGrpSpPr/>
          <p:nvPr/>
        </p:nvGrpSpPr>
        <p:grpSpPr>
          <a:xfrm>
            <a:off x="5130720" y="1915200"/>
            <a:ext cx="2519280" cy="2371680"/>
            <a:chOff x="5130720" y="1915200"/>
            <a:chExt cx="2519280" cy="2371680"/>
          </a:xfrm>
        </p:grpSpPr>
        <p:sp>
          <p:nvSpPr>
            <p:cNvPr id="187" name="CustomShape 5"/>
            <p:cNvSpPr/>
            <p:nvPr/>
          </p:nvSpPr>
          <p:spPr>
            <a:xfrm>
              <a:off x="5130720" y="1915200"/>
              <a:ext cx="2519280" cy="2034360"/>
            </a:xfrm>
            <a:prstGeom prst="roundRect">
              <a:avLst>
                <a:gd name="adj" fmla="val 8594"/>
              </a:avLst>
            </a:prstGeom>
            <a:blipFill rotWithShape="0">
              <a:blip r:embed="rId1"/>
              <a:stretch/>
            </a:blipFill>
            <a:ln w="0">
              <a:noFill/>
            </a:ln>
          </p:spPr>
          <p:style>
            <a:lnRef idx="0"/>
            <a:fillRef idx="0"/>
            <a:effectRef idx="0"/>
            <a:fontRef idx="minor"/>
          </p:style>
        </p:sp>
        <p:sp>
          <p:nvSpPr>
            <p:cNvPr id="188" name="CustomShape 6"/>
            <p:cNvSpPr/>
            <p:nvPr/>
          </p:nvSpPr>
          <p:spPr>
            <a:xfrm>
              <a:off x="5415120" y="3953160"/>
              <a:ext cx="195048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Arial"/>
                </a:rPr>
                <a:t>Hal Varian</a:t>
              </a:r>
              <a:endParaRPr b="0" lang="en-US" sz="1600" spc="-1" strike="noStrike">
                <a:latin typeface="Arial"/>
              </a:endParaRPr>
            </a:p>
          </p:txBody>
        </p:sp>
      </p:gr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184">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184">
                                            <p:txEl>
                                              <p:pRg st="5" end="5"/>
                                            </p:txEl>
                                          </p:spTgt>
                                        </p:tgtEl>
                                        <p:attrNameLst>
                                          <p:attrName>style.visibility</p:attrName>
                                        </p:attrNameLst>
                                      </p:cBhvr>
                                      <p:to>
                                        <p:strVal val="visible"/>
                                      </p:to>
                                    </p:set>
                                  </p:childTnLst>
                                </p:cTn>
                              </p:par>
                              <p:par>
                                <p:cTn id="83" nodeType="withEffect" fill="hold" presetClass="entr" presetID="1">
                                  <p:stCondLst>
                                    <p:cond delay="0"/>
                                  </p:stCondLst>
                                  <p:childTnLst>
                                    <p:set>
                                      <p:cBhvr>
                                        <p:cTn id="84" dur="1" fill="hold">
                                          <p:stCondLst>
                                            <p:cond delay="0"/>
                                          </p:stCondLst>
                                        </p:cTn>
                                        <p:tgtEl>
                                          <p:spTgt spid="18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84">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184">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184">
                                            <p:txEl>
                                              <p:pRg st="9" end="9"/>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84">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57200" y="152640"/>
            <a:ext cx="5790960" cy="1371240"/>
          </a:xfrm>
          <a:prstGeom prst="rect">
            <a:avLst/>
          </a:prstGeom>
          <a:noFill/>
          <a:ln w="0">
            <a:noFill/>
          </a:ln>
        </p:spPr>
        <p:txBody>
          <a:bodyPr anchor="b">
            <a:noAutofit/>
          </a:bodyPr>
          <a:p>
            <a:pPr>
              <a:lnSpc>
                <a:spcPct val="100000"/>
              </a:lnSpc>
            </a:pPr>
            <a:r>
              <a:rPr b="0" lang="en-US" sz="3600" spc="-60" strike="noStrike" cap="all">
                <a:solidFill>
                  <a:srgbClr val="d1282e"/>
                </a:solidFill>
                <a:latin typeface="Arial Black"/>
              </a:rPr>
              <a:t>My Emphasis</a:t>
            </a:r>
            <a:endParaRPr b="0" lang="en-US" sz="3600" spc="-1" strike="noStrike">
              <a:solidFill>
                <a:srgbClr val="000000"/>
              </a:solidFill>
              <a:latin typeface="Arial"/>
            </a:endParaRPr>
          </a:p>
        </p:txBody>
      </p:sp>
      <p:sp>
        <p:nvSpPr>
          <p:cNvPr id="190" name="TextShape 2"/>
          <p:cNvSpPr txBox="1"/>
          <p:nvPr/>
        </p:nvSpPr>
        <p:spPr>
          <a:xfrm>
            <a:off x="457200" y="1752480"/>
            <a:ext cx="7619760" cy="4568400"/>
          </a:xfrm>
          <a:prstGeom prst="rect">
            <a:avLst/>
          </a:prstGeom>
          <a:noFill/>
          <a:ln w="0">
            <a:noFill/>
          </a:ln>
        </p:spPr>
        <p:txBody>
          <a:bodyPr>
            <a:normAutofit/>
          </a:bodyPr>
          <a:p>
            <a:pPr>
              <a:lnSpc>
                <a:spcPct val="100000"/>
              </a:lnSpc>
              <a:spcBef>
                <a:spcPts val="400"/>
              </a:spcBef>
              <a:spcAft>
                <a:spcPts val="601"/>
              </a:spcAft>
              <a:tabLst>
                <a:tab algn="l" pos="0"/>
              </a:tabLst>
            </a:pPr>
            <a:r>
              <a:rPr b="1" lang="en-US" sz="2000" spc="-1" strike="noStrike">
                <a:solidFill>
                  <a:srgbClr val="000000"/>
                </a:solidFill>
                <a:latin typeface="Arial"/>
              </a:rPr>
              <a:t>You’ll learn to take data:</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Process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Visualize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Understand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u="dbl">
                <a:solidFill>
                  <a:srgbClr val="000000"/>
                </a:solidFill>
                <a:uFillTx/>
                <a:latin typeface="Arial"/>
              </a:rPr>
              <a:t>COMMUNICATE</a:t>
            </a:r>
            <a:r>
              <a:rPr b="0" lang="en-US" sz="2000" spc="-1" strike="noStrike">
                <a:solidFill>
                  <a:srgbClr val="000000"/>
                </a:solidFill>
                <a:latin typeface="Arial"/>
              </a:rPr>
              <a:t> it</a:t>
            </a:r>
            <a:endParaRPr b="1" lang="en-US" sz="2000" spc="-1" strike="noStrike">
              <a:solidFill>
                <a:srgbClr val="000000"/>
              </a:solidFill>
              <a:latin typeface="Arial"/>
            </a:endParaRPr>
          </a:p>
          <a:p>
            <a:pPr marL="343080" indent="-342720">
              <a:lnSpc>
                <a:spcPct val="100000"/>
              </a:lnSpc>
              <a:spcBef>
                <a:spcPts val="400"/>
              </a:spcBef>
              <a:spcAft>
                <a:spcPts val="601"/>
              </a:spcAft>
              <a:buClr>
                <a:srgbClr val="000000"/>
              </a:buClr>
              <a:buFont typeface="Arial"/>
              <a:buChar char="•"/>
              <a:tabLst>
                <a:tab algn="l" pos="0"/>
              </a:tabLst>
            </a:pPr>
            <a:r>
              <a:rPr b="0" lang="en-US" sz="2000" spc="-1" strike="noStrike">
                <a:solidFill>
                  <a:srgbClr val="000000"/>
                </a:solidFill>
                <a:latin typeface="Arial"/>
              </a:rPr>
              <a:t>Extract value from it</a:t>
            </a: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a:p>
            <a:pPr>
              <a:lnSpc>
                <a:spcPct val="100000"/>
              </a:lnSpc>
              <a:spcBef>
                <a:spcPts val="400"/>
              </a:spcBef>
              <a:spcAft>
                <a:spcPts val="601"/>
              </a:spcAft>
              <a:tabLst>
                <a:tab algn="l" pos="0"/>
              </a:tabLst>
            </a:pPr>
            <a:endParaRPr b="1" lang="en-US" sz="2000" spc="-1" strike="noStrike">
              <a:solidFill>
                <a:srgbClr val="000000"/>
              </a:solidFill>
              <a:latin typeface="Arial"/>
            </a:endParaRPr>
          </a:p>
        </p:txBody>
      </p:sp>
      <p:sp>
        <p:nvSpPr>
          <p:cNvPr id="191" name="TextShape 3"/>
          <p:cNvSpPr txBox="1"/>
          <p:nvPr/>
        </p:nvSpPr>
        <p:spPr>
          <a:xfrm rot="16200000">
            <a:off x="8227080" y="5885640"/>
            <a:ext cx="1315440" cy="364680"/>
          </a:xfrm>
          <a:prstGeom prst="rect">
            <a:avLst/>
          </a:prstGeom>
          <a:noFill/>
          <a:ln w="0">
            <a:noFill/>
          </a:ln>
        </p:spPr>
        <p:txBody>
          <a:bodyPr anchor="ctr">
            <a:noAutofit/>
          </a:bodyPr>
          <a:p>
            <a:pPr>
              <a:lnSpc>
                <a:spcPct val="100000"/>
              </a:lnSpc>
            </a:pPr>
            <a:fld id="{3581E560-6D8E-4E10-AFA9-8672D90981D9}" type="slidenum">
              <a:rPr b="1" lang="en-US" sz="2400" spc="-1" strike="noStrike">
                <a:solidFill>
                  <a:srgbClr val="d1282e"/>
                </a:solidFill>
                <a:latin typeface="Arial"/>
              </a:rPr>
              <a:t>&lt;number&gt;</a:t>
            </a:fld>
            <a:endParaRPr b="0" lang="en-US" sz="2400" spc="-1" strike="noStrike">
              <a:latin typeface="Times New Roman"/>
            </a:endParaRPr>
          </a:p>
        </p:txBody>
      </p:sp>
      <p:grpSp>
        <p:nvGrpSpPr>
          <p:cNvPr id="192" name="Group 4"/>
          <p:cNvGrpSpPr/>
          <p:nvPr/>
        </p:nvGrpSpPr>
        <p:grpSpPr>
          <a:xfrm>
            <a:off x="3886200" y="1583280"/>
            <a:ext cx="4572000" cy="2703600"/>
            <a:chOff x="3886200" y="1583280"/>
            <a:chExt cx="4572000" cy="2703600"/>
          </a:xfrm>
        </p:grpSpPr>
        <p:sp>
          <p:nvSpPr>
            <p:cNvPr id="193" name="CustomShape 5"/>
            <p:cNvSpPr/>
            <p:nvPr/>
          </p:nvSpPr>
          <p:spPr>
            <a:xfrm>
              <a:off x="5415120" y="3953160"/>
              <a:ext cx="195048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Arial"/>
                </a:rPr>
                <a:t>One of these is me</a:t>
              </a:r>
              <a:endParaRPr b="0" lang="en-US" sz="1600" spc="-1" strike="noStrike">
                <a:latin typeface="Arial"/>
              </a:endParaRPr>
            </a:p>
          </p:txBody>
        </p:sp>
        <p:pic>
          <p:nvPicPr>
            <p:cNvPr id="194" name="" descr=""/>
            <p:cNvPicPr/>
            <p:nvPr/>
          </p:nvPicPr>
          <p:blipFill>
            <a:blip r:embed="rId1"/>
            <a:stretch/>
          </p:blipFill>
          <p:spPr>
            <a:xfrm>
              <a:off x="3886200" y="1583280"/>
              <a:ext cx="4572000" cy="2302920"/>
            </a:xfrm>
            <a:prstGeom prst="rect">
              <a:avLst/>
            </a:prstGeom>
            <a:ln w="0">
              <a:noFill/>
            </a:ln>
          </p:spPr>
        </p:pic>
      </p:grpSp>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90">
                                            <p:txEl>
                                              <p:pRg st="5" end="5"/>
                                            </p:txEl>
                                          </p:spTgt>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19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1">
                                  <p:stCondLst>
                                    <p:cond delay="0"/>
                                  </p:stCondLst>
                                  <p:childTnLst>
                                    <p:set>
                                      <p:cBhvr>
                                        <p:cTn id="132" dur="1" fill="hold">
                                          <p:stCondLst>
                                            <p:cond delay="0"/>
                                          </p:stCondLst>
                                        </p:cTn>
                                        <p:tgtEl>
                                          <p:spTgt spid="19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Essential.thmx</Template>
  <TotalTime>18914</TotalTime>
  <Application>LibreOffice/7.0.4.2$Linux_X86_64 LibreOffice_project/00$Build-2</Application>
  <AppVersion>15.0000</AppVersion>
  <Words>2553</Words>
  <Paragraphs>332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2013-03-05T15:39:19Z</dcterms:created>
  <dc:creator>John Dickerson</dc:creator>
  <dc:description/>
  <dc:language>en-US</dc:language>
  <cp:lastModifiedBy/>
  <cp:lastPrinted>2016-09-22T15:25:41Z</cp:lastPrinted>
  <dcterms:modified xsi:type="dcterms:W3CDTF">2021-01-25T18:41:43Z</dcterms:modified>
  <cp:revision>1619</cp:revision>
  <dc:subject/>
  <dc:title>Kidney Exchange at CMU</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On-screen Show (4:3)</vt:lpwstr>
  </property>
  <property fmtid="{D5CDD505-2E9C-101B-9397-08002B2CF9AE}" pid="4" name="Slides">
    <vt:i4>41</vt:i4>
  </property>
</Properties>
</file>