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2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3.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4.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9" r:id="rId1"/>
  </p:sldMasterIdLst>
  <p:notesMasterIdLst>
    <p:notesMasterId r:id="rId108"/>
  </p:notesMasterIdLst>
  <p:handoutMasterIdLst>
    <p:handoutMasterId r:id="rId109"/>
  </p:handoutMasterIdLst>
  <p:sldIdLst>
    <p:sldId id="256" r:id="rId2"/>
    <p:sldId id="646" r:id="rId3"/>
    <p:sldId id="473" r:id="rId4"/>
    <p:sldId id="506" r:id="rId5"/>
    <p:sldId id="647" r:id="rId6"/>
    <p:sldId id="645" r:id="rId7"/>
    <p:sldId id="538" r:id="rId8"/>
    <p:sldId id="539" r:id="rId9"/>
    <p:sldId id="568" r:id="rId10"/>
    <p:sldId id="540" r:id="rId11"/>
    <p:sldId id="541" r:id="rId12"/>
    <p:sldId id="551" r:id="rId13"/>
    <p:sldId id="542" r:id="rId14"/>
    <p:sldId id="543" r:id="rId15"/>
    <p:sldId id="545" r:id="rId16"/>
    <p:sldId id="546" r:id="rId17"/>
    <p:sldId id="576" r:id="rId18"/>
    <p:sldId id="547" r:id="rId19"/>
    <p:sldId id="548" r:id="rId20"/>
    <p:sldId id="549" r:id="rId21"/>
    <p:sldId id="550" r:id="rId22"/>
    <p:sldId id="578" r:id="rId23"/>
    <p:sldId id="579" r:id="rId24"/>
    <p:sldId id="580" r:id="rId25"/>
    <p:sldId id="581" r:id="rId26"/>
    <p:sldId id="648" r:id="rId27"/>
    <p:sldId id="567" r:id="rId28"/>
    <p:sldId id="569" r:id="rId29"/>
    <p:sldId id="570" r:id="rId30"/>
    <p:sldId id="571" r:id="rId31"/>
    <p:sldId id="415" r:id="rId32"/>
    <p:sldId id="416" r:id="rId33"/>
    <p:sldId id="417" r:id="rId34"/>
    <p:sldId id="418" r:id="rId35"/>
    <p:sldId id="419" r:id="rId36"/>
    <p:sldId id="420" r:id="rId37"/>
    <p:sldId id="421" r:id="rId38"/>
    <p:sldId id="649" r:id="rId39"/>
    <p:sldId id="650" r:id="rId40"/>
    <p:sldId id="556" r:id="rId41"/>
    <p:sldId id="557" r:id="rId42"/>
    <p:sldId id="558" r:id="rId43"/>
    <p:sldId id="1437" r:id="rId44"/>
    <p:sldId id="559" r:id="rId45"/>
    <p:sldId id="560" r:id="rId46"/>
    <p:sldId id="561" r:id="rId47"/>
    <p:sldId id="562" r:id="rId48"/>
    <p:sldId id="563" r:id="rId49"/>
    <p:sldId id="564" r:id="rId50"/>
    <p:sldId id="565" r:id="rId51"/>
    <p:sldId id="566" r:id="rId52"/>
    <p:sldId id="651" r:id="rId53"/>
    <p:sldId id="503" r:id="rId54"/>
    <p:sldId id="504" r:id="rId55"/>
    <p:sldId id="1409" r:id="rId56"/>
    <p:sldId id="505" r:id="rId57"/>
    <p:sldId id="425" r:id="rId58"/>
    <p:sldId id="507" r:id="rId59"/>
    <p:sldId id="427" r:id="rId60"/>
    <p:sldId id="428" r:id="rId61"/>
    <p:sldId id="508" r:id="rId62"/>
    <p:sldId id="509" r:id="rId63"/>
    <p:sldId id="510" r:id="rId64"/>
    <p:sldId id="512" r:id="rId65"/>
    <p:sldId id="513" r:id="rId66"/>
    <p:sldId id="514" r:id="rId67"/>
    <p:sldId id="515" r:id="rId68"/>
    <p:sldId id="516" r:id="rId69"/>
    <p:sldId id="517" r:id="rId70"/>
    <p:sldId id="518" r:id="rId71"/>
    <p:sldId id="519" r:id="rId72"/>
    <p:sldId id="521" r:id="rId73"/>
    <p:sldId id="522" r:id="rId74"/>
    <p:sldId id="523" r:id="rId75"/>
    <p:sldId id="524" r:id="rId76"/>
    <p:sldId id="525" r:id="rId77"/>
    <p:sldId id="526" r:id="rId78"/>
    <p:sldId id="1438" r:id="rId79"/>
    <p:sldId id="527" r:id="rId80"/>
    <p:sldId id="528" r:id="rId81"/>
    <p:sldId id="529" r:id="rId82"/>
    <p:sldId id="530" r:id="rId83"/>
    <p:sldId id="531" r:id="rId84"/>
    <p:sldId id="532" r:id="rId85"/>
    <p:sldId id="451" r:id="rId86"/>
    <p:sldId id="520" r:id="rId87"/>
    <p:sldId id="1448" r:id="rId88"/>
    <p:sldId id="653" r:id="rId89"/>
    <p:sldId id="1433" r:id="rId90"/>
    <p:sldId id="1431" r:id="rId91"/>
    <p:sldId id="1440" r:id="rId92"/>
    <p:sldId id="1432" r:id="rId93"/>
    <p:sldId id="1441" r:id="rId94"/>
    <p:sldId id="1442" r:id="rId95"/>
    <p:sldId id="1439" r:id="rId96"/>
    <p:sldId id="1443" r:id="rId97"/>
    <p:sldId id="1410" r:id="rId98"/>
    <p:sldId id="1411" r:id="rId99"/>
    <p:sldId id="1414" r:id="rId100"/>
    <p:sldId id="1415" r:id="rId101"/>
    <p:sldId id="1416" r:id="rId102"/>
    <p:sldId id="1417" r:id="rId103"/>
    <p:sldId id="1436" r:id="rId104"/>
    <p:sldId id="1420" r:id="rId105"/>
    <p:sldId id="1421" r:id="rId106"/>
    <p:sldId id="422" r:id="rId10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BBB59"/>
    <a:srgbClr val="C0504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31" autoAdjust="0"/>
    <p:restoredTop sz="92000" autoAdjust="0"/>
  </p:normalViewPr>
  <p:slideViewPr>
    <p:cSldViewPr snapToGrid="0" snapToObjects="1">
      <p:cViewPr varScale="1">
        <p:scale>
          <a:sx n="114" d="100"/>
          <a:sy n="114" d="100"/>
        </p:scale>
        <p:origin x="168" y="2144"/>
      </p:cViewPr>
      <p:guideLst>
        <p:guide orient="horz" pos="2160"/>
        <p:guide pos="3840"/>
      </p:guideLst>
    </p:cSldViewPr>
  </p:slideViewPr>
  <p:outlineViewPr>
    <p:cViewPr>
      <p:scale>
        <a:sx n="33" d="100"/>
        <a:sy n="33" d="100"/>
      </p:scale>
      <p:origin x="0" y="-13384"/>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notesMaster" Target="notesMasters/notes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handoutMaster" Target="handoutMasters/handout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0BF8044-1598-EF4E-BBDA-D110E031C231}" type="datetimeFigureOut">
              <a:rPr lang="en-US" smtClean="0"/>
              <a:t>9/20/21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32F2A42-ED51-374F-BBBC-F1258454E8CF}" type="slidenum">
              <a:rPr lang="en-US" smtClean="0"/>
              <a:t>‹#›</a:t>
            </a:fld>
            <a:endParaRPr lang="en-US"/>
          </a:p>
        </p:txBody>
      </p:sp>
    </p:spTree>
    <p:extLst>
      <p:ext uri="{BB962C8B-B14F-4D97-AF65-F5344CB8AC3E}">
        <p14:creationId xmlns:p14="http://schemas.microsoft.com/office/powerpoint/2010/main" val="41035528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FEE2225-873F-6F40-BA29-3AE101B223B8}" type="datetimeFigureOut">
              <a:rPr lang="en-US" smtClean="0"/>
              <a:t>9/20/21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00F789-BC41-F84C-B61C-313B216D0D17}" type="slidenum">
              <a:rPr lang="en-US" smtClean="0"/>
              <a:t>‹#›</a:t>
            </a:fld>
            <a:endParaRPr lang="en-US"/>
          </a:p>
        </p:txBody>
      </p:sp>
    </p:spTree>
    <p:extLst>
      <p:ext uri="{BB962C8B-B14F-4D97-AF65-F5344CB8AC3E}">
        <p14:creationId xmlns:p14="http://schemas.microsoft.com/office/powerpoint/2010/main" val="355078845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1</a:t>
            </a:fld>
            <a:endParaRPr lang="en-US"/>
          </a:p>
        </p:txBody>
      </p:sp>
    </p:spTree>
    <p:extLst>
      <p:ext uri="{BB962C8B-B14F-4D97-AF65-F5344CB8AC3E}">
        <p14:creationId xmlns:p14="http://schemas.microsoft.com/office/powerpoint/2010/main" val="17405473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00F789-BC41-F84C-B61C-313B216D0D17}" type="slidenum">
              <a:rPr lang="en-US" smtClean="0"/>
              <a:t>10</a:t>
            </a:fld>
            <a:endParaRPr lang="en-US"/>
          </a:p>
        </p:txBody>
      </p:sp>
    </p:spTree>
    <p:extLst>
      <p:ext uri="{BB962C8B-B14F-4D97-AF65-F5344CB8AC3E}">
        <p14:creationId xmlns:p14="http://schemas.microsoft.com/office/powerpoint/2010/main" val="9105855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00F789-BC41-F84C-B61C-313B216D0D17}" type="slidenum">
              <a:rPr lang="en-US" smtClean="0"/>
              <a:t>11</a:t>
            </a:fld>
            <a:endParaRPr lang="en-US"/>
          </a:p>
        </p:txBody>
      </p:sp>
    </p:spTree>
    <p:extLst>
      <p:ext uri="{BB962C8B-B14F-4D97-AF65-F5344CB8AC3E}">
        <p14:creationId xmlns:p14="http://schemas.microsoft.com/office/powerpoint/2010/main" val="1068962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00F789-BC41-F84C-B61C-313B216D0D17}" type="slidenum">
              <a:rPr lang="en-US" smtClean="0"/>
              <a:t>12</a:t>
            </a:fld>
            <a:endParaRPr lang="en-US"/>
          </a:p>
        </p:txBody>
      </p:sp>
    </p:spTree>
    <p:extLst>
      <p:ext uri="{BB962C8B-B14F-4D97-AF65-F5344CB8AC3E}">
        <p14:creationId xmlns:p14="http://schemas.microsoft.com/office/powerpoint/2010/main" val="9377117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00F789-BC41-F84C-B61C-313B216D0D17}" type="slidenum">
              <a:rPr lang="en-US" smtClean="0"/>
              <a:t>13</a:t>
            </a:fld>
            <a:endParaRPr lang="en-US"/>
          </a:p>
        </p:txBody>
      </p:sp>
    </p:spTree>
    <p:extLst>
      <p:ext uri="{BB962C8B-B14F-4D97-AF65-F5344CB8AC3E}">
        <p14:creationId xmlns:p14="http://schemas.microsoft.com/office/powerpoint/2010/main" val="16386551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14</a:t>
            </a:fld>
            <a:endParaRPr lang="en-US"/>
          </a:p>
        </p:txBody>
      </p:sp>
    </p:spTree>
    <p:extLst>
      <p:ext uri="{BB962C8B-B14F-4D97-AF65-F5344CB8AC3E}">
        <p14:creationId xmlns:p14="http://schemas.microsoft.com/office/powerpoint/2010/main" val="34145538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00F789-BC41-F84C-B61C-313B216D0D17}" type="slidenum">
              <a:rPr lang="en-US" smtClean="0"/>
              <a:t>15</a:t>
            </a:fld>
            <a:endParaRPr lang="en-US"/>
          </a:p>
        </p:txBody>
      </p:sp>
    </p:spTree>
    <p:extLst>
      <p:ext uri="{BB962C8B-B14F-4D97-AF65-F5344CB8AC3E}">
        <p14:creationId xmlns:p14="http://schemas.microsoft.com/office/powerpoint/2010/main" val="19478522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00F789-BC41-F84C-B61C-313B216D0D17}" type="slidenum">
              <a:rPr lang="en-US" smtClean="0"/>
              <a:t>16</a:t>
            </a:fld>
            <a:endParaRPr lang="en-US"/>
          </a:p>
        </p:txBody>
      </p:sp>
    </p:spTree>
    <p:extLst>
      <p:ext uri="{BB962C8B-B14F-4D97-AF65-F5344CB8AC3E}">
        <p14:creationId xmlns:p14="http://schemas.microsoft.com/office/powerpoint/2010/main" val="17091619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00F789-BC41-F84C-B61C-313B216D0D17}" type="slidenum">
              <a:rPr lang="en-US" smtClean="0"/>
              <a:t>17</a:t>
            </a:fld>
            <a:endParaRPr lang="en-US"/>
          </a:p>
        </p:txBody>
      </p:sp>
    </p:spTree>
    <p:extLst>
      <p:ext uri="{BB962C8B-B14F-4D97-AF65-F5344CB8AC3E}">
        <p14:creationId xmlns:p14="http://schemas.microsoft.com/office/powerpoint/2010/main" val="19157050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00F789-BC41-F84C-B61C-313B216D0D17}" type="slidenum">
              <a:rPr lang="en-US" smtClean="0"/>
              <a:t>18</a:t>
            </a:fld>
            <a:endParaRPr lang="en-US"/>
          </a:p>
        </p:txBody>
      </p:sp>
    </p:spTree>
    <p:extLst>
      <p:ext uri="{BB962C8B-B14F-4D97-AF65-F5344CB8AC3E}">
        <p14:creationId xmlns:p14="http://schemas.microsoft.com/office/powerpoint/2010/main" val="34822475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00F789-BC41-F84C-B61C-313B216D0D17}" type="slidenum">
              <a:rPr lang="en-US" smtClean="0"/>
              <a:t>19</a:t>
            </a:fld>
            <a:endParaRPr lang="en-US"/>
          </a:p>
        </p:txBody>
      </p:sp>
    </p:spTree>
    <p:extLst>
      <p:ext uri="{BB962C8B-B14F-4D97-AF65-F5344CB8AC3E}">
        <p14:creationId xmlns:p14="http://schemas.microsoft.com/office/powerpoint/2010/main" val="160610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00F789-BC41-F84C-B61C-313B216D0D17}" type="slidenum">
              <a:rPr lang="en-US" smtClean="0"/>
              <a:t>2</a:t>
            </a:fld>
            <a:endParaRPr lang="en-US"/>
          </a:p>
        </p:txBody>
      </p:sp>
    </p:spTree>
    <p:extLst>
      <p:ext uri="{BB962C8B-B14F-4D97-AF65-F5344CB8AC3E}">
        <p14:creationId xmlns:p14="http://schemas.microsoft.com/office/powerpoint/2010/main" val="3470246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00F789-BC41-F84C-B61C-313B216D0D17}" type="slidenum">
              <a:rPr lang="en-US" smtClean="0"/>
              <a:t>20</a:t>
            </a:fld>
            <a:endParaRPr lang="en-US"/>
          </a:p>
        </p:txBody>
      </p:sp>
    </p:spTree>
    <p:extLst>
      <p:ext uri="{BB962C8B-B14F-4D97-AF65-F5344CB8AC3E}">
        <p14:creationId xmlns:p14="http://schemas.microsoft.com/office/powerpoint/2010/main" val="2543327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00F789-BC41-F84C-B61C-313B216D0D17}" type="slidenum">
              <a:rPr lang="en-US" smtClean="0"/>
              <a:t>21</a:t>
            </a:fld>
            <a:endParaRPr lang="en-US"/>
          </a:p>
        </p:txBody>
      </p:sp>
    </p:spTree>
    <p:extLst>
      <p:ext uri="{BB962C8B-B14F-4D97-AF65-F5344CB8AC3E}">
        <p14:creationId xmlns:p14="http://schemas.microsoft.com/office/powerpoint/2010/main" val="41629123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3</a:t>
            </a:r>
          </a:p>
        </p:txBody>
      </p:sp>
      <p:sp>
        <p:nvSpPr>
          <p:cNvPr id="4" name="Slide Number Placeholder 3"/>
          <p:cNvSpPr>
            <a:spLocks noGrp="1"/>
          </p:cNvSpPr>
          <p:nvPr>
            <p:ph type="sldNum" sz="quarter" idx="5"/>
          </p:nvPr>
        </p:nvSpPr>
        <p:spPr/>
        <p:txBody>
          <a:bodyPr/>
          <a:lstStyle/>
          <a:p>
            <a:fld id="{CD00F789-BC41-F84C-B61C-313B216D0D17}" type="slidenum">
              <a:rPr lang="en-US" smtClean="0"/>
              <a:t>22</a:t>
            </a:fld>
            <a:endParaRPr lang="en-US"/>
          </a:p>
        </p:txBody>
      </p:sp>
    </p:spTree>
    <p:extLst>
      <p:ext uri="{BB962C8B-B14F-4D97-AF65-F5344CB8AC3E}">
        <p14:creationId xmlns:p14="http://schemas.microsoft.com/office/powerpoint/2010/main" val="13078628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(foo,3) (foo,4) (</a:t>
            </a:r>
            <a:r>
              <a:rPr lang="en-US" dirty="0" err="1"/>
              <a:t>baz</a:t>
            </a:r>
            <a:r>
              <a:rPr lang="en-US" dirty="0"/>
              <a:t>, 2) (</a:t>
            </a:r>
            <a:r>
              <a:rPr lang="en-US" dirty="0" err="1"/>
              <a:t>baz</a:t>
            </a:r>
            <a:r>
              <a:rPr lang="en-US" dirty="0"/>
              <a:t>, 3) (bar, 1) (bar, 2)    --&gt; 6</a:t>
            </a:r>
          </a:p>
        </p:txBody>
      </p:sp>
      <p:sp>
        <p:nvSpPr>
          <p:cNvPr id="4" name="Slide Number Placeholder 3"/>
          <p:cNvSpPr>
            <a:spLocks noGrp="1"/>
          </p:cNvSpPr>
          <p:nvPr>
            <p:ph type="sldNum" sz="quarter" idx="5"/>
          </p:nvPr>
        </p:nvSpPr>
        <p:spPr/>
        <p:txBody>
          <a:bodyPr/>
          <a:lstStyle/>
          <a:p>
            <a:fld id="{CD00F789-BC41-F84C-B61C-313B216D0D17}" type="slidenum">
              <a:rPr lang="en-US" smtClean="0"/>
              <a:t>23</a:t>
            </a:fld>
            <a:endParaRPr lang="en-US"/>
          </a:p>
        </p:txBody>
      </p:sp>
    </p:spTree>
    <p:extLst>
      <p:ext uri="{BB962C8B-B14F-4D97-AF65-F5344CB8AC3E}">
        <p14:creationId xmlns:p14="http://schemas.microsoft.com/office/powerpoint/2010/main" val="25182856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2 – joins on ID = 2 and 4, no match for the others</a:t>
            </a:r>
          </a:p>
        </p:txBody>
      </p:sp>
      <p:sp>
        <p:nvSpPr>
          <p:cNvPr id="4" name="Slide Number Placeholder 3"/>
          <p:cNvSpPr>
            <a:spLocks noGrp="1"/>
          </p:cNvSpPr>
          <p:nvPr>
            <p:ph type="sldNum" sz="quarter" idx="5"/>
          </p:nvPr>
        </p:nvSpPr>
        <p:spPr/>
        <p:txBody>
          <a:bodyPr/>
          <a:lstStyle/>
          <a:p>
            <a:fld id="{CD00F789-BC41-F84C-B61C-313B216D0D17}" type="slidenum">
              <a:rPr lang="en-US" smtClean="0"/>
              <a:t>24</a:t>
            </a:fld>
            <a:endParaRPr lang="en-US"/>
          </a:p>
        </p:txBody>
      </p:sp>
    </p:spTree>
    <p:extLst>
      <p:ext uri="{BB962C8B-B14F-4D97-AF65-F5344CB8AC3E}">
        <p14:creationId xmlns:p14="http://schemas.microsoft.com/office/powerpoint/2010/main" val="39040489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Union of IDs --- 1, 2, 4, 5, 6, 7   ---&gt; 6</a:t>
            </a:r>
          </a:p>
        </p:txBody>
      </p:sp>
      <p:sp>
        <p:nvSpPr>
          <p:cNvPr id="4" name="Slide Number Placeholder 3"/>
          <p:cNvSpPr>
            <a:spLocks noGrp="1"/>
          </p:cNvSpPr>
          <p:nvPr>
            <p:ph type="sldNum" sz="quarter" idx="5"/>
          </p:nvPr>
        </p:nvSpPr>
        <p:spPr/>
        <p:txBody>
          <a:bodyPr/>
          <a:lstStyle/>
          <a:p>
            <a:fld id="{CD00F789-BC41-F84C-B61C-313B216D0D17}" type="slidenum">
              <a:rPr lang="en-US" smtClean="0"/>
              <a:t>25</a:t>
            </a:fld>
            <a:endParaRPr lang="en-US"/>
          </a:p>
        </p:txBody>
      </p:sp>
    </p:spTree>
    <p:extLst>
      <p:ext uri="{BB962C8B-B14F-4D97-AF65-F5344CB8AC3E}">
        <p14:creationId xmlns:p14="http://schemas.microsoft.com/office/powerpoint/2010/main" val="1346355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00F789-BC41-F84C-B61C-313B216D0D17}" type="slidenum">
              <a:rPr lang="en-US" smtClean="0"/>
              <a:t>26</a:t>
            </a:fld>
            <a:endParaRPr lang="en-US"/>
          </a:p>
        </p:txBody>
      </p:sp>
    </p:spTree>
    <p:extLst>
      <p:ext uri="{BB962C8B-B14F-4D97-AF65-F5344CB8AC3E}">
        <p14:creationId xmlns:p14="http://schemas.microsoft.com/office/powerpoint/2010/main" val="9177378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00F789-BC41-F84C-B61C-313B216D0D17}" type="slidenum">
              <a:rPr lang="en-US" smtClean="0"/>
              <a:t>27</a:t>
            </a:fld>
            <a:endParaRPr lang="en-US"/>
          </a:p>
        </p:txBody>
      </p:sp>
    </p:spTree>
    <p:extLst>
      <p:ext uri="{BB962C8B-B14F-4D97-AF65-F5344CB8AC3E}">
        <p14:creationId xmlns:p14="http://schemas.microsoft.com/office/powerpoint/2010/main" val="3201281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00F789-BC41-F84C-B61C-313B216D0D17}" type="slidenum">
              <a:rPr lang="en-US" smtClean="0"/>
              <a:t>28</a:t>
            </a:fld>
            <a:endParaRPr lang="en-US"/>
          </a:p>
        </p:txBody>
      </p:sp>
    </p:spTree>
    <p:extLst>
      <p:ext uri="{BB962C8B-B14F-4D97-AF65-F5344CB8AC3E}">
        <p14:creationId xmlns:p14="http://schemas.microsoft.com/office/powerpoint/2010/main" val="2801662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00F789-BC41-F84C-B61C-313B216D0D17}" type="slidenum">
              <a:rPr lang="en-US" smtClean="0"/>
              <a:t>29</a:t>
            </a:fld>
            <a:endParaRPr lang="en-US"/>
          </a:p>
        </p:txBody>
      </p:sp>
    </p:spTree>
    <p:extLst>
      <p:ext uri="{BB962C8B-B14F-4D97-AF65-F5344CB8AC3E}">
        <p14:creationId xmlns:p14="http://schemas.microsoft.com/office/powerpoint/2010/main" val="4198345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00F789-BC41-F84C-B61C-313B216D0D17}" type="slidenum">
              <a:rPr lang="en-US" smtClean="0"/>
              <a:t>3</a:t>
            </a:fld>
            <a:endParaRPr lang="en-US"/>
          </a:p>
        </p:txBody>
      </p:sp>
    </p:spTree>
    <p:extLst>
      <p:ext uri="{BB962C8B-B14F-4D97-AF65-F5344CB8AC3E}">
        <p14:creationId xmlns:p14="http://schemas.microsoft.com/office/powerpoint/2010/main" val="5476771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00F789-BC41-F84C-B61C-313B216D0D17}" type="slidenum">
              <a:rPr lang="en-US" smtClean="0"/>
              <a:t>30</a:t>
            </a:fld>
            <a:endParaRPr lang="en-US"/>
          </a:p>
        </p:txBody>
      </p:sp>
    </p:spTree>
    <p:extLst>
      <p:ext uri="{BB962C8B-B14F-4D97-AF65-F5344CB8AC3E}">
        <p14:creationId xmlns:p14="http://schemas.microsoft.com/office/powerpoint/2010/main" val="1166668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00F789-BC41-F84C-B61C-313B216D0D17}" type="slidenum">
              <a:rPr lang="en-US" smtClean="0"/>
              <a:t>31</a:t>
            </a:fld>
            <a:endParaRPr lang="en-US"/>
          </a:p>
        </p:txBody>
      </p:sp>
    </p:spTree>
    <p:extLst>
      <p:ext uri="{BB962C8B-B14F-4D97-AF65-F5344CB8AC3E}">
        <p14:creationId xmlns:p14="http://schemas.microsoft.com/office/powerpoint/2010/main" val="10482600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00F789-BC41-F84C-B61C-313B216D0D17}" type="slidenum">
              <a:rPr lang="en-US" smtClean="0"/>
              <a:t>32</a:t>
            </a:fld>
            <a:endParaRPr lang="en-US"/>
          </a:p>
        </p:txBody>
      </p:sp>
    </p:spTree>
    <p:extLst>
      <p:ext uri="{BB962C8B-B14F-4D97-AF65-F5344CB8AC3E}">
        <p14:creationId xmlns:p14="http://schemas.microsoft.com/office/powerpoint/2010/main" val="28576821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00F789-BC41-F84C-B61C-313B216D0D17}" type="slidenum">
              <a:rPr lang="en-US" smtClean="0"/>
              <a:t>33</a:t>
            </a:fld>
            <a:endParaRPr lang="en-US"/>
          </a:p>
        </p:txBody>
      </p:sp>
    </p:spTree>
    <p:extLst>
      <p:ext uri="{BB962C8B-B14F-4D97-AF65-F5344CB8AC3E}">
        <p14:creationId xmlns:p14="http://schemas.microsoft.com/office/powerpoint/2010/main" val="33509213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00F789-BC41-F84C-B61C-313B216D0D17}" type="slidenum">
              <a:rPr lang="en-US" smtClean="0"/>
              <a:t>34</a:t>
            </a:fld>
            <a:endParaRPr lang="en-US"/>
          </a:p>
        </p:txBody>
      </p:sp>
    </p:spTree>
    <p:extLst>
      <p:ext uri="{BB962C8B-B14F-4D97-AF65-F5344CB8AC3E}">
        <p14:creationId xmlns:p14="http://schemas.microsoft.com/office/powerpoint/2010/main" val="37977517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00F789-BC41-F84C-B61C-313B216D0D17}" type="slidenum">
              <a:rPr lang="en-US" smtClean="0"/>
              <a:t>35</a:t>
            </a:fld>
            <a:endParaRPr lang="en-US"/>
          </a:p>
        </p:txBody>
      </p:sp>
    </p:spTree>
    <p:extLst>
      <p:ext uri="{BB962C8B-B14F-4D97-AF65-F5344CB8AC3E}">
        <p14:creationId xmlns:p14="http://schemas.microsoft.com/office/powerpoint/2010/main" val="22558670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00F789-BC41-F84C-B61C-313B216D0D17}" type="slidenum">
              <a:rPr lang="en-US" smtClean="0"/>
              <a:t>36</a:t>
            </a:fld>
            <a:endParaRPr lang="en-US"/>
          </a:p>
        </p:txBody>
      </p:sp>
    </p:spTree>
    <p:extLst>
      <p:ext uri="{BB962C8B-B14F-4D97-AF65-F5344CB8AC3E}">
        <p14:creationId xmlns:p14="http://schemas.microsoft.com/office/powerpoint/2010/main" val="40079532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00F789-BC41-F84C-B61C-313B216D0D17}" type="slidenum">
              <a:rPr lang="en-US" smtClean="0"/>
              <a:t>37</a:t>
            </a:fld>
            <a:endParaRPr lang="en-US"/>
          </a:p>
        </p:txBody>
      </p:sp>
    </p:spTree>
    <p:extLst>
      <p:ext uri="{BB962C8B-B14F-4D97-AF65-F5344CB8AC3E}">
        <p14:creationId xmlns:p14="http://schemas.microsoft.com/office/powerpoint/2010/main" val="33522222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00F789-BC41-F84C-B61C-313B216D0D17}" type="slidenum">
              <a:rPr lang="en-US" smtClean="0"/>
              <a:t>38</a:t>
            </a:fld>
            <a:endParaRPr lang="en-US"/>
          </a:p>
        </p:txBody>
      </p:sp>
    </p:spTree>
    <p:extLst>
      <p:ext uri="{BB962C8B-B14F-4D97-AF65-F5344CB8AC3E}">
        <p14:creationId xmlns:p14="http://schemas.microsoft.com/office/powerpoint/2010/main" val="42402693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00F789-BC41-F84C-B61C-313B216D0D17}" type="slidenum">
              <a:rPr lang="en-US" smtClean="0"/>
              <a:t>39</a:t>
            </a:fld>
            <a:endParaRPr lang="en-US"/>
          </a:p>
        </p:txBody>
      </p:sp>
    </p:spTree>
    <p:extLst>
      <p:ext uri="{BB962C8B-B14F-4D97-AF65-F5344CB8AC3E}">
        <p14:creationId xmlns:p14="http://schemas.microsoft.com/office/powerpoint/2010/main" val="4156401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NumPy</a:t>
            </a:r>
            <a:r>
              <a:rPr lang="en-US" dirty="0"/>
              <a:t> = low-level</a:t>
            </a:r>
            <a:r>
              <a:rPr lang="en-US" baseline="0" dirty="0"/>
              <a:t> </a:t>
            </a:r>
            <a:r>
              <a:rPr lang="en-US" baseline="0" dirty="0" err="1"/>
              <a:t>LinAlg</a:t>
            </a:r>
            <a:r>
              <a:rPr lang="en-US" baseline="0" dirty="0"/>
              <a:t> storage and manipulation</a:t>
            </a:r>
          </a:p>
          <a:p>
            <a:r>
              <a:rPr lang="en-US" baseline="0" dirty="0" err="1"/>
              <a:t>SciPy</a:t>
            </a:r>
            <a:r>
              <a:rPr lang="en-US" baseline="0" dirty="0"/>
              <a:t> = scientific computing &amp; stats algorithms built on top of </a:t>
            </a:r>
            <a:r>
              <a:rPr lang="en-US" baseline="0" dirty="0" err="1"/>
              <a:t>NumPy</a:t>
            </a:r>
            <a:endParaRPr lang="en-US" baseline="0" dirty="0"/>
          </a:p>
          <a:p>
            <a:r>
              <a:rPr lang="en-US" baseline="0" dirty="0"/>
              <a:t>Pandas = friendlier version of </a:t>
            </a:r>
            <a:r>
              <a:rPr lang="en-US" baseline="0" dirty="0" err="1"/>
              <a:t>NumPy</a:t>
            </a:r>
            <a:r>
              <a:rPr lang="en-US" baseline="0" dirty="0"/>
              <a:t> backed by raw </a:t>
            </a:r>
            <a:r>
              <a:rPr lang="en-US" baseline="0" dirty="0" err="1"/>
              <a:t>NumPy</a:t>
            </a:r>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4</a:t>
            </a:fld>
            <a:endParaRPr lang="en-US"/>
          </a:p>
        </p:txBody>
      </p:sp>
    </p:spTree>
    <p:extLst>
      <p:ext uri="{BB962C8B-B14F-4D97-AF65-F5344CB8AC3E}">
        <p14:creationId xmlns:p14="http://schemas.microsoft.com/office/powerpoint/2010/main" val="18768504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What if we </a:t>
            </a:r>
            <a:r>
              <a:rPr lang="en-US"/>
              <a:t>had treatments </a:t>
            </a:r>
            <a:r>
              <a:rPr lang="en-US" dirty="0"/>
              <a:t>C, D, E, F</a:t>
            </a:r>
          </a:p>
        </p:txBody>
      </p:sp>
      <p:sp>
        <p:nvSpPr>
          <p:cNvPr id="4" name="Slide Number Placeholder 3"/>
          <p:cNvSpPr>
            <a:spLocks noGrp="1"/>
          </p:cNvSpPr>
          <p:nvPr>
            <p:ph type="sldNum" sz="quarter" idx="10"/>
          </p:nvPr>
        </p:nvSpPr>
        <p:spPr/>
        <p:txBody>
          <a:bodyPr/>
          <a:lstStyle/>
          <a:p>
            <a:fld id="{CD00F789-BC41-F84C-B61C-313B216D0D17}" type="slidenum">
              <a:rPr lang="en-US" smtClean="0"/>
              <a:t>41</a:t>
            </a:fld>
            <a:endParaRPr lang="en-US"/>
          </a:p>
        </p:txBody>
      </p:sp>
    </p:spTree>
    <p:extLst>
      <p:ext uri="{BB962C8B-B14F-4D97-AF65-F5344CB8AC3E}">
        <p14:creationId xmlns:p14="http://schemas.microsoft.com/office/powerpoint/2010/main" val="41299364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3A33D6-99F9-3147-A7EA-92CCBB5870DB}" type="slidenum">
              <a:rPr lang="en-US" smtClean="0"/>
              <a:t>43</a:t>
            </a:fld>
            <a:endParaRPr lang="en-US"/>
          </a:p>
        </p:txBody>
      </p:sp>
    </p:spTree>
    <p:extLst>
      <p:ext uri="{BB962C8B-B14F-4D97-AF65-F5344CB8AC3E}">
        <p14:creationId xmlns:p14="http://schemas.microsoft.com/office/powerpoint/2010/main" val="27663070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00F789-BC41-F84C-B61C-313B216D0D17}" type="slidenum">
              <a:rPr lang="en-US" smtClean="0"/>
              <a:t>44</a:t>
            </a:fld>
            <a:endParaRPr lang="en-US"/>
          </a:p>
        </p:txBody>
      </p:sp>
    </p:spTree>
    <p:extLst>
      <p:ext uri="{BB962C8B-B14F-4D97-AF65-F5344CB8AC3E}">
        <p14:creationId xmlns:p14="http://schemas.microsoft.com/office/powerpoint/2010/main" val="14153035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This function is useful to massage a </a:t>
            </a:r>
            <a:r>
              <a:rPr lang="en-US" sz="1200" b="0" i="0" kern="1200" dirty="0" err="1">
                <a:solidFill>
                  <a:schemeClr val="tx1"/>
                </a:solidFill>
                <a:effectLst/>
                <a:latin typeface="+mn-lt"/>
                <a:ea typeface="+mn-ea"/>
                <a:cs typeface="+mn-cs"/>
              </a:rPr>
              <a:t>DataFrame</a:t>
            </a:r>
            <a:r>
              <a:rPr lang="en-US" sz="1200" b="0" i="0" kern="1200" dirty="0">
                <a:solidFill>
                  <a:schemeClr val="tx1"/>
                </a:solidFill>
                <a:effectLst/>
                <a:latin typeface="+mn-lt"/>
                <a:ea typeface="+mn-ea"/>
                <a:cs typeface="+mn-cs"/>
              </a:rPr>
              <a:t> into a format where one or more columns are identifier variables (</a:t>
            </a:r>
            <a:r>
              <a:rPr lang="en-US" sz="1200" b="0" i="1" kern="1200" dirty="0" err="1">
                <a:solidFill>
                  <a:schemeClr val="tx1"/>
                </a:solidFill>
                <a:effectLst/>
                <a:latin typeface="+mn-lt"/>
                <a:ea typeface="+mn-ea"/>
                <a:cs typeface="+mn-cs"/>
              </a:rPr>
              <a:t>id_vars</a:t>
            </a:r>
            <a:r>
              <a:rPr lang="en-US" sz="1200" b="0" i="0" kern="1200" dirty="0">
                <a:solidFill>
                  <a:schemeClr val="tx1"/>
                </a:solidFill>
                <a:effectLst/>
                <a:latin typeface="+mn-lt"/>
                <a:ea typeface="+mn-ea"/>
                <a:cs typeface="+mn-cs"/>
              </a:rPr>
              <a:t>), while all other columns, considered measured variables (</a:t>
            </a:r>
            <a:r>
              <a:rPr lang="en-US" sz="1200" b="0" i="1" kern="1200" dirty="0" err="1">
                <a:solidFill>
                  <a:schemeClr val="tx1"/>
                </a:solidFill>
                <a:effectLst/>
                <a:latin typeface="+mn-lt"/>
                <a:ea typeface="+mn-ea"/>
                <a:cs typeface="+mn-cs"/>
              </a:rPr>
              <a:t>value_vars</a:t>
            </a:r>
            <a:r>
              <a:rPr lang="en-US" sz="1200" b="0" i="0" kern="1200" dirty="0">
                <a:solidFill>
                  <a:schemeClr val="tx1"/>
                </a:solidFill>
                <a:effectLst/>
                <a:latin typeface="+mn-lt"/>
                <a:ea typeface="+mn-ea"/>
                <a:cs typeface="+mn-cs"/>
              </a:rPr>
              <a:t>), are “unpivoted” to the row axis, leaving just two non-identifier columns, ‘variable’ and ‘value’.</a:t>
            </a:r>
            <a:endParaRPr lang="en-US" dirty="0"/>
          </a:p>
        </p:txBody>
      </p:sp>
      <p:sp>
        <p:nvSpPr>
          <p:cNvPr id="4" name="Slide Number Placeholder 3"/>
          <p:cNvSpPr>
            <a:spLocks noGrp="1"/>
          </p:cNvSpPr>
          <p:nvPr>
            <p:ph type="sldNum" sz="quarter" idx="5"/>
          </p:nvPr>
        </p:nvSpPr>
        <p:spPr/>
        <p:txBody>
          <a:bodyPr/>
          <a:lstStyle/>
          <a:p>
            <a:fld id="{CD00F789-BC41-F84C-B61C-313B216D0D17}" type="slidenum">
              <a:rPr lang="en-US" smtClean="0"/>
              <a:t>45</a:t>
            </a:fld>
            <a:endParaRPr lang="en-US"/>
          </a:p>
        </p:txBody>
      </p:sp>
    </p:spTree>
    <p:extLst>
      <p:ext uri="{BB962C8B-B14F-4D97-AF65-F5344CB8AC3E}">
        <p14:creationId xmlns:p14="http://schemas.microsoft.com/office/powerpoint/2010/main" val="19317011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00F789-BC41-F84C-B61C-313B216D0D17}" type="slidenum">
              <a:rPr lang="en-US" smtClean="0"/>
              <a:t>52</a:t>
            </a:fld>
            <a:endParaRPr lang="en-US"/>
          </a:p>
        </p:txBody>
      </p:sp>
    </p:spTree>
    <p:extLst>
      <p:ext uri="{BB962C8B-B14F-4D97-AF65-F5344CB8AC3E}">
        <p14:creationId xmlns:p14="http://schemas.microsoft.com/office/powerpoint/2010/main" val="1747530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53</a:t>
            </a:fld>
            <a:endParaRPr lang="en-US"/>
          </a:p>
        </p:txBody>
      </p:sp>
    </p:spTree>
    <p:extLst>
      <p:ext uri="{BB962C8B-B14F-4D97-AF65-F5344CB8AC3E}">
        <p14:creationId xmlns:p14="http://schemas.microsoft.com/office/powerpoint/2010/main" val="25270593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00F789-BC41-F84C-B61C-313B216D0D17}" type="slidenum">
              <a:rPr lang="en-US" smtClean="0"/>
              <a:t>78</a:t>
            </a:fld>
            <a:endParaRPr lang="en-US"/>
          </a:p>
        </p:txBody>
      </p:sp>
    </p:spTree>
    <p:extLst>
      <p:ext uri="{BB962C8B-B14F-4D97-AF65-F5344CB8AC3E}">
        <p14:creationId xmlns:p14="http://schemas.microsoft.com/office/powerpoint/2010/main" val="1888544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83</a:t>
            </a:fld>
            <a:endParaRPr lang="en-US"/>
          </a:p>
        </p:txBody>
      </p:sp>
    </p:spTree>
    <p:extLst>
      <p:ext uri="{BB962C8B-B14F-4D97-AF65-F5344CB8AC3E}">
        <p14:creationId xmlns:p14="http://schemas.microsoft.com/office/powerpoint/2010/main" val="12078853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87</a:t>
            </a:fld>
            <a:endParaRPr lang="en-US"/>
          </a:p>
        </p:txBody>
      </p:sp>
    </p:spTree>
    <p:extLst>
      <p:ext uri="{BB962C8B-B14F-4D97-AF65-F5344CB8AC3E}">
        <p14:creationId xmlns:p14="http://schemas.microsoft.com/office/powerpoint/2010/main" val="35156171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00F789-BC41-F84C-B61C-313B216D0D17}" type="slidenum">
              <a:rPr lang="en-US" smtClean="0"/>
              <a:t>88</a:t>
            </a:fld>
            <a:endParaRPr lang="en-US"/>
          </a:p>
        </p:txBody>
      </p:sp>
    </p:spTree>
    <p:extLst>
      <p:ext uri="{BB962C8B-B14F-4D97-AF65-F5344CB8AC3E}">
        <p14:creationId xmlns:p14="http://schemas.microsoft.com/office/powerpoint/2010/main" val="2306760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00F789-BC41-F84C-B61C-313B216D0D17}" type="slidenum">
              <a:rPr lang="en-US" smtClean="0"/>
              <a:t>5</a:t>
            </a:fld>
            <a:endParaRPr lang="en-US"/>
          </a:p>
        </p:txBody>
      </p:sp>
    </p:spTree>
    <p:extLst>
      <p:ext uri="{BB962C8B-B14F-4D97-AF65-F5344CB8AC3E}">
        <p14:creationId xmlns:p14="http://schemas.microsoft.com/office/powerpoint/2010/main" val="29167968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00F789-BC41-F84C-B61C-313B216D0D17}" type="slidenum">
              <a:rPr lang="en-US" smtClean="0"/>
              <a:t>89</a:t>
            </a:fld>
            <a:endParaRPr lang="en-US"/>
          </a:p>
        </p:txBody>
      </p:sp>
    </p:spTree>
    <p:extLst>
      <p:ext uri="{BB962C8B-B14F-4D97-AF65-F5344CB8AC3E}">
        <p14:creationId xmlns:p14="http://schemas.microsoft.com/office/powerpoint/2010/main" val="30277274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106</a:t>
            </a:fld>
            <a:endParaRPr lang="en-US"/>
          </a:p>
        </p:txBody>
      </p:sp>
    </p:spTree>
    <p:extLst>
      <p:ext uri="{BB962C8B-B14F-4D97-AF65-F5344CB8AC3E}">
        <p14:creationId xmlns:p14="http://schemas.microsoft.com/office/powerpoint/2010/main" val="36178969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6</a:t>
            </a:fld>
            <a:endParaRPr lang="en-US"/>
          </a:p>
        </p:txBody>
      </p:sp>
    </p:spTree>
    <p:extLst>
      <p:ext uri="{BB962C8B-B14F-4D97-AF65-F5344CB8AC3E}">
        <p14:creationId xmlns:p14="http://schemas.microsoft.com/office/powerpoint/2010/main" val="7508198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00F789-BC41-F84C-B61C-313B216D0D17}" type="slidenum">
              <a:rPr lang="en-US" smtClean="0"/>
              <a:t>7</a:t>
            </a:fld>
            <a:endParaRPr lang="en-US"/>
          </a:p>
        </p:txBody>
      </p:sp>
    </p:spTree>
    <p:extLst>
      <p:ext uri="{BB962C8B-B14F-4D97-AF65-F5344CB8AC3E}">
        <p14:creationId xmlns:p14="http://schemas.microsoft.com/office/powerpoint/2010/main" val="17449418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00F789-BC41-F84C-B61C-313B216D0D17}" type="slidenum">
              <a:rPr lang="en-US" smtClean="0"/>
              <a:t>8</a:t>
            </a:fld>
            <a:endParaRPr lang="en-US"/>
          </a:p>
        </p:txBody>
      </p:sp>
    </p:spTree>
    <p:extLst>
      <p:ext uri="{BB962C8B-B14F-4D97-AF65-F5344CB8AC3E}">
        <p14:creationId xmlns:p14="http://schemas.microsoft.com/office/powerpoint/2010/main" val="31013633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00F789-BC41-F84C-B61C-313B216D0D17}" type="slidenum">
              <a:rPr lang="en-US" smtClean="0"/>
              <a:t>9</a:t>
            </a:fld>
            <a:endParaRPr lang="en-US"/>
          </a:p>
        </p:txBody>
      </p:sp>
    </p:spTree>
    <p:extLst>
      <p:ext uri="{BB962C8B-B14F-4D97-AF65-F5344CB8AC3E}">
        <p14:creationId xmlns:p14="http://schemas.microsoft.com/office/powerpoint/2010/main" val="10086662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8601"/>
            <a:ext cx="10363200" cy="4571999"/>
          </a:xfrm>
        </p:spPr>
        <p:txBody>
          <a:bodyPr anchor="ctr">
            <a:noAutofit/>
          </a:bodyPr>
          <a:lstStyle>
            <a:lvl1pPr>
              <a:lnSpc>
                <a:spcPct val="100000"/>
              </a:lnSpc>
              <a:defRPr sz="8800" spc="-8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609600" y="4800600"/>
            <a:ext cx="9144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John P. Dickerson - EC 2016</a:t>
            </a:r>
          </a:p>
        </p:txBody>
      </p:sp>
      <p:sp>
        <p:nvSpPr>
          <p:cNvPr id="9" name="Rectangle 8"/>
          <p:cNvSpPr/>
          <p:nvPr/>
        </p:nvSpPr>
        <p:spPr>
          <a:xfrm>
            <a:off x="12001499" y="4846320"/>
            <a:ext cx="190501"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p:nvSpPr>
        <p:spPr>
          <a:xfrm>
            <a:off x="12001499" y="0"/>
            <a:ext cx="190501"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BA9B540C-44DA-4F69-89C9-7C84606640D3}"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John P. Dickerson - EC 2016</a:t>
            </a:r>
          </a:p>
        </p:txBody>
      </p:sp>
      <p:sp>
        <p:nvSpPr>
          <p:cNvPr id="6" name="Slide Number Placeholder 5"/>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John P. Dickerson - EC 2016</a:t>
            </a:r>
          </a:p>
        </p:txBody>
      </p:sp>
      <p:sp>
        <p:nvSpPr>
          <p:cNvPr id="6" name="Slide Number Placeholder 5"/>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John P. Dickerson - EC 2016</a:t>
            </a:r>
          </a:p>
        </p:txBody>
      </p:sp>
      <p:sp>
        <p:nvSpPr>
          <p:cNvPr id="6" name="Slide Number Placeholder 5"/>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1447801"/>
            <a:ext cx="10363200" cy="4321175"/>
          </a:xfrm>
        </p:spPr>
        <p:txBody>
          <a:bodyPr anchor="ctr">
            <a:noAutofit/>
          </a:bodyPr>
          <a:lstStyle>
            <a:lvl1pPr algn="l">
              <a:lnSpc>
                <a:spcPct val="100000"/>
              </a:lnSpc>
              <a:defRPr sz="8800" b="0" cap="all" spc="-80" baseline="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09600" y="228601"/>
            <a:ext cx="103632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endParaRPr lang="en-US"/>
          </a:p>
        </p:txBody>
      </p:sp>
      <p:sp>
        <p:nvSpPr>
          <p:cNvPr id="8" name="Slide Number Placeholder 7"/>
          <p:cNvSpPr>
            <a:spLocks noGrp="1"/>
          </p:cNvSpPr>
          <p:nvPr>
            <p:ph type="sldNum" sz="quarter" idx="11"/>
          </p:nvPr>
        </p:nvSpPr>
        <p:spPr/>
        <p:txBody>
          <a:bodyPr/>
          <a:lstStyle/>
          <a:p>
            <a:fld id="{A2EF37A0-74FC-AB4F-AE4C-D9BFC6719E9F}" type="slidenum">
              <a:rPr lang="en-US" smtClean="0"/>
              <a:t>‹#›</a:t>
            </a:fld>
            <a:endParaRPr lang="en-US"/>
          </a:p>
        </p:txBody>
      </p:sp>
      <p:sp>
        <p:nvSpPr>
          <p:cNvPr id="9" name="Footer Placeholder 8"/>
          <p:cNvSpPr>
            <a:spLocks noGrp="1"/>
          </p:cNvSpPr>
          <p:nvPr>
            <p:ph type="ftr" sz="quarter" idx="12"/>
          </p:nvPr>
        </p:nvSpPr>
        <p:spPr/>
        <p:txBody>
          <a:bodyPr/>
          <a:lstStyle/>
          <a:p>
            <a:r>
              <a:rPr lang="en-US"/>
              <a:t>John P. Dickerson - EC 2016</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174240" y="1574800"/>
            <a:ext cx="438912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786880" y="1574800"/>
            <a:ext cx="438912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John P. Dickerson - EC 2016</a:t>
            </a:r>
          </a:p>
        </p:txBody>
      </p:sp>
      <p:sp>
        <p:nvSpPr>
          <p:cNvPr id="7" name="Slide Number Placeholder 6"/>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170176" y="1572768"/>
            <a:ext cx="438912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170176" y="2259366"/>
            <a:ext cx="438912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790944" y="1572768"/>
            <a:ext cx="438912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en-US"/>
              <a:t>Click to edit Master text styles</a:t>
            </a:r>
          </a:p>
        </p:txBody>
      </p:sp>
      <p:sp>
        <p:nvSpPr>
          <p:cNvPr id="6" name="Content Placeholder 5"/>
          <p:cNvSpPr>
            <a:spLocks noGrp="1"/>
          </p:cNvSpPr>
          <p:nvPr>
            <p:ph sz="quarter" idx="4"/>
          </p:nvPr>
        </p:nvSpPr>
        <p:spPr>
          <a:xfrm>
            <a:off x="6790944" y="2259366"/>
            <a:ext cx="438912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John P. Dickerson - EC 2016</a:t>
            </a:r>
          </a:p>
        </p:txBody>
      </p:sp>
      <p:sp>
        <p:nvSpPr>
          <p:cNvPr id="9" name="Slide Number Placeholder 8"/>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John P. Dickerson - EC 2016</a:t>
            </a:r>
          </a:p>
        </p:txBody>
      </p:sp>
      <p:sp>
        <p:nvSpPr>
          <p:cNvPr id="5" name="Slide Number Placeholder 4"/>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John P. Dickerson - EC 2016</a:t>
            </a:r>
          </a:p>
        </p:txBody>
      </p:sp>
      <p:sp>
        <p:nvSpPr>
          <p:cNvPr id="4" name="Slide Number Placeholder 3"/>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733" y="1600200"/>
            <a:ext cx="6815667"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1600200"/>
            <a:ext cx="4011084"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John P. Dickerson - EC 2016</a:t>
            </a:r>
          </a:p>
        </p:txBody>
      </p:sp>
      <p:sp>
        <p:nvSpPr>
          <p:cNvPr id="7" name="Slide Number Placeholder 6"/>
          <p:cNvSpPr>
            <a:spLocks noGrp="1"/>
          </p:cNvSpPr>
          <p:nvPr>
            <p:ph type="sldNum" sz="quarter" idx="12"/>
          </p:nvPr>
        </p:nvSpPr>
        <p:spPr/>
        <p:txBody>
          <a:bodyPr/>
          <a:lstStyle/>
          <a:p>
            <a:fld id="{BA9B540C-44DA-4F69-89C9-7C84606640D3}" type="slidenum">
              <a:rPr lang="en-US" smtClean="0"/>
              <a:pPr/>
              <a:t>‹#›</a:t>
            </a:fld>
            <a:endParaRPr lang="en-US"/>
          </a:p>
        </p:txBody>
      </p:sp>
      <p:sp>
        <p:nvSpPr>
          <p:cNvPr id="8" name="Title 7"/>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Rectangle 8"/>
          <p:cNvSpPr/>
          <p:nvPr/>
        </p:nvSpPr>
        <p:spPr>
          <a:xfrm>
            <a:off x="12001499" y="4846320"/>
            <a:ext cx="190501"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Picture Placeholder 2"/>
          <p:cNvSpPr>
            <a:spLocks noGrp="1"/>
          </p:cNvSpPr>
          <p:nvPr>
            <p:ph type="pic" idx="1"/>
          </p:nvPr>
        </p:nvSpPr>
        <p:spPr>
          <a:xfrm>
            <a:off x="-1" y="0"/>
            <a:ext cx="12001169"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609600" y="5715000"/>
            <a:ext cx="108712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John P. Dickerson - EC 2016</a:t>
            </a:r>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A2EF37A0-74FC-AB4F-AE4C-D9BFC6719E9F}" type="slidenum">
              <a:rPr lang="en-US" smtClean="0"/>
              <a:t>‹#›</a:t>
            </a:fld>
            <a:endParaRPr lang="en-US"/>
          </a:p>
        </p:txBody>
      </p:sp>
      <p:sp>
        <p:nvSpPr>
          <p:cNvPr id="8" name="Title 7"/>
          <p:cNvSpPr>
            <a:spLocks noGrp="1"/>
          </p:cNvSpPr>
          <p:nvPr>
            <p:ph type="title"/>
          </p:nvPr>
        </p:nvSpPr>
        <p:spPr>
          <a:xfrm>
            <a:off x="609600" y="4953000"/>
            <a:ext cx="10871200" cy="762000"/>
          </a:xfrm>
        </p:spPr>
        <p:txBody>
          <a:bodyPr anchor="t">
            <a:normAutofit/>
          </a:bodyPr>
          <a:lstStyle>
            <a:lvl1pPr>
              <a:defRPr sz="3200"/>
            </a:lvl1pPr>
          </a:lstStyle>
          <a:p>
            <a:r>
              <a:rPr lang="en-US"/>
              <a:t>Click to edit Master title style</a:t>
            </a:r>
            <a:endParaRPr lang="en-US" dirty="0"/>
          </a:p>
        </p:txBody>
      </p:sp>
      <p:sp>
        <p:nvSpPr>
          <p:cNvPr id="10" name="Rectangle 9"/>
          <p:cNvSpPr/>
          <p:nvPr/>
        </p:nvSpPr>
        <p:spPr>
          <a:xfrm>
            <a:off x="12001499" y="0"/>
            <a:ext cx="190501"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52718"/>
            <a:ext cx="7721600" cy="13716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752601"/>
            <a:ext cx="10160000" cy="4373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172201"/>
            <a:ext cx="4572000" cy="304800"/>
          </a:xfrm>
          <a:prstGeom prst="rect">
            <a:avLst/>
          </a:prstGeom>
        </p:spPr>
        <p:txBody>
          <a:bodyPr vert="horz" lIns="91440" tIns="45720" rIns="91440" bIns="0" rtlCol="0" anchor="b"/>
          <a:lstStyle>
            <a:lvl1pPr algn="l">
              <a:defRPr sz="1000">
                <a:solidFill>
                  <a:schemeClr val="tx1"/>
                </a:solidFill>
              </a:defRPr>
            </a:lvl1pPr>
          </a:lstStyle>
          <a:p>
            <a:endParaRPr lang="en-US"/>
          </a:p>
        </p:txBody>
      </p:sp>
      <p:sp>
        <p:nvSpPr>
          <p:cNvPr id="5" name="Footer Placeholder 4"/>
          <p:cNvSpPr>
            <a:spLocks noGrp="1"/>
          </p:cNvSpPr>
          <p:nvPr>
            <p:ph type="ftr" sz="quarter" idx="3"/>
          </p:nvPr>
        </p:nvSpPr>
        <p:spPr>
          <a:xfrm>
            <a:off x="3810000" y="6492876"/>
            <a:ext cx="4572000" cy="283845"/>
          </a:xfrm>
          <a:prstGeom prst="rect">
            <a:avLst/>
          </a:prstGeom>
        </p:spPr>
        <p:txBody>
          <a:bodyPr vert="horz" lIns="91440" tIns="45720" rIns="91440" bIns="45720" rtlCol="0" anchor="t"/>
          <a:lstStyle>
            <a:lvl1pPr algn="ctr">
              <a:defRPr sz="1000">
                <a:solidFill>
                  <a:schemeClr val="tx2"/>
                </a:solidFill>
              </a:defRPr>
            </a:lvl1pPr>
          </a:lstStyle>
          <a:p>
            <a:r>
              <a:rPr lang="en-US"/>
              <a:t>John P. Dickerson - EC 2016</a:t>
            </a:r>
            <a:endParaRPr lang="en-US" dirty="0"/>
          </a:p>
        </p:txBody>
      </p:sp>
      <p:sp>
        <p:nvSpPr>
          <p:cNvPr id="6" name="Slide Number Placeholder 5"/>
          <p:cNvSpPr>
            <a:spLocks noGrp="1"/>
          </p:cNvSpPr>
          <p:nvPr>
            <p:ph type="sldNum" sz="quarter" idx="4"/>
          </p:nvPr>
        </p:nvSpPr>
        <p:spPr>
          <a:xfrm rot="16200000">
            <a:off x="11189124" y="5824644"/>
            <a:ext cx="1315721" cy="486833"/>
          </a:xfrm>
          <a:prstGeom prst="rect">
            <a:avLst/>
          </a:prstGeom>
        </p:spPr>
        <p:txBody>
          <a:bodyPr vert="horz" lIns="91440" tIns="45720" rIns="91440" bIns="45720" rtlCol="0" anchor="ctr"/>
          <a:lstStyle>
            <a:lvl1pPr algn="l">
              <a:defRPr sz="2400" b="1">
                <a:solidFill>
                  <a:schemeClr val="tx2"/>
                </a:solidFill>
              </a:defRPr>
            </a:lvl1pPr>
          </a:lstStyle>
          <a:p>
            <a:fld id="{A2EF37A0-74FC-AB4F-AE4C-D9BFC6719E9F}" type="slidenum">
              <a:rPr lang="en-US" smtClean="0"/>
              <a:t>‹#›</a:t>
            </a:fld>
            <a:endParaRPr lang="en-US"/>
          </a:p>
        </p:txBody>
      </p:sp>
      <p:sp>
        <p:nvSpPr>
          <p:cNvPr id="7" name="Rectangle 6"/>
          <p:cNvSpPr/>
          <p:nvPr/>
        </p:nvSpPr>
        <p:spPr>
          <a:xfrm>
            <a:off x="12001499" y="0"/>
            <a:ext cx="190501"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p:nvSpPr>
        <p:spPr>
          <a:xfrm>
            <a:off x="12001499" y="1371600"/>
            <a:ext cx="190501"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hf hdr="0" ftr="0" dt="0"/>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10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notesSlide" Target="../notesSlides/notesSlide22.xml"/><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notesSlide" Target="../notesSlides/notesSlide23.xml"/><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6.png"/><Relationship Id="rId5" Type="http://schemas.openxmlformats.org/officeDocument/2006/relationships/notesSlide" Target="../notesSlides/notesSlide24.xml"/><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7.png"/><Relationship Id="rId5" Type="http://schemas.openxmlformats.org/officeDocument/2006/relationships/notesSlide" Target="../notesSlides/notesSlide25.xml"/><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15.emf"/><Relationship Id="rId4" Type="http://schemas.openxmlformats.org/officeDocument/2006/relationships/image" Target="../media/image14.emf"/></Relationships>
</file>

<file path=ppt/slides/_rels/slide3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3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3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pandas.pydata.org/docs/reference/api/pandas.melt.html"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22.emf"/><Relationship Id="rId4" Type="http://schemas.openxmlformats.org/officeDocument/2006/relationships/image" Target="../media/image21.emf"/></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image" Target="../media/image42.tif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9.jpeg"/></Relationships>
</file>

<file path=ppt/slides/_rels/slide9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8603"/>
            <a:ext cx="10363200" cy="4571999"/>
          </a:xfrm>
        </p:spPr>
        <p:txBody>
          <a:bodyPr>
            <a:normAutofit/>
          </a:bodyPr>
          <a:lstStyle/>
          <a:p>
            <a:r>
              <a:rPr lang="en-US" sz="6600" dirty="0"/>
              <a:t>Introduction to </a:t>
            </a:r>
            <a:br>
              <a:rPr lang="en-US" sz="6600" dirty="0"/>
            </a:br>
            <a:r>
              <a:rPr lang="en-US" sz="6600" dirty="0"/>
              <a:t>Data Science</a:t>
            </a:r>
          </a:p>
        </p:txBody>
      </p:sp>
      <p:sp>
        <p:nvSpPr>
          <p:cNvPr id="3" name="Subtitle 2"/>
          <p:cNvSpPr>
            <a:spLocks noGrp="1"/>
          </p:cNvSpPr>
          <p:nvPr>
            <p:ph type="subTitle" idx="1"/>
          </p:nvPr>
        </p:nvSpPr>
        <p:spPr>
          <a:xfrm>
            <a:off x="689986" y="3986683"/>
            <a:ext cx="9144000" cy="914400"/>
          </a:xfrm>
        </p:spPr>
        <p:txBody>
          <a:bodyPr>
            <a:normAutofit/>
          </a:bodyPr>
          <a:lstStyle/>
          <a:p>
            <a:r>
              <a:rPr lang="en-US" dirty="0"/>
              <a:t>John P Dickerson</a:t>
            </a:r>
          </a:p>
        </p:txBody>
      </p:sp>
      <p:sp>
        <p:nvSpPr>
          <p:cNvPr id="5" name="TextBox 4"/>
          <p:cNvSpPr txBox="1"/>
          <p:nvPr/>
        </p:nvSpPr>
        <p:spPr>
          <a:xfrm>
            <a:off x="689986" y="4951220"/>
            <a:ext cx="2776695" cy="1815882"/>
          </a:xfrm>
          <a:prstGeom prst="rect">
            <a:avLst/>
          </a:prstGeom>
          <a:noFill/>
        </p:spPr>
        <p:txBody>
          <a:bodyPr wrap="square" rtlCol="0">
            <a:spAutoFit/>
          </a:bodyPr>
          <a:lstStyle/>
          <a:p>
            <a:r>
              <a:rPr lang="en-US" sz="1400" b="1" dirty="0"/>
              <a:t>Lecture #6 – 09/16/2021</a:t>
            </a:r>
          </a:p>
          <a:p>
            <a:r>
              <a:rPr lang="en-US" sz="1400" b="1" dirty="0"/>
              <a:t>Lecture #7 – 09/21/2021</a:t>
            </a:r>
          </a:p>
          <a:p>
            <a:endParaRPr lang="en-US" sz="1400" b="1" dirty="0"/>
          </a:p>
          <a:p>
            <a:r>
              <a:rPr lang="en-US" sz="1400" b="1" dirty="0"/>
              <a:t>CMSC320</a:t>
            </a:r>
          </a:p>
          <a:p>
            <a:r>
              <a:rPr lang="en-US" sz="1400" b="1" dirty="0"/>
              <a:t>Tuesdays &amp; Thursdays</a:t>
            </a:r>
          </a:p>
          <a:p>
            <a:r>
              <a:rPr lang="en-US" sz="1400" b="1" dirty="0"/>
              <a:t>5:00pm – 6:15pm</a:t>
            </a:r>
            <a:br>
              <a:rPr lang="en-US" sz="1400" b="1" dirty="0"/>
            </a:br>
            <a:br>
              <a:rPr lang="en-US" sz="1400" b="1" dirty="0"/>
            </a:br>
            <a:r>
              <a:rPr lang="en-US" sz="1400" b="1" dirty="0"/>
              <a:t>https://cmsc320.github.io/</a:t>
            </a:r>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92603" y="5257800"/>
            <a:ext cx="3721993" cy="1293858"/>
          </a:xfrm>
          <a:prstGeom prst="rect">
            <a:avLst/>
          </a:prstGeom>
        </p:spPr>
      </p:pic>
    </p:spTree>
    <p:extLst>
      <p:ext uri="{BB962C8B-B14F-4D97-AF65-F5344CB8AC3E}">
        <p14:creationId xmlns:p14="http://schemas.microsoft.com/office/powerpoint/2010/main" val="2938599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 Select/slicing</a:t>
            </a:r>
          </a:p>
        </p:txBody>
      </p:sp>
      <p:sp>
        <p:nvSpPr>
          <p:cNvPr id="3" name="Content Placeholder 2"/>
          <p:cNvSpPr>
            <a:spLocks noGrp="1"/>
          </p:cNvSpPr>
          <p:nvPr>
            <p:ph idx="1"/>
          </p:nvPr>
        </p:nvSpPr>
        <p:spPr>
          <a:xfrm>
            <a:off x="609600" y="1752601"/>
            <a:ext cx="6143897" cy="4373563"/>
          </a:xfrm>
        </p:spPr>
        <p:txBody>
          <a:bodyPr/>
          <a:lstStyle/>
          <a:p>
            <a:r>
              <a:rPr lang="en-US" dirty="0"/>
              <a:t>Select only some of the rows, or some of the columns, or a combination</a:t>
            </a:r>
          </a:p>
        </p:txBody>
      </p:sp>
      <p:sp>
        <p:nvSpPr>
          <p:cNvPr id="5" name="Slide Number Placeholder 4"/>
          <p:cNvSpPr>
            <a:spLocks noGrp="1"/>
          </p:cNvSpPr>
          <p:nvPr>
            <p:ph type="sldNum" sz="quarter" idx="12"/>
          </p:nvPr>
        </p:nvSpPr>
        <p:spPr/>
        <p:txBody>
          <a:bodyPr/>
          <a:lstStyle/>
          <a:p>
            <a:fld id="{A2EF37A0-74FC-AB4F-AE4C-D9BFC6719E9F}" type="slidenum">
              <a:rPr lang="en-US" smtClean="0"/>
              <a:pPr/>
              <a:t>10</a:t>
            </a:fld>
            <a:endParaRPr lang="en-US"/>
          </a:p>
        </p:txBody>
      </p:sp>
      <p:graphicFrame>
        <p:nvGraphicFramePr>
          <p:cNvPr id="8" name="Table 7"/>
          <p:cNvGraphicFramePr>
            <a:graphicFrameLocks noGrp="1"/>
          </p:cNvGraphicFramePr>
          <p:nvPr/>
        </p:nvGraphicFramePr>
        <p:xfrm>
          <a:off x="1565707" y="2468668"/>
          <a:ext cx="4156492" cy="1897860"/>
        </p:xfrm>
        <a:graphic>
          <a:graphicData uri="http://schemas.openxmlformats.org/drawingml/2006/table">
            <a:tbl>
              <a:tblPr firstRow="1" bandRow="1">
                <a:tableStyleId>{7E9639D4-E3E2-4D34-9284-5A2195B3D0D7}</a:tableStyleId>
              </a:tblPr>
              <a:tblGrid>
                <a:gridCol w="1039123">
                  <a:extLst>
                    <a:ext uri="{9D8B030D-6E8A-4147-A177-3AD203B41FA5}">
                      <a16:colId xmlns:a16="http://schemas.microsoft.com/office/drawing/2014/main" val="20000"/>
                    </a:ext>
                  </a:extLst>
                </a:gridCol>
                <a:gridCol w="1039123">
                  <a:extLst>
                    <a:ext uri="{9D8B030D-6E8A-4147-A177-3AD203B41FA5}">
                      <a16:colId xmlns:a16="http://schemas.microsoft.com/office/drawing/2014/main" val="20001"/>
                    </a:ext>
                  </a:extLst>
                </a:gridCol>
                <a:gridCol w="1039123">
                  <a:extLst>
                    <a:ext uri="{9D8B030D-6E8A-4147-A177-3AD203B41FA5}">
                      <a16:colId xmlns:a16="http://schemas.microsoft.com/office/drawing/2014/main" val="20002"/>
                    </a:ext>
                  </a:extLst>
                </a:gridCol>
                <a:gridCol w="1039123">
                  <a:extLst>
                    <a:ext uri="{9D8B030D-6E8A-4147-A177-3AD203B41FA5}">
                      <a16:colId xmlns:a16="http://schemas.microsoft.com/office/drawing/2014/main" val="20003"/>
                    </a:ext>
                  </a:extLst>
                </a:gridCol>
              </a:tblGrid>
              <a:tr h="379572">
                <a:tc>
                  <a:txBody>
                    <a:bodyPr/>
                    <a:lstStyle/>
                    <a:p>
                      <a:r>
                        <a:rPr lang="en-US" dirty="0"/>
                        <a:t>ID</a:t>
                      </a:r>
                    </a:p>
                  </a:txBody>
                  <a:tcPr/>
                </a:tc>
                <a:tc>
                  <a:txBody>
                    <a:bodyPr/>
                    <a:lstStyle/>
                    <a:p>
                      <a:r>
                        <a:rPr lang="en-US" dirty="0"/>
                        <a:t>age</a:t>
                      </a:r>
                    </a:p>
                  </a:txBody>
                  <a:tcPr/>
                </a:tc>
                <a:tc>
                  <a:txBody>
                    <a:bodyPr/>
                    <a:lstStyle/>
                    <a:p>
                      <a:r>
                        <a:rPr lang="en-US" dirty="0" err="1"/>
                        <a:t>wgt_kg</a:t>
                      </a:r>
                      <a:endParaRPr lang="en-US" dirty="0"/>
                    </a:p>
                  </a:txBody>
                  <a:tcPr/>
                </a:tc>
                <a:tc>
                  <a:txBody>
                    <a:bodyPr/>
                    <a:lstStyle/>
                    <a:p>
                      <a:r>
                        <a:rPr lang="en-US" dirty="0" err="1"/>
                        <a:t>hgt_cm</a:t>
                      </a:r>
                      <a:endParaRPr lang="en-US" dirty="0"/>
                    </a:p>
                  </a:txBody>
                  <a:tcPr/>
                </a:tc>
                <a:extLst>
                  <a:ext uri="{0D108BD9-81ED-4DB2-BD59-A6C34878D82A}">
                    <a16:rowId xmlns:a16="http://schemas.microsoft.com/office/drawing/2014/main" val="10000"/>
                  </a:ext>
                </a:extLst>
              </a:tr>
              <a:tr h="379572">
                <a:tc>
                  <a:txBody>
                    <a:bodyPr/>
                    <a:lstStyle/>
                    <a:p>
                      <a:r>
                        <a:rPr lang="en-US" dirty="0"/>
                        <a:t>1</a:t>
                      </a:r>
                    </a:p>
                  </a:txBody>
                  <a:tcPr/>
                </a:tc>
                <a:tc>
                  <a:txBody>
                    <a:bodyPr/>
                    <a:lstStyle/>
                    <a:p>
                      <a:r>
                        <a:rPr lang="en-US" dirty="0"/>
                        <a:t>12.2</a:t>
                      </a:r>
                    </a:p>
                  </a:txBody>
                  <a:tcPr/>
                </a:tc>
                <a:tc>
                  <a:txBody>
                    <a:bodyPr/>
                    <a:lstStyle/>
                    <a:p>
                      <a:r>
                        <a:rPr lang="en-US" dirty="0"/>
                        <a:t>42.3</a:t>
                      </a:r>
                    </a:p>
                  </a:txBody>
                  <a:tcPr/>
                </a:tc>
                <a:tc>
                  <a:txBody>
                    <a:bodyPr/>
                    <a:lstStyle/>
                    <a:p>
                      <a:r>
                        <a:rPr lang="en-US" dirty="0"/>
                        <a:t>145.1</a:t>
                      </a:r>
                    </a:p>
                  </a:txBody>
                  <a:tcPr/>
                </a:tc>
                <a:extLst>
                  <a:ext uri="{0D108BD9-81ED-4DB2-BD59-A6C34878D82A}">
                    <a16:rowId xmlns:a16="http://schemas.microsoft.com/office/drawing/2014/main" val="10001"/>
                  </a:ext>
                </a:extLst>
              </a:tr>
              <a:tr h="379572">
                <a:tc>
                  <a:txBody>
                    <a:bodyPr/>
                    <a:lstStyle/>
                    <a:p>
                      <a:r>
                        <a:rPr lang="en-US" dirty="0"/>
                        <a:t>2</a:t>
                      </a:r>
                    </a:p>
                  </a:txBody>
                  <a:tcPr/>
                </a:tc>
                <a:tc>
                  <a:txBody>
                    <a:bodyPr/>
                    <a:lstStyle/>
                    <a:p>
                      <a:r>
                        <a:rPr lang="en-US" dirty="0"/>
                        <a:t>11.0</a:t>
                      </a:r>
                    </a:p>
                  </a:txBody>
                  <a:tcPr/>
                </a:tc>
                <a:tc>
                  <a:txBody>
                    <a:bodyPr/>
                    <a:lstStyle/>
                    <a:p>
                      <a:r>
                        <a:rPr lang="en-US" dirty="0"/>
                        <a:t>40.8</a:t>
                      </a:r>
                    </a:p>
                  </a:txBody>
                  <a:tcPr/>
                </a:tc>
                <a:tc>
                  <a:txBody>
                    <a:bodyPr/>
                    <a:lstStyle/>
                    <a:p>
                      <a:r>
                        <a:rPr lang="en-US" dirty="0"/>
                        <a:t>143.8</a:t>
                      </a:r>
                    </a:p>
                  </a:txBody>
                  <a:tcPr/>
                </a:tc>
                <a:extLst>
                  <a:ext uri="{0D108BD9-81ED-4DB2-BD59-A6C34878D82A}">
                    <a16:rowId xmlns:a16="http://schemas.microsoft.com/office/drawing/2014/main" val="10002"/>
                  </a:ext>
                </a:extLst>
              </a:tr>
              <a:tr h="379572">
                <a:tc>
                  <a:txBody>
                    <a:bodyPr/>
                    <a:lstStyle/>
                    <a:p>
                      <a:r>
                        <a:rPr lang="en-US" dirty="0"/>
                        <a:t>3</a:t>
                      </a:r>
                    </a:p>
                  </a:txBody>
                  <a:tcPr/>
                </a:tc>
                <a:tc>
                  <a:txBody>
                    <a:bodyPr/>
                    <a:lstStyle/>
                    <a:p>
                      <a:r>
                        <a:rPr lang="en-US" dirty="0"/>
                        <a:t>15.6</a:t>
                      </a:r>
                    </a:p>
                  </a:txBody>
                  <a:tcPr/>
                </a:tc>
                <a:tc>
                  <a:txBody>
                    <a:bodyPr/>
                    <a:lstStyle/>
                    <a:p>
                      <a:r>
                        <a:rPr lang="en-US" dirty="0"/>
                        <a:t>65.3</a:t>
                      </a:r>
                    </a:p>
                  </a:txBody>
                  <a:tcPr/>
                </a:tc>
                <a:tc>
                  <a:txBody>
                    <a:bodyPr/>
                    <a:lstStyle/>
                    <a:p>
                      <a:r>
                        <a:rPr lang="en-US" dirty="0"/>
                        <a:t>165.3</a:t>
                      </a:r>
                    </a:p>
                  </a:txBody>
                  <a:tcPr/>
                </a:tc>
                <a:extLst>
                  <a:ext uri="{0D108BD9-81ED-4DB2-BD59-A6C34878D82A}">
                    <a16:rowId xmlns:a16="http://schemas.microsoft.com/office/drawing/2014/main" val="10003"/>
                  </a:ext>
                </a:extLst>
              </a:tr>
              <a:tr h="379572">
                <a:tc>
                  <a:txBody>
                    <a:bodyPr/>
                    <a:lstStyle/>
                    <a:p>
                      <a:r>
                        <a:rPr lang="en-US" dirty="0"/>
                        <a:t>4</a:t>
                      </a:r>
                    </a:p>
                  </a:txBody>
                  <a:tcPr/>
                </a:tc>
                <a:tc>
                  <a:txBody>
                    <a:bodyPr/>
                    <a:lstStyle/>
                    <a:p>
                      <a:r>
                        <a:rPr lang="en-US" dirty="0"/>
                        <a:t>35.1</a:t>
                      </a:r>
                    </a:p>
                  </a:txBody>
                  <a:tcPr/>
                </a:tc>
                <a:tc>
                  <a:txBody>
                    <a:bodyPr/>
                    <a:lstStyle/>
                    <a:p>
                      <a:r>
                        <a:rPr lang="en-US" dirty="0"/>
                        <a:t>84.2</a:t>
                      </a:r>
                    </a:p>
                  </a:txBody>
                  <a:tcPr/>
                </a:tc>
                <a:tc>
                  <a:txBody>
                    <a:bodyPr/>
                    <a:lstStyle/>
                    <a:p>
                      <a:r>
                        <a:rPr lang="en-US" dirty="0"/>
                        <a:t>185.8</a:t>
                      </a:r>
                    </a:p>
                  </a:txBody>
                  <a:tcPr/>
                </a:tc>
                <a:extLst>
                  <a:ext uri="{0D108BD9-81ED-4DB2-BD59-A6C34878D82A}">
                    <a16:rowId xmlns:a16="http://schemas.microsoft.com/office/drawing/2014/main" val="10004"/>
                  </a:ext>
                </a:extLst>
              </a:tr>
            </a:tbl>
          </a:graphicData>
        </a:graphic>
      </p:graphicFrame>
      <p:graphicFrame>
        <p:nvGraphicFramePr>
          <p:cNvPr id="22" name="Table 21"/>
          <p:cNvGraphicFramePr>
            <a:graphicFrameLocks noGrp="1"/>
          </p:cNvGraphicFramePr>
          <p:nvPr/>
        </p:nvGraphicFramePr>
        <p:xfrm>
          <a:off x="8324194" y="1939861"/>
          <a:ext cx="1990610" cy="1931550"/>
        </p:xfrm>
        <a:graphic>
          <a:graphicData uri="http://schemas.openxmlformats.org/drawingml/2006/table">
            <a:tbl>
              <a:tblPr firstRow="1" bandRow="1">
                <a:tableStyleId>{7E9639D4-E3E2-4D34-9284-5A2195B3D0D7}</a:tableStyleId>
              </a:tblPr>
              <a:tblGrid>
                <a:gridCol w="995305">
                  <a:extLst>
                    <a:ext uri="{9D8B030D-6E8A-4147-A177-3AD203B41FA5}">
                      <a16:colId xmlns:a16="http://schemas.microsoft.com/office/drawing/2014/main" val="20000"/>
                    </a:ext>
                  </a:extLst>
                </a:gridCol>
                <a:gridCol w="995305">
                  <a:extLst>
                    <a:ext uri="{9D8B030D-6E8A-4147-A177-3AD203B41FA5}">
                      <a16:colId xmlns:a16="http://schemas.microsoft.com/office/drawing/2014/main" val="20001"/>
                    </a:ext>
                  </a:extLst>
                </a:gridCol>
              </a:tblGrid>
              <a:tr h="386310">
                <a:tc>
                  <a:txBody>
                    <a:bodyPr/>
                    <a:lstStyle/>
                    <a:p>
                      <a:r>
                        <a:rPr lang="en-US" dirty="0"/>
                        <a:t>ID</a:t>
                      </a:r>
                    </a:p>
                  </a:txBody>
                  <a:tcPr/>
                </a:tc>
                <a:tc>
                  <a:txBody>
                    <a:bodyPr/>
                    <a:lstStyle/>
                    <a:p>
                      <a:r>
                        <a:rPr lang="en-US" dirty="0"/>
                        <a:t>age</a:t>
                      </a:r>
                    </a:p>
                  </a:txBody>
                  <a:tcPr/>
                </a:tc>
                <a:extLst>
                  <a:ext uri="{0D108BD9-81ED-4DB2-BD59-A6C34878D82A}">
                    <a16:rowId xmlns:a16="http://schemas.microsoft.com/office/drawing/2014/main" val="10000"/>
                  </a:ext>
                </a:extLst>
              </a:tr>
              <a:tr h="386310">
                <a:tc>
                  <a:txBody>
                    <a:bodyPr/>
                    <a:lstStyle/>
                    <a:p>
                      <a:r>
                        <a:rPr lang="en-US" dirty="0"/>
                        <a:t>1</a:t>
                      </a:r>
                    </a:p>
                  </a:txBody>
                  <a:tcPr/>
                </a:tc>
                <a:tc>
                  <a:txBody>
                    <a:bodyPr/>
                    <a:lstStyle/>
                    <a:p>
                      <a:r>
                        <a:rPr lang="en-US" dirty="0"/>
                        <a:t>12.2</a:t>
                      </a:r>
                    </a:p>
                  </a:txBody>
                  <a:tcPr/>
                </a:tc>
                <a:extLst>
                  <a:ext uri="{0D108BD9-81ED-4DB2-BD59-A6C34878D82A}">
                    <a16:rowId xmlns:a16="http://schemas.microsoft.com/office/drawing/2014/main" val="10001"/>
                  </a:ext>
                </a:extLst>
              </a:tr>
              <a:tr h="386310">
                <a:tc>
                  <a:txBody>
                    <a:bodyPr/>
                    <a:lstStyle/>
                    <a:p>
                      <a:r>
                        <a:rPr lang="en-US" dirty="0"/>
                        <a:t>2</a:t>
                      </a:r>
                    </a:p>
                  </a:txBody>
                  <a:tcPr/>
                </a:tc>
                <a:tc>
                  <a:txBody>
                    <a:bodyPr/>
                    <a:lstStyle/>
                    <a:p>
                      <a:r>
                        <a:rPr lang="en-US" dirty="0"/>
                        <a:t>11.0</a:t>
                      </a:r>
                    </a:p>
                  </a:txBody>
                  <a:tcPr/>
                </a:tc>
                <a:extLst>
                  <a:ext uri="{0D108BD9-81ED-4DB2-BD59-A6C34878D82A}">
                    <a16:rowId xmlns:a16="http://schemas.microsoft.com/office/drawing/2014/main" val="10002"/>
                  </a:ext>
                </a:extLst>
              </a:tr>
              <a:tr h="386310">
                <a:tc>
                  <a:txBody>
                    <a:bodyPr/>
                    <a:lstStyle/>
                    <a:p>
                      <a:r>
                        <a:rPr lang="en-US" dirty="0"/>
                        <a:t>3</a:t>
                      </a:r>
                    </a:p>
                  </a:txBody>
                  <a:tcPr/>
                </a:tc>
                <a:tc>
                  <a:txBody>
                    <a:bodyPr/>
                    <a:lstStyle/>
                    <a:p>
                      <a:r>
                        <a:rPr lang="en-US" dirty="0"/>
                        <a:t>15.6</a:t>
                      </a:r>
                    </a:p>
                  </a:txBody>
                  <a:tcPr/>
                </a:tc>
                <a:extLst>
                  <a:ext uri="{0D108BD9-81ED-4DB2-BD59-A6C34878D82A}">
                    <a16:rowId xmlns:a16="http://schemas.microsoft.com/office/drawing/2014/main" val="10003"/>
                  </a:ext>
                </a:extLst>
              </a:tr>
              <a:tr h="386310">
                <a:tc>
                  <a:txBody>
                    <a:bodyPr/>
                    <a:lstStyle/>
                    <a:p>
                      <a:r>
                        <a:rPr lang="en-US" dirty="0"/>
                        <a:t>4</a:t>
                      </a:r>
                    </a:p>
                  </a:txBody>
                  <a:tcPr/>
                </a:tc>
                <a:tc>
                  <a:txBody>
                    <a:bodyPr/>
                    <a:lstStyle/>
                    <a:p>
                      <a:r>
                        <a:rPr lang="en-US" dirty="0"/>
                        <a:t>35.1</a:t>
                      </a:r>
                    </a:p>
                  </a:txBody>
                  <a:tcPr/>
                </a:tc>
                <a:extLst>
                  <a:ext uri="{0D108BD9-81ED-4DB2-BD59-A6C34878D82A}">
                    <a16:rowId xmlns:a16="http://schemas.microsoft.com/office/drawing/2014/main" val="10004"/>
                  </a:ext>
                </a:extLst>
              </a:tr>
            </a:tbl>
          </a:graphicData>
        </a:graphic>
      </p:graphicFrame>
      <p:sp>
        <p:nvSpPr>
          <p:cNvPr id="4" name="TextBox 3"/>
          <p:cNvSpPr txBox="1"/>
          <p:nvPr/>
        </p:nvSpPr>
        <p:spPr>
          <a:xfrm>
            <a:off x="6189916" y="2332732"/>
            <a:ext cx="1582484" cy="646331"/>
          </a:xfrm>
          <a:prstGeom prst="rect">
            <a:avLst/>
          </a:prstGeom>
          <a:noFill/>
        </p:spPr>
        <p:txBody>
          <a:bodyPr wrap="none" rtlCol="0">
            <a:spAutoFit/>
          </a:bodyPr>
          <a:lstStyle/>
          <a:p>
            <a:r>
              <a:rPr lang="en-US" dirty="0"/>
              <a:t>Only columns</a:t>
            </a:r>
          </a:p>
          <a:p>
            <a:r>
              <a:rPr lang="en-US" dirty="0"/>
              <a:t>ID and Age</a:t>
            </a:r>
          </a:p>
        </p:txBody>
      </p:sp>
      <p:sp>
        <p:nvSpPr>
          <p:cNvPr id="26" name="TextBox 25"/>
          <p:cNvSpPr txBox="1"/>
          <p:nvPr/>
        </p:nvSpPr>
        <p:spPr>
          <a:xfrm>
            <a:off x="1894358" y="4530111"/>
            <a:ext cx="1621437" cy="646331"/>
          </a:xfrm>
          <a:prstGeom prst="rect">
            <a:avLst/>
          </a:prstGeom>
          <a:noFill/>
        </p:spPr>
        <p:txBody>
          <a:bodyPr wrap="square" rtlCol="0">
            <a:spAutoFit/>
          </a:bodyPr>
          <a:lstStyle/>
          <a:p>
            <a:r>
              <a:rPr lang="en-US" dirty="0"/>
              <a:t>Only rows with </a:t>
            </a:r>
            <a:r>
              <a:rPr lang="en-US" dirty="0" err="1"/>
              <a:t>wgt</a:t>
            </a:r>
            <a:r>
              <a:rPr lang="en-US" dirty="0"/>
              <a:t> &gt; 41</a:t>
            </a:r>
          </a:p>
        </p:txBody>
      </p:sp>
      <p:sp>
        <p:nvSpPr>
          <p:cNvPr id="27" name="TextBox 26"/>
          <p:cNvSpPr txBox="1"/>
          <p:nvPr/>
        </p:nvSpPr>
        <p:spPr>
          <a:xfrm>
            <a:off x="6651581" y="4370918"/>
            <a:ext cx="659155" cy="369332"/>
          </a:xfrm>
          <a:prstGeom prst="rect">
            <a:avLst/>
          </a:prstGeom>
          <a:noFill/>
        </p:spPr>
        <p:txBody>
          <a:bodyPr wrap="none" rtlCol="0">
            <a:spAutoFit/>
          </a:bodyPr>
          <a:lstStyle/>
          <a:p>
            <a:r>
              <a:rPr lang="en-US" dirty="0"/>
              <a:t>Both</a:t>
            </a:r>
          </a:p>
        </p:txBody>
      </p:sp>
      <p:graphicFrame>
        <p:nvGraphicFramePr>
          <p:cNvPr id="28" name="Table 27"/>
          <p:cNvGraphicFramePr>
            <a:graphicFrameLocks noGrp="1"/>
          </p:cNvGraphicFramePr>
          <p:nvPr/>
        </p:nvGraphicFramePr>
        <p:xfrm>
          <a:off x="1565707" y="5385278"/>
          <a:ext cx="4143088" cy="1472720"/>
        </p:xfrm>
        <a:graphic>
          <a:graphicData uri="http://schemas.openxmlformats.org/drawingml/2006/table">
            <a:tbl>
              <a:tblPr firstRow="1" bandRow="1">
                <a:tableStyleId>{7E9639D4-E3E2-4D34-9284-5A2195B3D0D7}</a:tableStyleId>
              </a:tblPr>
              <a:tblGrid>
                <a:gridCol w="1035772">
                  <a:extLst>
                    <a:ext uri="{9D8B030D-6E8A-4147-A177-3AD203B41FA5}">
                      <a16:colId xmlns:a16="http://schemas.microsoft.com/office/drawing/2014/main" val="20000"/>
                    </a:ext>
                  </a:extLst>
                </a:gridCol>
                <a:gridCol w="1035772">
                  <a:extLst>
                    <a:ext uri="{9D8B030D-6E8A-4147-A177-3AD203B41FA5}">
                      <a16:colId xmlns:a16="http://schemas.microsoft.com/office/drawing/2014/main" val="20001"/>
                    </a:ext>
                  </a:extLst>
                </a:gridCol>
                <a:gridCol w="1035772">
                  <a:extLst>
                    <a:ext uri="{9D8B030D-6E8A-4147-A177-3AD203B41FA5}">
                      <a16:colId xmlns:a16="http://schemas.microsoft.com/office/drawing/2014/main" val="20002"/>
                    </a:ext>
                  </a:extLst>
                </a:gridCol>
                <a:gridCol w="1035772">
                  <a:extLst>
                    <a:ext uri="{9D8B030D-6E8A-4147-A177-3AD203B41FA5}">
                      <a16:colId xmlns:a16="http://schemas.microsoft.com/office/drawing/2014/main" val="20003"/>
                    </a:ext>
                  </a:extLst>
                </a:gridCol>
              </a:tblGrid>
              <a:tr h="368180">
                <a:tc>
                  <a:txBody>
                    <a:bodyPr/>
                    <a:lstStyle/>
                    <a:p>
                      <a:r>
                        <a:rPr lang="en-US" dirty="0"/>
                        <a:t>ID</a:t>
                      </a:r>
                    </a:p>
                  </a:txBody>
                  <a:tcPr/>
                </a:tc>
                <a:tc>
                  <a:txBody>
                    <a:bodyPr/>
                    <a:lstStyle/>
                    <a:p>
                      <a:r>
                        <a:rPr lang="en-US" dirty="0"/>
                        <a:t>age</a:t>
                      </a:r>
                    </a:p>
                  </a:txBody>
                  <a:tcPr/>
                </a:tc>
                <a:tc>
                  <a:txBody>
                    <a:bodyPr/>
                    <a:lstStyle/>
                    <a:p>
                      <a:r>
                        <a:rPr lang="en-US" dirty="0" err="1"/>
                        <a:t>wgt_kg</a:t>
                      </a:r>
                      <a:endParaRPr lang="en-US" dirty="0"/>
                    </a:p>
                  </a:txBody>
                  <a:tcPr/>
                </a:tc>
                <a:tc>
                  <a:txBody>
                    <a:bodyPr/>
                    <a:lstStyle/>
                    <a:p>
                      <a:r>
                        <a:rPr lang="en-US" dirty="0" err="1"/>
                        <a:t>hgt_cm</a:t>
                      </a:r>
                      <a:endParaRPr lang="en-US" dirty="0"/>
                    </a:p>
                  </a:txBody>
                  <a:tcPr/>
                </a:tc>
                <a:extLst>
                  <a:ext uri="{0D108BD9-81ED-4DB2-BD59-A6C34878D82A}">
                    <a16:rowId xmlns:a16="http://schemas.microsoft.com/office/drawing/2014/main" val="10000"/>
                  </a:ext>
                </a:extLst>
              </a:tr>
              <a:tr h="368180">
                <a:tc>
                  <a:txBody>
                    <a:bodyPr/>
                    <a:lstStyle/>
                    <a:p>
                      <a:r>
                        <a:rPr lang="en-US" dirty="0"/>
                        <a:t>1</a:t>
                      </a:r>
                    </a:p>
                  </a:txBody>
                  <a:tcPr/>
                </a:tc>
                <a:tc>
                  <a:txBody>
                    <a:bodyPr/>
                    <a:lstStyle/>
                    <a:p>
                      <a:r>
                        <a:rPr lang="en-US" dirty="0"/>
                        <a:t>12.2</a:t>
                      </a:r>
                    </a:p>
                  </a:txBody>
                  <a:tcPr/>
                </a:tc>
                <a:tc>
                  <a:txBody>
                    <a:bodyPr/>
                    <a:lstStyle/>
                    <a:p>
                      <a:r>
                        <a:rPr lang="en-US" dirty="0"/>
                        <a:t>42.3</a:t>
                      </a:r>
                    </a:p>
                  </a:txBody>
                  <a:tcPr/>
                </a:tc>
                <a:tc>
                  <a:txBody>
                    <a:bodyPr/>
                    <a:lstStyle/>
                    <a:p>
                      <a:r>
                        <a:rPr lang="en-US" dirty="0"/>
                        <a:t>145.1</a:t>
                      </a:r>
                    </a:p>
                  </a:txBody>
                  <a:tcPr/>
                </a:tc>
                <a:extLst>
                  <a:ext uri="{0D108BD9-81ED-4DB2-BD59-A6C34878D82A}">
                    <a16:rowId xmlns:a16="http://schemas.microsoft.com/office/drawing/2014/main" val="10001"/>
                  </a:ext>
                </a:extLst>
              </a:tr>
              <a:tr h="368180">
                <a:tc>
                  <a:txBody>
                    <a:bodyPr/>
                    <a:lstStyle/>
                    <a:p>
                      <a:r>
                        <a:rPr lang="en-US" dirty="0"/>
                        <a:t>3</a:t>
                      </a:r>
                    </a:p>
                  </a:txBody>
                  <a:tcPr/>
                </a:tc>
                <a:tc>
                  <a:txBody>
                    <a:bodyPr/>
                    <a:lstStyle/>
                    <a:p>
                      <a:r>
                        <a:rPr lang="en-US" dirty="0"/>
                        <a:t>15.6</a:t>
                      </a:r>
                    </a:p>
                  </a:txBody>
                  <a:tcPr/>
                </a:tc>
                <a:tc>
                  <a:txBody>
                    <a:bodyPr/>
                    <a:lstStyle/>
                    <a:p>
                      <a:r>
                        <a:rPr lang="en-US" dirty="0"/>
                        <a:t>65.3</a:t>
                      </a:r>
                    </a:p>
                  </a:txBody>
                  <a:tcPr/>
                </a:tc>
                <a:tc>
                  <a:txBody>
                    <a:bodyPr/>
                    <a:lstStyle/>
                    <a:p>
                      <a:r>
                        <a:rPr lang="en-US" dirty="0"/>
                        <a:t>165.3</a:t>
                      </a:r>
                    </a:p>
                  </a:txBody>
                  <a:tcPr/>
                </a:tc>
                <a:extLst>
                  <a:ext uri="{0D108BD9-81ED-4DB2-BD59-A6C34878D82A}">
                    <a16:rowId xmlns:a16="http://schemas.microsoft.com/office/drawing/2014/main" val="10002"/>
                  </a:ext>
                </a:extLst>
              </a:tr>
              <a:tr h="368180">
                <a:tc>
                  <a:txBody>
                    <a:bodyPr/>
                    <a:lstStyle/>
                    <a:p>
                      <a:r>
                        <a:rPr lang="en-US" dirty="0"/>
                        <a:t>4</a:t>
                      </a:r>
                    </a:p>
                  </a:txBody>
                  <a:tcPr/>
                </a:tc>
                <a:tc>
                  <a:txBody>
                    <a:bodyPr/>
                    <a:lstStyle/>
                    <a:p>
                      <a:r>
                        <a:rPr lang="en-US" dirty="0"/>
                        <a:t>35.1</a:t>
                      </a:r>
                    </a:p>
                  </a:txBody>
                  <a:tcPr/>
                </a:tc>
                <a:tc>
                  <a:txBody>
                    <a:bodyPr/>
                    <a:lstStyle/>
                    <a:p>
                      <a:r>
                        <a:rPr lang="en-US" dirty="0"/>
                        <a:t>84.2</a:t>
                      </a:r>
                    </a:p>
                  </a:txBody>
                  <a:tcPr/>
                </a:tc>
                <a:tc>
                  <a:txBody>
                    <a:bodyPr/>
                    <a:lstStyle/>
                    <a:p>
                      <a:r>
                        <a:rPr lang="en-US" dirty="0"/>
                        <a:t>185.8</a:t>
                      </a:r>
                    </a:p>
                  </a:txBody>
                  <a:tcPr/>
                </a:tc>
                <a:extLst>
                  <a:ext uri="{0D108BD9-81ED-4DB2-BD59-A6C34878D82A}">
                    <a16:rowId xmlns:a16="http://schemas.microsoft.com/office/drawing/2014/main" val="10003"/>
                  </a:ext>
                </a:extLst>
              </a:tr>
            </a:tbl>
          </a:graphicData>
        </a:graphic>
      </p:graphicFrame>
      <p:graphicFrame>
        <p:nvGraphicFramePr>
          <p:cNvPr id="29" name="Table 28"/>
          <p:cNvGraphicFramePr>
            <a:graphicFrameLocks noGrp="1"/>
          </p:cNvGraphicFramePr>
          <p:nvPr/>
        </p:nvGraphicFramePr>
        <p:xfrm>
          <a:off x="8035359" y="5025369"/>
          <a:ext cx="2071544" cy="1700552"/>
        </p:xfrm>
        <a:graphic>
          <a:graphicData uri="http://schemas.openxmlformats.org/drawingml/2006/table">
            <a:tbl>
              <a:tblPr firstRow="1" bandRow="1">
                <a:tableStyleId>{7E9639D4-E3E2-4D34-9284-5A2195B3D0D7}</a:tableStyleId>
              </a:tblPr>
              <a:tblGrid>
                <a:gridCol w="1035772">
                  <a:extLst>
                    <a:ext uri="{9D8B030D-6E8A-4147-A177-3AD203B41FA5}">
                      <a16:colId xmlns:a16="http://schemas.microsoft.com/office/drawing/2014/main" val="20000"/>
                    </a:ext>
                  </a:extLst>
                </a:gridCol>
                <a:gridCol w="1035772">
                  <a:extLst>
                    <a:ext uri="{9D8B030D-6E8A-4147-A177-3AD203B41FA5}">
                      <a16:colId xmlns:a16="http://schemas.microsoft.com/office/drawing/2014/main" val="20001"/>
                    </a:ext>
                  </a:extLst>
                </a:gridCol>
              </a:tblGrid>
              <a:tr h="425138">
                <a:tc>
                  <a:txBody>
                    <a:bodyPr/>
                    <a:lstStyle/>
                    <a:p>
                      <a:r>
                        <a:rPr lang="en-US" dirty="0"/>
                        <a:t>ID</a:t>
                      </a:r>
                    </a:p>
                  </a:txBody>
                  <a:tcPr/>
                </a:tc>
                <a:tc>
                  <a:txBody>
                    <a:bodyPr/>
                    <a:lstStyle/>
                    <a:p>
                      <a:r>
                        <a:rPr lang="en-US" dirty="0"/>
                        <a:t>age</a:t>
                      </a:r>
                    </a:p>
                  </a:txBody>
                  <a:tcPr/>
                </a:tc>
                <a:extLst>
                  <a:ext uri="{0D108BD9-81ED-4DB2-BD59-A6C34878D82A}">
                    <a16:rowId xmlns:a16="http://schemas.microsoft.com/office/drawing/2014/main" val="10000"/>
                  </a:ext>
                </a:extLst>
              </a:tr>
              <a:tr h="425138">
                <a:tc>
                  <a:txBody>
                    <a:bodyPr/>
                    <a:lstStyle/>
                    <a:p>
                      <a:r>
                        <a:rPr lang="en-US" dirty="0"/>
                        <a:t>1</a:t>
                      </a:r>
                    </a:p>
                  </a:txBody>
                  <a:tcPr/>
                </a:tc>
                <a:tc>
                  <a:txBody>
                    <a:bodyPr/>
                    <a:lstStyle/>
                    <a:p>
                      <a:r>
                        <a:rPr lang="en-US" dirty="0"/>
                        <a:t>12.2</a:t>
                      </a:r>
                    </a:p>
                  </a:txBody>
                  <a:tcPr/>
                </a:tc>
                <a:extLst>
                  <a:ext uri="{0D108BD9-81ED-4DB2-BD59-A6C34878D82A}">
                    <a16:rowId xmlns:a16="http://schemas.microsoft.com/office/drawing/2014/main" val="10001"/>
                  </a:ext>
                </a:extLst>
              </a:tr>
              <a:tr h="425138">
                <a:tc>
                  <a:txBody>
                    <a:bodyPr/>
                    <a:lstStyle/>
                    <a:p>
                      <a:r>
                        <a:rPr lang="en-US" dirty="0"/>
                        <a:t>3</a:t>
                      </a:r>
                    </a:p>
                  </a:txBody>
                  <a:tcPr/>
                </a:tc>
                <a:tc>
                  <a:txBody>
                    <a:bodyPr/>
                    <a:lstStyle/>
                    <a:p>
                      <a:r>
                        <a:rPr lang="en-US" dirty="0"/>
                        <a:t>15.6</a:t>
                      </a:r>
                    </a:p>
                  </a:txBody>
                  <a:tcPr/>
                </a:tc>
                <a:extLst>
                  <a:ext uri="{0D108BD9-81ED-4DB2-BD59-A6C34878D82A}">
                    <a16:rowId xmlns:a16="http://schemas.microsoft.com/office/drawing/2014/main" val="10002"/>
                  </a:ext>
                </a:extLst>
              </a:tr>
              <a:tr h="425138">
                <a:tc>
                  <a:txBody>
                    <a:bodyPr/>
                    <a:lstStyle/>
                    <a:p>
                      <a:r>
                        <a:rPr lang="en-US" dirty="0"/>
                        <a:t>4</a:t>
                      </a:r>
                    </a:p>
                  </a:txBody>
                  <a:tcPr/>
                </a:tc>
                <a:tc>
                  <a:txBody>
                    <a:bodyPr/>
                    <a:lstStyle/>
                    <a:p>
                      <a:r>
                        <a:rPr lang="en-US" dirty="0"/>
                        <a:t>35.1</a:t>
                      </a:r>
                    </a:p>
                  </a:txBody>
                  <a:tcPr/>
                </a:tc>
                <a:extLst>
                  <a:ext uri="{0D108BD9-81ED-4DB2-BD59-A6C34878D82A}">
                    <a16:rowId xmlns:a16="http://schemas.microsoft.com/office/drawing/2014/main" val="10003"/>
                  </a:ext>
                </a:extLst>
              </a:tr>
            </a:tbl>
          </a:graphicData>
        </a:graphic>
      </p:graphicFrame>
      <p:cxnSp>
        <p:nvCxnSpPr>
          <p:cNvPr id="7" name="Straight Arrow Connector 6"/>
          <p:cNvCxnSpPr/>
          <p:nvPr/>
        </p:nvCxnSpPr>
        <p:spPr>
          <a:xfrm>
            <a:off x="3637251" y="4519957"/>
            <a:ext cx="0" cy="66664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5722199" y="4366529"/>
            <a:ext cx="2313160" cy="80991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5791202" y="2713220"/>
            <a:ext cx="2508393" cy="56962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5580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6" grpId="0"/>
      <p:bldP spid="27"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0EE72-A6E9-8A4F-821F-139A93BB2066}"/>
              </a:ext>
            </a:extLst>
          </p:cNvPr>
          <p:cNvSpPr>
            <a:spLocks noGrp="1"/>
          </p:cNvSpPr>
          <p:nvPr>
            <p:ph type="title"/>
          </p:nvPr>
        </p:nvSpPr>
        <p:spPr>
          <a:xfrm>
            <a:off x="609600" y="152718"/>
            <a:ext cx="7721600" cy="1371600"/>
          </a:xfrm>
        </p:spPr>
        <p:txBody>
          <a:bodyPr>
            <a:normAutofit/>
          </a:bodyPr>
          <a:lstStyle/>
          <a:p>
            <a:r>
              <a:rPr lang="en-US" dirty="0"/>
              <a:t>Miasmas, </a:t>
            </a:r>
            <a:r>
              <a:rPr lang="en-US" dirty="0" err="1"/>
              <a:t>miasmatism</a:t>
            </a:r>
            <a:r>
              <a:rPr lang="en-US" dirty="0"/>
              <a:t>, </a:t>
            </a:r>
            <a:r>
              <a:rPr lang="en-US" dirty="0" err="1"/>
              <a:t>miasmatists</a:t>
            </a:r>
            <a:endParaRPr lang="en-US" dirty="0"/>
          </a:p>
        </p:txBody>
      </p:sp>
      <p:sp>
        <p:nvSpPr>
          <p:cNvPr id="6" name="Content Placeholder 5">
            <a:extLst>
              <a:ext uri="{FF2B5EF4-FFF2-40B4-BE49-F238E27FC236}">
                <a16:creationId xmlns:a16="http://schemas.microsoft.com/office/drawing/2014/main" id="{4702F7B8-42A1-FD40-AA05-A65BDCEC4067}"/>
              </a:ext>
            </a:extLst>
          </p:cNvPr>
          <p:cNvSpPr>
            <a:spLocks noGrp="1"/>
          </p:cNvSpPr>
          <p:nvPr>
            <p:ph idx="1"/>
          </p:nvPr>
        </p:nvSpPr>
        <p:spPr>
          <a:xfrm>
            <a:off x="609600" y="1752601"/>
            <a:ext cx="10160000" cy="4373563"/>
          </a:xfrm>
        </p:spPr>
        <p:txBody>
          <a:bodyPr>
            <a:normAutofit/>
          </a:bodyPr>
          <a:lstStyle/>
          <a:p>
            <a:r>
              <a:rPr lang="en-US" dirty="0"/>
              <a:t>Bad smells given off by waste and rotting matter …</a:t>
            </a:r>
          </a:p>
          <a:p>
            <a:r>
              <a:rPr lang="en-US" dirty="0"/>
              <a:t>Believed to be the main source of disease (cholera)</a:t>
            </a:r>
          </a:p>
          <a:p>
            <a:endParaRPr lang="en-US" dirty="0"/>
          </a:p>
          <a:p>
            <a:r>
              <a:rPr lang="en-US" dirty="0"/>
              <a:t>Suggested remedies: </a:t>
            </a:r>
          </a:p>
          <a:p>
            <a:pPr lvl="1"/>
            <a:r>
              <a:rPr lang="en-US" dirty="0"/>
              <a:t>“fly to </a:t>
            </a:r>
            <a:r>
              <a:rPr lang="en-US" dirty="0" err="1"/>
              <a:t>clene</a:t>
            </a:r>
            <a:r>
              <a:rPr lang="en-US" dirty="0"/>
              <a:t> air”</a:t>
            </a:r>
          </a:p>
          <a:p>
            <a:pPr lvl="1"/>
            <a:r>
              <a:rPr lang="en-US" dirty="0"/>
              <a:t>“a pocket full </a:t>
            </a:r>
            <a:r>
              <a:rPr lang="en-US" dirty="0" err="1"/>
              <a:t>o’posies</a:t>
            </a:r>
            <a:r>
              <a:rPr lang="en-US" dirty="0"/>
              <a:t>”</a:t>
            </a:r>
          </a:p>
          <a:p>
            <a:pPr lvl="1"/>
            <a:r>
              <a:rPr lang="en-US" dirty="0"/>
              <a:t>“fire off barrels of gunpowder” </a:t>
            </a:r>
          </a:p>
          <a:p>
            <a:endParaRPr lang="en-US" dirty="0"/>
          </a:p>
        </p:txBody>
      </p:sp>
      <p:pic>
        <p:nvPicPr>
          <p:cNvPr id="18434" name="Picture 2">
            <a:extLst>
              <a:ext uri="{FF2B5EF4-FFF2-40B4-BE49-F238E27FC236}">
                <a16:creationId xmlns:a16="http://schemas.microsoft.com/office/drawing/2014/main" id="{53E22A0A-BDC2-C14D-ACBA-5F51F59D9D0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421597" y="1524000"/>
            <a:ext cx="3985312" cy="2994677"/>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Cholera in Victorian London | Science Museum">
            <a:extLst>
              <a:ext uri="{FF2B5EF4-FFF2-40B4-BE49-F238E27FC236}">
                <a16:creationId xmlns:a16="http://schemas.microsoft.com/office/drawing/2014/main" id="{9F953741-C76B-EE42-84E4-214B89E74FD0}"/>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259516" y="4649994"/>
            <a:ext cx="3672967" cy="192830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4A280A14-C72D-5446-BBAA-0CDE675F4411}"/>
              </a:ext>
            </a:extLst>
          </p:cNvPr>
          <p:cNvSpPr>
            <a:spLocks noGrp="1"/>
          </p:cNvSpPr>
          <p:nvPr>
            <p:ph type="sldNum" sz="quarter" idx="12"/>
          </p:nvPr>
        </p:nvSpPr>
        <p:spPr/>
        <p:txBody>
          <a:bodyPr/>
          <a:lstStyle/>
          <a:p>
            <a:fld id="{A2EF37A0-74FC-AB4F-AE4C-D9BFC6719E9F}" type="slidenum">
              <a:rPr lang="en-US" smtClean="0"/>
              <a:t>100</a:t>
            </a:fld>
            <a:endParaRPr lang="en-US"/>
          </a:p>
        </p:txBody>
      </p:sp>
    </p:spTree>
    <p:extLst>
      <p:ext uri="{BB962C8B-B14F-4D97-AF65-F5344CB8AC3E}">
        <p14:creationId xmlns:p14="http://schemas.microsoft.com/office/powerpoint/2010/main" val="1605478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4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5D406-0C35-1B4F-B646-7473BB6133AD}"/>
              </a:ext>
            </a:extLst>
          </p:cNvPr>
          <p:cNvSpPr>
            <a:spLocks noGrp="1"/>
          </p:cNvSpPr>
          <p:nvPr>
            <p:ph type="title"/>
          </p:nvPr>
        </p:nvSpPr>
        <p:spPr>
          <a:xfrm>
            <a:off x="609600" y="152718"/>
            <a:ext cx="7721600" cy="1371600"/>
          </a:xfrm>
        </p:spPr>
        <p:txBody>
          <a:bodyPr/>
          <a:lstStyle/>
          <a:p>
            <a:r>
              <a:rPr lang="en-US" dirty="0"/>
              <a:t>Jo(h)n Snow, 1813—58</a:t>
            </a:r>
          </a:p>
        </p:txBody>
      </p:sp>
      <p:sp>
        <p:nvSpPr>
          <p:cNvPr id="5" name="Content Placeholder 4">
            <a:extLst>
              <a:ext uri="{FF2B5EF4-FFF2-40B4-BE49-F238E27FC236}">
                <a16:creationId xmlns:a16="http://schemas.microsoft.com/office/drawing/2014/main" id="{408CD781-23D5-3742-ACBC-EFB5AD147F7E}"/>
              </a:ext>
            </a:extLst>
          </p:cNvPr>
          <p:cNvSpPr>
            <a:spLocks noGrp="1"/>
          </p:cNvSpPr>
          <p:nvPr>
            <p:ph idx="1"/>
          </p:nvPr>
        </p:nvSpPr>
        <p:spPr>
          <a:xfrm>
            <a:off x="609600" y="1752601"/>
            <a:ext cx="10160000" cy="4373563"/>
          </a:xfrm>
        </p:spPr>
        <p:txBody>
          <a:bodyPr/>
          <a:lstStyle/>
          <a:p>
            <a:r>
              <a:rPr lang="en-US" dirty="0"/>
              <a:t>Which one?</a:t>
            </a:r>
          </a:p>
          <a:p>
            <a:pPr lvl="1"/>
            <a:r>
              <a:rPr lang="en-US" dirty="0"/>
              <a:t>https://</a:t>
            </a:r>
            <a:r>
              <a:rPr lang="en-US" dirty="0" err="1"/>
              <a:t>en.wikipedia.org</a:t>
            </a:r>
            <a:r>
              <a:rPr lang="en-US" dirty="0"/>
              <a:t>/wiki/</a:t>
            </a:r>
            <a:r>
              <a:rPr lang="en-US" dirty="0" err="1"/>
              <a:t>John_Snow</a:t>
            </a:r>
            <a:endParaRPr lang="en-US" dirty="0"/>
          </a:p>
        </p:txBody>
      </p:sp>
      <p:grpSp>
        <p:nvGrpSpPr>
          <p:cNvPr id="14" name="Group 13">
            <a:extLst>
              <a:ext uri="{FF2B5EF4-FFF2-40B4-BE49-F238E27FC236}">
                <a16:creationId xmlns:a16="http://schemas.microsoft.com/office/drawing/2014/main" id="{D7CA71FC-67A7-0A4B-BF1A-22F129A61170}"/>
              </a:ext>
            </a:extLst>
          </p:cNvPr>
          <p:cNvGrpSpPr/>
          <p:nvPr/>
        </p:nvGrpSpPr>
        <p:grpSpPr>
          <a:xfrm>
            <a:off x="631667" y="3297039"/>
            <a:ext cx="1981752" cy="3475455"/>
            <a:chOff x="631667" y="3297039"/>
            <a:chExt cx="1981752" cy="3475455"/>
          </a:xfrm>
        </p:grpSpPr>
        <p:pic>
          <p:nvPicPr>
            <p:cNvPr id="19462" name="Picture 6" descr="John Snow - Wikipedia">
              <a:extLst>
                <a:ext uri="{FF2B5EF4-FFF2-40B4-BE49-F238E27FC236}">
                  <a16:creationId xmlns:a16="http://schemas.microsoft.com/office/drawing/2014/main" id="{4A37FBB6-0F1B-9842-8F1A-EB22DB515F1A}"/>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66835" y="3297039"/>
              <a:ext cx="1911417" cy="280861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9EFE205-8332-764B-8F1D-D1E953B7E0B6}"/>
                </a:ext>
              </a:extLst>
            </p:cNvPr>
            <p:cNvSpPr txBox="1"/>
            <p:nvPr/>
          </p:nvSpPr>
          <p:spPr>
            <a:xfrm>
              <a:off x="631667" y="6126163"/>
              <a:ext cx="1981752" cy="646331"/>
            </a:xfrm>
            <a:prstGeom prst="rect">
              <a:avLst/>
            </a:prstGeom>
            <a:noFill/>
          </p:spPr>
          <p:txBody>
            <a:bodyPr wrap="square" rtlCol="0">
              <a:spAutoFit/>
            </a:bodyPr>
            <a:lstStyle/>
            <a:p>
              <a:pPr algn="ctr"/>
              <a:r>
                <a:rPr lang="en-US" sz="1200" dirty="0"/>
                <a:t>Big name in epidemiology, the study of determinants of population-level disease</a:t>
              </a:r>
            </a:p>
          </p:txBody>
        </p:sp>
      </p:grpSp>
      <p:grpSp>
        <p:nvGrpSpPr>
          <p:cNvPr id="11" name="Group 10">
            <a:extLst>
              <a:ext uri="{FF2B5EF4-FFF2-40B4-BE49-F238E27FC236}">
                <a16:creationId xmlns:a16="http://schemas.microsoft.com/office/drawing/2014/main" id="{B505FC21-21BC-7B43-BCC8-AFDCEE48D78F}"/>
              </a:ext>
            </a:extLst>
          </p:cNvPr>
          <p:cNvGrpSpPr/>
          <p:nvPr/>
        </p:nvGrpSpPr>
        <p:grpSpPr>
          <a:xfrm>
            <a:off x="3215043" y="3044589"/>
            <a:ext cx="3430265" cy="3085083"/>
            <a:chOff x="3215043" y="3044589"/>
            <a:chExt cx="3430265" cy="3085083"/>
          </a:xfrm>
        </p:grpSpPr>
        <p:pic>
          <p:nvPicPr>
            <p:cNvPr id="19460" name="Picture 4" descr="jon snow, game of thrones (super pouty)">
              <a:extLst>
                <a:ext uri="{FF2B5EF4-FFF2-40B4-BE49-F238E27FC236}">
                  <a16:creationId xmlns:a16="http://schemas.microsoft.com/office/drawing/2014/main" id="{DC1C56B4-820B-5842-A44A-8E6DF2E8CD2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15043" y="3044589"/>
              <a:ext cx="3430265" cy="244226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F60F6C9-231A-3241-9562-E7557B1D4642}"/>
                </a:ext>
              </a:extLst>
            </p:cNvPr>
            <p:cNvSpPr txBox="1"/>
            <p:nvPr/>
          </p:nvSpPr>
          <p:spPr>
            <a:xfrm>
              <a:off x="3939299" y="5483341"/>
              <a:ext cx="1981752" cy="646331"/>
            </a:xfrm>
            <a:prstGeom prst="rect">
              <a:avLst/>
            </a:prstGeom>
            <a:noFill/>
          </p:spPr>
          <p:txBody>
            <a:bodyPr wrap="square" rtlCol="0">
              <a:spAutoFit/>
            </a:bodyPr>
            <a:lstStyle/>
            <a:p>
              <a:pPr algn="ctr"/>
              <a:r>
                <a:rPr lang="en-US" sz="1200" dirty="0"/>
                <a:t>Big name (Jon, not John) in the North, let down by some writers  </a:t>
              </a:r>
            </a:p>
          </p:txBody>
        </p:sp>
      </p:grpSp>
      <p:grpSp>
        <p:nvGrpSpPr>
          <p:cNvPr id="10" name="Group 9">
            <a:extLst>
              <a:ext uri="{FF2B5EF4-FFF2-40B4-BE49-F238E27FC236}">
                <a16:creationId xmlns:a16="http://schemas.microsoft.com/office/drawing/2014/main" id="{242E2476-87CD-034C-93F1-39C8BF493FAA}"/>
              </a:ext>
            </a:extLst>
          </p:cNvPr>
          <p:cNvGrpSpPr/>
          <p:nvPr/>
        </p:nvGrpSpPr>
        <p:grpSpPr>
          <a:xfrm>
            <a:off x="7069178" y="2072963"/>
            <a:ext cx="4318000" cy="3567331"/>
            <a:chOff x="7069178" y="2072963"/>
            <a:chExt cx="4318000" cy="3567331"/>
          </a:xfrm>
        </p:grpSpPr>
        <p:pic>
          <p:nvPicPr>
            <p:cNvPr id="7" name="Picture 4" descr="John Snow">
              <a:extLst>
                <a:ext uri="{FF2B5EF4-FFF2-40B4-BE49-F238E27FC236}">
                  <a16:creationId xmlns:a16="http://schemas.microsoft.com/office/drawing/2014/main" id="{5985D320-06F0-3A4E-AFF1-4E7DE5EE0CC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69178" y="2072963"/>
              <a:ext cx="4318000" cy="2921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0B1D8A68-E389-F046-B841-BE65FD988384}"/>
                </a:ext>
              </a:extLst>
            </p:cNvPr>
            <p:cNvSpPr txBox="1"/>
            <p:nvPr/>
          </p:nvSpPr>
          <p:spPr>
            <a:xfrm>
              <a:off x="8026067" y="4993963"/>
              <a:ext cx="2404221" cy="646331"/>
            </a:xfrm>
            <a:prstGeom prst="rect">
              <a:avLst/>
            </a:prstGeom>
            <a:noFill/>
          </p:spPr>
          <p:txBody>
            <a:bodyPr wrap="square" rtlCol="0">
              <a:spAutoFit/>
            </a:bodyPr>
            <a:lstStyle/>
            <a:p>
              <a:pPr algn="ctr"/>
              <a:r>
                <a:rPr lang="en-US" sz="1200" dirty="0"/>
                <a:t>A public house built at the epicenter of a truly virulent cholera outbreak circa 1800s</a:t>
              </a:r>
            </a:p>
          </p:txBody>
        </p:sp>
      </p:grpSp>
      <p:sp>
        <p:nvSpPr>
          <p:cNvPr id="15" name="Slide Number Placeholder 14">
            <a:extLst>
              <a:ext uri="{FF2B5EF4-FFF2-40B4-BE49-F238E27FC236}">
                <a16:creationId xmlns:a16="http://schemas.microsoft.com/office/drawing/2014/main" id="{5B583384-AEF9-C846-A2CD-9E2224BB01A2}"/>
              </a:ext>
            </a:extLst>
          </p:cNvPr>
          <p:cNvSpPr>
            <a:spLocks noGrp="1"/>
          </p:cNvSpPr>
          <p:nvPr>
            <p:ph type="sldNum" sz="quarter" idx="12"/>
          </p:nvPr>
        </p:nvSpPr>
        <p:spPr/>
        <p:txBody>
          <a:bodyPr/>
          <a:lstStyle/>
          <a:p>
            <a:fld id="{A2EF37A0-74FC-AB4F-AE4C-D9BFC6719E9F}" type="slidenum">
              <a:rPr lang="en-US" smtClean="0"/>
              <a:t>101</a:t>
            </a:fld>
            <a:endParaRPr lang="en-US"/>
          </a:p>
        </p:txBody>
      </p:sp>
    </p:spTree>
    <p:extLst>
      <p:ext uri="{BB962C8B-B14F-4D97-AF65-F5344CB8AC3E}">
        <p14:creationId xmlns:p14="http://schemas.microsoft.com/office/powerpoint/2010/main" val="195563829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5AD8C-5B4D-3748-80C6-903B0582242D}"/>
              </a:ext>
            </a:extLst>
          </p:cNvPr>
          <p:cNvSpPr>
            <a:spLocks noGrp="1"/>
          </p:cNvSpPr>
          <p:nvPr>
            <p:ph type="title"/>
          </p:nvPr>
        </p:nvSpPr>
        <p:spPr/>
        <p:txBody>
          <a:bodyPr/>
          <a:lstStyle/>
          <a:p>
            <a:r>
              <a:rPr lang="en-US" dirty="0"/>
              <a:t>John Snow’s Map</a:t>
            </a:r>
          </a:p>
        </p:txBody>
      </p:sp>
      <p:sp>
        <p:nvSpPr>
          <p:cNvPr id="5" name="Content Placeholder 4">
            <a:extLst>
              <a:ext uri="{FF2B5EF4-FFF2-40B4-BE49-F238E27FC236}">
                <a16:creationId xmlns:a16="http://schemas.microsoft.com/office/drawing/2014/main" id="{112C2EF2-813D-134B-8C6C-6AE9F24090D5}"/>
              </a:ext>
            </a:extLst>
          </p:cNvPr>
          <p:cNvSpPr>
            <a:spLocks noGrp="1"/>
          </p:cNvSpPr>
          <p:nvPr>
            <p:ph idx="1"/>
          </p:nvPr>
        </p:nvSpPr>
        <p:spPr>
          <a:xfrm>
            <a:off x="609601" y="4656650"/>
            <a:ext cx="4954858" cy="2043692"/>
          </a:xfrm>
        </p:spPr>
        <p:txBody>
          <a:bodyPr>
            <a:normAutofit fontScale="92500" lnSpcReduction="20000"/>
          </a:bodyPr>
          <a:lstStyle/>
          <a:p>
            <a:r>
              <a:rPr lang="en-US" dirty="0"/>
              <a:t>Snow’s Map: </a:t>
            </a:r>
          </a:p>
          <a:p>
            <a:pPr lvl="1"/>
            <a:r>
              <a:rPr lang="en-US" dirty="0"/>
              <a:t>Black bar represents one death. </a:t>
            </a:r>
          </a:p>
          <a:p>
            <a:pPr lvl="1"/>
            <a:r>
              <a:rPr lang="en-US" dirty="0"/>
              <a:t>Multiple deaths at same address </a:t>
            </a:r>
            <a:r>
              <a:rPr lang="en-US" dirty="0">
                <a:sym typeface="Wingdings" pitchFamily="2" charset="2"/>
              </a:rPr>
              <a:t></a:t>
            </a:r>
            <a:r>
              <a:rPr lang="en-US" dirty="0"/>
              <a:t> bars stacked on top of each other</a:t>
            </a:r>
          </a:p>
          <a:p>
            <a:pPr lvl="1"/>
            <a:r>
              <a:rPr lang="en-US" dirty="0"/>
              <a:t>Black discs mark the locations of water pumps. </a:t>
            </a:r>
          </a:p>
          <a:p>
            <a:pPr lvl="1"/>
            <a:r>
              <a:rPr lang="en-US" dirty="0"/>
              <a:t>Creates a “natural experiment”</a:t>
            </a:r>
          </a:p>
        </p:txBody>
      </p:sp>
      <p:pic>
        <p:nvPicPr>
          <p:cNvPr id="20482" name="Picture 2">
            <a:extLst>
              <a:ext uri="{FF2B5EF4-FFF2-40B4-BE49-F238E27FC236}">
                <a16:creationId xmlns:a16="http://schemas.microsoft.com/office/drawing/2014/main" id="{D8E8CFE0-046C-C745-8D7C-C5743F81D90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564459" y="152718"/>
            <a:ext cx="6407813" cy="60125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Snow’s Other Map">
            <a:extLst>
              <a:ext uri="{FF2B5EF4-FFF2-40B4-BE49-F238E27FC236}">
                <a16:creationId xmlns:a16="http://schemas.microsoft.com/office/drawing/2014/main" id="{EE624DE7-4248-8542-AE9C-FEA9E9DB08DA}"/>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621439" y="1519250"/>
            <a:ext cx="3190707" cy="2512551"/>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A494A515-5157-0C45-9F9F-10FC5F4747D3}"/>
              </a:ext>
            </a:extLst>
          </p:cNvPr>
          <p:cNvSpPr>
            <a:spLocks noGrp="1"/>
          </p:cNvSpPr>
          <p:nvPr>
            <p:ph type="sldNum" sz="quarter" idx="12"/>
          </p:nvPr>
        </p:nvSpPr>
        <p:spPr/>
        <p:txBody>
          <a:bodyPr/>
          <a:lstStyle/>
          <a:p>
            <a:fld id="{A2EF37A0-74FC-AB4F-AE4C-D9BFC6719E9F}" type="slidenum">
              <a:rPr lang="en-US" smtClean="0"/>
              <a:t>102</a:t>
            </a:fld>
            <a:endParaRPr lang="en-US"/>
          </a:p>
        </p:txBody>
      </p:sp>
      <p:sp>
        <p:nvSpPr>
          <p:cNvPr id="6" name="TextBox 5">
            <a:extLst>
              <a:ext uri="{FF2B5EF4-FFF2-40B4-BE49-F238E27FC236}">
                <a16:creationId xmlns:a16="http://schemas.microsoft.com/office/drawing/2014/main" id="{B9D5AC20-9B58-5E40-A7F2-3603BFDAD112}"/>
              </a:ext>
            </a:extLst>
          </p:cNvPr>
          <p:cNvSpPr txBox="1"/>
          <p:nvPr/>
        </p:nvSpPr>
        <p:spPr>
          <a:xfrm>
            <a:off x="1298782" y="4031801"/>
            <a:ext cx="3836020" cy="461665"/>
          </a:xfrm>
          <a:prstGeom prst="rect">
            <a:avLst/>
          </a:prstGeom>
          <a:noFill/>
        </p:spPr>
        <p:txBody>
          <a:bodyPr wrap="square" rtlCol="0">
            <a:spAutoFit/>
          </a:bodyPr>
          <a:lstStyle/>
          <a:p>
            <a:pPr algn="ctr"/>
            <a:r>
              <a:rPr lang="en-US" sz="1200" dirty="0"/>
              <a:t>Some houses served by S&amp;V, which drew water from the Thames; </a:t>
            </a:r>
            <a:r>
              <a:rPr lang="en-US" sz="1200" dirty="0" err="1"/>
              <a:t>otherws</a:t>
            </a:r>
            <a:r>
              <a:rPr lang="en-US" sz="1200" dirty="0"/>
              <a:t> by Lambeth, which didn’t</a:t>
            </a:r>
          </a:p>
        </p:txBody>
      </p:sp>
    </p:spTree>
    <p:extLst>
      <p:ext uri="{BB962C8B-B14F-4D97-AF65-F5344CB8AC3E}">
        <p14:creationId xmlns:p14="http://schemas.microsoft.com/office/powerpoint/2010/main" val="1206285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4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CD134-7322-0342-8ED2-095D3AA0AE46}"/>
              </a:ext>
            </a:extLst>
          </p:cNvPr>
          <p:cNvSpPr>
            <a:spLocks noGrp="1"/>
          </p:cNvSpPr>
          <p:nvPr>
            <p:ph type="title"/>
          </p:nvPr>
        </p:nvSpPr>
        <p:spPr>
          <a:xfrm>
            <a:off x="609600" y="152718"/>
            <a:ext cx="7721600" cy="1371600"/>
          </a:xfrm>
        </p:spPr>
        <p:txBody>
          <a:bodyPr/>
          <a:lstStyle/>
          <a:p>
            <a:r>
              <a:rPr lang="en-US" dirty="0"/>
              <a:t>Terminology teaser</a:t>
            </a:r>
          </a:p>
        </p:txBody>
      </p:sp>
      <p:sp>
        <p:nvSpPr>
          <p:cNvPr id="3" name="Content Placeholder 2">
            <a:extLst>
              <a:ext uri="{FF2B5EF4-FFF2-40B4-BE49-F238E27FC236}">
                <a16:creationId xmlns:a16="http://schemas.microsoft.com/office/drawing/2014/main" id="{50613E0D-2E67-A74D-A0E8-DE2D55F76009}"/>
              </a:ext>
            </a:extLst>
          </p:cNvPr>
          <p:cNvSpPr>
            <a:spLocks noGrp="1"/>
          </p:cNvSpPr>
          <p:nvPr>
            <p:ph idx="1"/>
          </p:nvPr>
        </p:nvSpPr>
        <p:spPr>
          <a:xfrm>
            <a:off x="609600" y="1752601"/>
            <a:ext cx="10160000" cy="4373563"/>
          </a:xfrm>
        </p:spPr>
        <p:txBody>
          <a:bodyPr>
            <a:normAutofit fontScale="70000" lnSpcReduction="20000"/>
          </a:bodyPr>
          <a:lstStyle/>
          <a:p>
            <a:r>
              <a:rPr lang="en-US" dirty="0"/>
              <a:t>Treatment: Something (drug, price, web headline) to which subjects are exposed</a:t>
            </a:r>
          </a:p>
          <a:p>
            <a:r>
              <a:rPr lang="en-US" dirty="0"/>
              <a:t>Treatment group </a:t>
            </a:r>
          </a:p>
          <a:p>
            <a:pPr lvl="1"/>
            <a:r>
              <a:rPr lang="en-US" dirty="0"/>
              <a:t>A group of subjects exposed to a </a:t>
            </a:r>
            <a:r>
              <a:rPr lang="en-US" dirty="0">
                <a:solidFill>
                  <a:schemeClr val="tx2"/>
                </a:solidFill>
              </a:rPr>
              <a:t>specific treatment</a:t>
            </a:r>
            <a:endParaRPr lang="en-US" dirty="0"/>
          </a:p>
          <a:p>
            <a:endParaRPr lang="en-US" dirty="0"/>
          </a:p>
          <a:p>
            <a:r>
              <a:rPr lang="en-US" dirty="0"/>
              <a:t>Control group </a:t>
            </a:r>
          </a:p>
          <a:p>
            <a:pPr lvl="1"/>
            <a:r>
              <a:rPr lang="en-US" dirty="0"/>
              <a:t>A group of subjects exposed to </a:t>
            </a:r>
            <a:r>
              <a:rPr lang="en-US" dirty="0">
                <a:solidFill>
                  <a:schemeClr val="tx2"/>
                </a:solidFill>
              </a:rPr>
              <a:t>no (or standard) treatment</a:t>
            </a:r>
            <a:endParaRPr lang="en-US" dirty="0"/>
          </a:p>
          <a:p>
            <a:endParaRPr lang="en-US" dirty="0"/>
          </a:p>
          <a:p>
            <a:r>
              <a:rPr lang="en-US" dirty="0"/>
              <a:t>Randomization </a:t>
            </a:r>
          </a:p>
          <a:p>
            <a:pPr lvl="1"/>
            <a:r>
              <a:rPr lang="en-US" dirty="0"/>
              <a:t>The process of randomly assigning subjects to treatments</a:t>
            </a:r>
          </a:p>
          <a:p>
            <a:endParaRPr lang="en-US" dirty="0"/>
          </a:p>
          <a:p>
            <a:r>
              <a:rPr lang="en-US" dirty="0"/>
              <a:t>Subjects </a:t>
            </a:r>
          </a:p>
          <a:p>
            <a:pPr lvl="1"/>
            <a:r>
              <a:rPr lang="en-US" dirty="0"/>
              <a:t>The items (web visitors, patients, etc.) that are exposed to treatments</a:t>
            </a:r>
          </a:p>
          <a:p>
            <a:endParaRPr lang="en-US" dirty="0"/>
          </a:p>
          <a:p>
            <a:r>
              <a:rPr lang="en-US" dirty="0"/>
              <a:t>Test statistic </a:t>
            </a:r>
          </a:p>
          <a:p>
            <a:pPr lvl="1"/>
            <a:r>
              <a:rPr lang="en-US" dirty="0"/>
              <a:t>The metric used to measure the effect of the treatment</a:t>
            </a:r>
          </a:p>
          <a:p>
            <a:endParaRPr lang="en-US" dirty="0"/>
          </a:p>
          <a:p>
            <a:endParaRPr lang="en-US" dirty="0"/>
          </a:p>
          <a:p>
            <a:endParaRPr lang="en-US" dirty="0"/>
          </a:p>
        </p:txBody>
      </p:sp>
      <p:sp>
        <p:nvSpPr>
          <p:cNvPr id="6" name="Slide Number Placeholder 5">
            <a:extLst>
              <a:ext uri="{FF2B5EF4-FFF2-40B4-BE49-F238E27FC236}">
                <a16:creationId xmlns:a16="http://schemas.microsoft.com/office/drawing/2014/main" id="{41AF42E4-65F0-8E4C-98DF-D1B8F2B33995}"/>
              </a:ext>
            </a:extLst>
          </p:cNvPr>
          <p:cNvSpPr>
            <a:spLocks noGrp="1"/>
          </p:cNvSpPr>
          <p:nvPr>
            <p:ph type="sldNum" sz="quarter" idx="12"/>
          </p:nvPr>
        </p:nvSpPr>
        <p:spPr>
          <a:xfrm rot="16200000">
            <a:off x="11189124" y="5824644"/>
            <a:ext cx="1315721" cy="486833"/>
          </a:xfrm>
        </p:spPr>
        <p:txBody>
          <a:bodyPr/>
          <a:lstStyle/>
          <a:p>
            <a:fld id="{A2EF37A0-74FC-AB4F-AE4C-D9BFC6719E9F}" type="slidenum">
              <a:rPr lang="en-US" smtClean="0"/>
              <a:pPr/>
              <a:t>103</a:t>
            </a:fld>
            <a:endParaRPr lang="en-US"/>
          </a:p>
        </p:txBody>
      </p:sp>
      <p:pic>
        <p:nvPicPr>
          <p:cNvPr id="10" name="Picture 2" descr="Hat films | Youtube Statistics / Analytics | Trackalytics">
            <a:extLst>
              <a:ext uri="{FF2B5EF4-FFF2-40B4-BE49-F238E27FC236}">
                <a16:creationId xmlns:a16="http://schemas.microsoft.com/office/drawing/2014/main" id="{0E3DFB21-3396-1C46-88EB-29FC2B55A9F7}"/>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359804" y="2302731"/>
            <a:ext cx="3945054" cy="3945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3595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3" end="13"/>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7E816-7302-A342-83B8-8804E75FC2F5}"/>
              </a:ext>
            </a:extLst>
          </p:cNvPr>
          <p:cNvSpPr>
            <a:spLocks noGrp="1"/>
          </p:cNvSpPr>
          <p:nvPr>
            <p:ph type="title"/>
          </p:nvPr>
        </p:nvSpPr>
        <p:spPr>
          <a:xfrm>
            <a:off x="609600" y="152718"/>
            <a:ext cx="7721600" cy="1371600"/>
          </a:xfrm>
        </p:spPr>
        <p:txBody>
          <a:bodyPr/>
          <a:lstStyle/>
          <a:p>
            <a:r>
              <a:rPr lang="en-US" dirty="0"/>
              <a:t>Questions</a:t>
            </a:r>
          </a:p>
        </p:txBody>
      </p:sp>
      <p:sp>
        <p:nvSpPr>
          <p:cNvPr id="5" name="Content Placeholder 4">
            <a:extLst>
              <a:ext uri="{FF2B5EF4-FFF2-40B4-BE49-F238E27FC236}">
                <a16:creationId xmlns:a16="http://schemas.microsoft.com/office/drawing/2014/main" id="{248B9FE9-87E5-2546-B969-61798E518C45}"/>
              </a:ext>
            </a:extLst>
          </p:cNvPr>
          <p:cNvSpPr>
            <a:spLocks noGrp="1"/>
          </p:cNvSpPr>
          <p:nvPr>
            <p:ph idx="1"/>
          </p:nvPr>
        </p:nvSpPr>
        <p:spPr>
          <a:xfrm>
            <a:off x="609600" y="1752601"/>
            <a:ext cx="10160000" cy="4373563"/>
          </a:xfrm>
        </p:spPr>
        <p:txBody>
          <a:bodyPr>
            <a:normAutofit fontScale="77500" lnSpcReduction="20000"/>
          </a:bodyPr>
          <a:lstStyle/>
          <a:p>
            <a:r>
              <a:rPr lang="en-US" dirty="0"/>
              <a:t>Treatment Group    ?????????</a:t>
            </a:r>
          </a:p>
          <a:p>
            <a:endParaRPr lang="en-US" dirty="0"/>
          </a:p>
          <a:p>
            <a:r>
              <a:rPr lang="en-US" dirty="0"/>
              <a:t>Control Group    ?????????</a:t>
            </a:r>
          </a:p>
          <a:p>
            <a:endParaRPr lang="en-US" dirty="0"/>
          </a:p>
          <a:p>
            <a:r>
              <a:rPr lang="en-US" dirty="0"/>
              <a:t>Which houses were part of the treatment group?</a:t>
            </a:r>
          </a:p>
          <a:p>
            <a:pPr lvl="1"/>
            <a:r>
              <a:rPr lang="en-US" dirty="0"/>
              <a:t>All houses in the region of overlap.</a:t>
            </a:r>
          </a:p>
          <a:p>
            <a:pPr lvl="1"/>
            <a:r>
              <a:rPr lang="en-US" dirty="0"/>
              <a:t>Houses served by S&amp;V (dirty water) </a:t>
            </a:r>
            <a:br>
              <a:rPr lang="en-US" dirty="0"/>
            </a:br>
            <a:r>
              <a:rPr lang="en-US" dirty="0"/>
              <a:t>in the region of overlap.</a:t>
            </a:r>
          </a:p>
          <a:p>
            <a:pPr lvl="1"/>
            <a:r>
              <a:rPr lang="en-US" dirty="0"/>
              <a:t>Houses served by Lambeth (clean water) </a:t>
            </a:r>
            <a:br>
              <a:rPr lang="en-US" dirty="0"/>
            </a:br>
            <a:r>
              <a:rPr lang="en-US" dirty="0"/>
              <a:t>in the region of overlap?</a:t>
            </a:r>
          </a:p>
          <a:p>
            <a:pPr lvl="1"/>
            <a:endParaRPr lang="en-US" dirty="0"/>
          </a:p>
          <a:p>
            <a:r>
              <a:rPr lang="en-US" dirty="0"/>
              <a:t>In the language of stats: </a:t>
            </a:r>
          </a:p>
          <a:p>
            <a:pPr lvl="1"/>
            <a:r>
              <a:rPr lang="en-US" dirty="0"/>
              <a:t>S&amp;V houses as the treatment group </a:t>
            </a:r>
          </a:p>
          <a:p>
            <a:pPr lvl="1"/>
            <a:r>
              <a:rPr lang="en-US" dirty="0"/>
              <a:t>Lambeth houses at the control group. </a:t>
            </a:r>
          </a:p>
          <a:p>
            <a:pPr lvl="1"/>
            <a:r>
              <a:rPr lang="en-US" dirty="0"/>
              <a:t>A crucial element in Snow’s analysis was that the people in the two groups were comparable to each other, apart from the treatment.</a:t>
            </a:r>
          </a:p>
          <a:p>
            <a:endParaRPr lang="en-US" dirty="0"/>
          </a:p>
        </p:txBody>
      </p:sp>
      <p:sp>
        <p:nvSpPr>
          <p:cNvPr id="3" name="Slide Number Placeholder 2">
            <a:extLst>
              <a:ext uri="{FF2B5EF4-FFF2-40B4-BE49-F238E27FC236}">
                <a16:creationId xmlns:a16="http://schemas.microsoft.com/office/drawing/2014/main" id="{A9B97933-B9E6-ED4A-8AD4-91EAA2896E7D}"/>
              </a:ext>
            </a:extLst>
          </p:cNvPr>
          <p:cNvSpPr>
            <a:spLocks noGrp="1"/>
          </p:cNvSpPr>
          <p:nvPr>
            <p:ph type="sldNum" sz="quarter" idx="12"/>
          </p:nvPr>
        </p:nvSpPr>
        <p:spPr>
          <a:xfrm rot="16200000">
            <a:off x="11189124" y="5824644"/>
            <a:ext cx="1315721" cy="486833"/>
          </a:xfrm>
        </p:spPr>
        <p:txBody>
          <a:bodyPr/>
          <a:lstStyle/>
          <a:p>
            <a:fld id="{A2EF37A0-74FC-AB4F-AE4C-D9BFC6719E9F}" type="slidenum">
              <a:rPr lang="en-US" smtClean="0"/>
              <a:pPr/>
              <a:t>104</a:t>
            </a:fld>
            <a:endParaRPr lang="en-US"/>
          </a:p>
        </p:txBody>
      </p:sp>
      <p:pic>
        <p:nvPicPr>
          <p:cNvPr id="6" name="Picture 2" descr="Snow’s Other Map">
            <a:extLst>
              <a:ext uri="{FF2B5EF4-FFF2-40B4-BE49-F238E27FC236}">
                <a16:creationId xmlns:a16="http://schemas.microsoft.com/office/drawing/2014/main" id="{FF95D932-E304-9741-9D7E-6C8879CEA2A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210595" y="490653"/>
            <a:ext cx="5392443" cy="4246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4366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5B7F1-7181-304C-BA1E-24E7F42A8464}"/>
              </a:ext>
            </a:extLst>
          </p:cNvPr>
          <p:cNvSpPr>
            <a:spLocks noGrp="1"/>
          </p:cNvSpPr>
          <p:nvPr>
            <p:ph type="title"/>
          </p:nvPr>
        </p:nvSpPr>
        <p:spPr>
          <a:xfrm>
            <a:off x="609600" y="152718"/>
            <a:ext cx="7721600" cy="1371600"/>
          </a:xfrm>
        </p:spPr>
        <p:txBody>
          <a:bodyPr/>
          <a:lstStyle/>
          <a:p>
            <a:r>
              <a:rPr lang="en-US" dirty="0"/>
              <a:t>John Snow’s Experiment</a:t>
            </a:r>
          </a:p>
        </p:txBody>
      </p:sp>
      <p:sp>
        <p:nvSpPr>
          <p:cNvPr id="5" name="Content Placeholder 4">
            <a:extLst>
              <a:ext uri="{FF2B5EF4-FFF2-40B4-BE49-F238E27FC236}">
                <a16:creationId xmlns:a16="http://schemas.microsoft.com/office/drawing/2014/main" id="{7A20D642-B18A-DF4B-AB8C-6AB908899606}"/>
              </a:ext>
            </a:extLst>
          </p:cNvPr>
          <p:cNvSpPr>
            <a:spLocks noGrp="1"/>
          </p:cNvSpPr>
          <p:nvPr>
            <p:ph idx="1"/>
          </p:nvPr>
        </p:nvSpPr>
        <p:spPr>
          <a:xfrm>
            <a:off x="609600" y="1752600"/>
            <a:ext cx="8128000" cy="4373563"/>
          </a:xfrm>
        </p:spPr>
        <p:txBody>
          <a:bodyPr>
            <a:normAutofit/>
          </a:bodyPr>
          <a:lstStyle/>
          <a:p>
            <a:r>
              <a:rPr lang="en-US" sz="1800" dirty="0"/>
              <a:t>“… there is no difference whatever in the houses or the people receiving the supply of the two Water Companies, or in any of the physical conditions with which they are surrounded …”</a:t>
            </a:r>
          </a:p>
          <a:p>
            <a:endParaRPr lang="en-US" sz="1800" dirty="0"/>
          </a:p>
          <a:p>
            <a:r>
              <a:rPr lang="en-US" sz="1800" dirty="0"/>
              <a:t>The only difference was in the water supply, “one group being supplied with water containing the sewage of London, and amongst it, whatever might have come from the cholera patients, the other group having water quite free from impurity.”</a:t>
            </a:r>
          </a:p>
          <a:p>
            <a:endParaRPr lang="en-US" sz="1800" dirty="0"/>
          </a:p>
          <a:p>
            <a:r>
              <a:rPr lang="en-US" sz="1800" dirty="0"/>
              <a:t>The map displays a striking revelation—the deaths are roughly clustered around the Broad Street pump.</a:t>
            </a:r>
          </a:p>
          <a:p>
            <a:endParaRPr lang="en-US" sz="1800" dirty="0"/>
          </a:p>
        </p:txBody>
      </p:sp>
      <p:sp>
        <p:nvSpPr>
          <p:cNvPr id="3" name="Slide Number Placeholder 2">
            <a:extLst>
              <a:ext uri="{FF2B5EF4-FFF2-40B4-BE49-F238E27FC236}">
                <a16:creationId xmlns:a16="http://schemas.microsoft.com/office/drawing/2014/main" id="{ABA3A04B-6C7B-A144-97E0-6B40C59A3730}"/>
              </a:ext>
            </a:extLst>
          </p:cNvPr>
          <p:cNvSpPr>
            <a:spLocks noGrp="1"/>
          </p:cNvSpPr>
          <p:nvPr>
            <p:ph type="sldNum" sz="quarter" idx="12"/>
          </p:nvPr>
        </p:nvSpPr>
        <p:spPr>
          <a:xfrm rot="16200000">
            <a:off x="11189124" y="5824644"/>
            <a:ext cx="1315721" cy="486833"/>
          </a:xfrm>
        </p:spPr>
        <p:txBody>
          <a:bodyPr/>
          <a:lstStyle/>
          <a:p>
            <a:fld id="{A2EF37A0-74FC-AB4F-AE4C-D9BFC6719E9F}" type="slidenum">
              <a:rPr lang="en-US" smtClean="0"/>
              <a:pPr/>
              <a:t>105</a:t>
            </a:fld>
            <a:endParaRPr lang="en-US"/>
          </a:p>
        </p:txBody>
      </p:sp>
      <p:graphicFrame>
        <p:nvGraphicFramePr>
          <p:cNvPr id="6" name="Table 5">
            <a:extLst>
              <a:ext uri="{FF2B5EF4-FFF2-40B4-BE49-F238E27FC236}">
                <a16:creationId xmlns:a16="http://schemas.microsoft.com/office/drawing/2014/main" id="{9DC145C1-2865-5547-9630-40BC2D2295DB}"/>
              </a:ext>
            </a:extLst>
          </p:cNvPr>
          <p:cNvGraphicFramePr>
            <a:graphicFrameLocks noGrp="1"/>
          </p:cNvGraphicFramePr>
          <p:nvPr>
            <p:extLst>
              <p:ext uri="{D42A27DB-BD31-4B8C-83A1-F6EECF244321}">
                <p14:modId xmlns:p14="http://schemas.microsoft.com/office/powerpoint/2010/main" val="2124454877"/>
              </p:ext>
            </p:extLst>
          </p:nvPr>
        </p:nvGraphicFramePr>
        <p:xfrm>
          <a:off x="2032000" y="5341530"/>
          <a:ext cx="8128000" cy="1453376"/>
        </p:xfrm>
        <a:graphic>
          <a:graphicData uri="http://schemas.openxmlformats.org/drawingml/2006/table">
            <a:tbl>
              <a:tblPr firstRow="1" bandRow="1">
                <a:tableStyleId>{073A0DAA-6AF3-43AB-8588-CEC1D06C72B9}</a:tableStyleId>
              </a:tblPr>
              <a:tblGrid>
                <a:gridCol w="2032000">
                  <a:extLst>
                    <a:ext uri="{9D8B030D-6E8A-4147-A177-3AD203B41FA5}">
                      <a16:colId xmlns:a16="http://schemas.microsoft.com/office/drawing/2014/main" val="4254011649"/>
                    </a:ext>
                  </a:extLst>
                </a:gridCol>
                <a:gridCol w="2032000">
                  <a:extLst>
                    <a:ext uri="{9D8B030D-6E8A-4147-A177-3AD203B41FA5}">
                      <a16:colId xmlns:a16="http://schemas.microsoft.com/office/drawing/2014/main" val="2711751575"/>
                    </a:ext>
                  </a:extLst>
                </a:gridCol>
                <a:gridCol w="2032000">
                  <a:extLst>
                    <a:ext uri="{9D8B030D-6E8A-4147-A177-3AD203B41FA5}">
                      <a16:colId xmlns:a16="http://schemas.microsoft.com/office/drawing/2014/main" val="2104709880"/>
                    </a:ext>
                  </a:extLst>
                </a:gridCol>
                <a:gridCol w="2032000">
                  <a:extLst>
                    <a:ext uri="{9D8B030D-6E8A-4147-A177-3AD203B41FA5}">
                      <a16:colId xmlns:a16="http://schemas.microsoft.com/office/drawing/2014/main" val="549265761"/>
                    </a:ext>
                  </a:extLst>
                </a:gridCol>
              </a:tblGrid>
              <a:tr h="340856">
                <a:tc>
                  <a:txBody>
                    <a:bodyPr/>
                    <a:lstStyle/>
                    <a:p>
                      <a:r>
                        <a:rPr lang="en-US" sz="1400" dirty="0"/>
                        <a:t>Supply Area</a:t>
                      </a:r>
                    </a:p>
                  </a:txBody>
                  <a:tcPr/>
                </a:tc>
                <a:tc>
                  <a:txBody>
                    <a:bodyPr/>
                    <a:lstStyle/>
                    <a:p>
                      <a:r>
                        <a:rPr lang="en-US" sz="1400" dirty="0"/>
                        <a:t>Num. of Houses</a:t>
                      </a:r>
                    </a:p>
                  </a:txBody>
                  <a:tcPr/>
                </a:tc>
                <a:tc>
                  <a:txBody>
                    <a:bodyPr/>
                    <a:lstStyle/>
                    <a:p>
                      <a:r>
                        <a:rPr lang="en-US" sz="1400" dirty="0"/>
                        <a:t>Cholera Deaths</a:t>
                      </a:r>
                    </a:p>
                  </a:txBody>
                  <a:tcPr/>
                </a:tc>
                <a:tc>
                  <a:txBody>
                    <a:bodyPr/>
                    <a:lstStyle/>
                    <a:p>
                      <a:r>
                        <a:rPr lang="en-US" sz="1400" dirty="0"/>
                        <a:t>Deaths/10k Houses</a:t>
                      </a:r>
                    </a:p>
                  </a:txBody>
                  <a:tcPr/>
                </a:tc>
                <a:extLst>
                  <a:ext uri="{0D108BD9-81ED-4DB2-BD59-A6C34878D82A}">
                    <a16:rowId xmlns:a16="http://schemas.microsoft.com/office/drawing/2014/main" val="1255764882"/>
                  </a:ext>
                </a:extLst>
              </a:tr>
              <a:tr h="370840">
                <a:tc>
                  <a:txBody>
                    <a:bodyPr/>
                    <a:lstStyle/>
                    <a:p>
                      <a:r>
                        <a:rPr lang="en-US" sz="1400" dirty="0"/>
                        <a:t>S &amp; V (Dirty Water)</a:t>
                      </a:r>
                    </a:p>
                  </a:txBody>
                  <a:tcPr/>
                </a:tc>
                <a:tc>
                  <a:txBody>
                    <a:bodyPr/>
                    <a:lstStyle/>
                    <a:p>
                      <a:r>
                        <a:rPr lang="en-US" sz="1400" dirty="0"/>
                        <a:t>40,046</a:t>
                      </a:r>
                    </a:p>
                  </a:txBody>
                  <a:tcPr/>
                </a:tc>
                <a:tc>
                  <a:txBody>
                    <a:bodyPr/>
                    <a:lstStyle/>
                    <a:p>
                      <a:r>
                        <a:rPr lang="en-US" sz="1400" dirty="0"/>
                        <a:t>1,263</a:t>
                      </a:r>
                    </a:p>
                  </a:txBody>
                  <a:tcPr/>
                </a:tc>
                <a:tc>
                  <a:txBody>
                    <a:bodyPr/>
                    <a:lstStyle/>
                    <a:p>
                      <a:r>
                        <a:rPr lang="en-US" sz="1400" dirty="0"/>
                        <a:t>315</a:t>
                      </a:r>
                    </a:p>
                  </a:txBody>
                  <a:tcPr/>
                </a:tc>
                <a:extLst>
                  <a:ext uri="{0D108BD9-81ED-4DB2-BD59-A6C34878D82A}">
                    <a16:rowId xmlns:a16="http://schemas.microsoft.com/office/drawing/2014/main" val="2301700976"/>
                  </a:ext>
                </a:extLst>
              </a:tr>
              <a:tr h="370840">
                <a:tc>
                  <a:txBody>
                    <a:bodyPr/>
                    <a:lstStyle/>
                    <a:p>
                      <a:r>
                        <a:rPr lang="en-US" sz="1400" dirty="0"/>
                        <a:t>Lambeth (Clean Water)</a:t>
                      </a:r>
                    </a:p>
                  </a:txBody>
                  <a:tcPr/>
                </a:tc>
                <a:tc>
                  <a:txBody>
                    <a:bodyPr/>
                    <a:lstStyle/>
                    <a:p>
                      <a:r>
                        <a:rPr lang="en-US" sz="1400" dirty="0"/>
                        <a:t>26,107</a:t>
                      </a:r>
                    </a:p>
                  </a:txBody>
                  <a:tcPr/>
                </a:tc>
                <a:tc>
                  <a:txBody>
                    <a:bodyPr/>
                    <a:lstStyle/>
                    <a:p>
                      <a:r>
                        <a:rPr lang="en-US" sz="1400" dirty="0"/>
                        <a:t>98</a:t>
                      </a:r>
                    </a:p>
                  </a:txBody>
                  <a:tcPr/>
                </a:tc>
                <a:tc>
                  <a:txBody>
                    <a:bodyPr/>
                    <a:lstStyle/>
                    <a:p>
                      <a:r>
                        <a:rPr lang="en-US" sz="1400" dirty="0"/>
                        <a:t>37</a:t>
                      </a:r>
                    </a:p>
                  </a:txBody>
                  <a:tcPr/>
                </a:tc>
                <a:extLst>
                  <a:ext uri="{0D108BD9-81ED-4DB2-BD59-A6C34878D82A}">
                    <a16:rowId xmlns:a16="http://schemas.microsoft.com/office/drawing/2014/main" val="829265989"/>
                  </a:ext>
                </a:extLst>
              </a:tr>
              <a:tr h="370840">
                <a:tc>
                  <a:txBody>
                    <a:bodyPr/>
                    <a:lstStyle/>
                    <a:p>
                      <a:r>
                        <a:rPr lang="en-US" sz="1400" dirty="0"/>
                        <a:t>Rest of London</a:t>
                      </a:r>
                    </a:p>
                  </a:txBody>
                  <a:tcPr/>
                </a:tc>
                <a:tc>
                  <a:txBody>
                    <a:bodyPr/>
                    <a:lstStyle/>
                    <a:p>
                      <a:r>
                        <a:rPr lang="en-US" sz="1400" dirty="0"/>
                        <a:t>256,423</a:t>
                      </a:r>
                    </a:p>
                  </a:txBody>
                  <a:tcPr/>
                </a:tc>
                <a:tc>
                  <a:txBody>
                    <a:bodyPr/>
                    <a:lstStyle/>
                    <a:p>
                      <a:r>
                        <a:rPr lang="en-US" sz="1400" dirty="0"/>
                        <a:t>1,422</a:t>
                      </a:r>
                    </a:p>
                  </a:txBody>
                  <a:tcPr/>
                </a:tc>
                <a:tc>
                  <a:txBody>
                    <a:bodyPr/>
                    <a:lstStyle/>
                    <a:p>
                      <a:r>
                        <a:rPr lang="en-US" sz="1400" dirty="0"/>
                        <a:t>59</a:t>
                      </a:r>
                    </a:p>
                  </a:txBody>
                  <a:tcPr/>
                </a:tc>
                <a:extLst>
                  <a:ext uri="{0D108BD9-81ED-4DB2-BD59-A6C34878D82A}">
                    <a16:rowId xmlns:a16="http://schemas.microsoft.com/office/drawing/2014/main" val="333219642"/>
                  </a:ext>
                </a:extLst>
              </a:tr>
            </a:tbl>
          </a:graphicData>
        </a:graphic>
      </p:graphicFrame>
      <p:pic>
        <p:nvPicPr>
          <p:cNvPr id="7" name="Picture 2">
            <a:extLst>
              <a:ext uri="{FF2B5EF4-FFF2-40B4-BE49-F238E27FC236}">
                <a16:creationId xmlns:a16="http://schemas.microsoft.com/office/drawing/2014/main" id="{7B21EE86-1724-3C40-89C5-779BCBDF7587}"/>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920669" y="2197165"/>
            <a:ext cx="2926050" cy="2745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3590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794717"/>
            <a:ext cx="8989454" cy="1102727"/>
          </a:xfrm>
        </p:spPr>
        <p:txBody>
          <a:bodyPr>
            <a:normAutofit/>
          </a:bodyPr>
          <a:lstStyle/>
          <a:p>
            <a:pPr algn="ctr"/>
            <a:r>
              <a:rPr lang="en-US" sz="2400" i="1" dirty="0">
                <a:solidFill>
                  <a:schemeClr val="bg1">
                    <a:lumMod val="50000"/>
                  </a:schemeClr>
                </a:solidFill>
              </a:rPr>
              <a:t>Next Class:</a:t>
            </a:r>
            <a:br>
              <a:rPr lang="en-US" dirty="0"/>
            </a:br>
            <a:r>
              <a:rPr lang="en-US" dirty="0"/>
              <a:t>Exploratory Analysis</a:t>
            </a:r>
            <a:endParaRPr lang="en-US" b="1" i="1" dirty="0">
              <a:solidFill>
                <a:schemeClr val="accent1"/>
              </a:solidFill>
            </a:endParaRPr>
          </a:p>
        </p:txBody>
      </p:sp>
      <p:sp>
        <p:nvSpPr>
          <p:cNvPr id="5" name="Slide Number Placeholder 4"/>
          <p:cNvSpPr>
            <a:spLocks noGrp="1"/>
          </p:cNvSpPr>
          <p:nvPr>
            <p:ph type="sldNum" sz="quarter" idx="12"/>
          </p:nvPr>
        </p:nvSpPr>
        <p:spPr/>
        <p:txBody>
          <a:bodyPr/>
          <a:lstStyle/>
          <a:p>
            <a:fld id="{A2EF37A0-74FC-AB4F-AE4C-D9BFC6719E9F}" type="slidenum">
              <a:rPr lang="en-US" smtClean="0"/>
              <a:t>106</a:t>
            </a:fld>
            <a:endParaRPr lang="en-US"/>
          </a:p>
        </p:txBody>
      </p:sp>
      <p:pic>
        <p:nvPicPr>
          <p:cNvPr id="3" name="Picture 2"/>
          <p:cNvPicPr>
            <a:picLocks noChangeAspect="1"/>
          </p:cNvPicPr>
          <p:nvPr/>
        </p:nvPicPr>
        <p:blipFill>
          <a:blip r:embed="rId3"/>
          <a:stretch>
            <a:fillRect/>
          </a:stretch>
        </p:blipFill>
        <p:spPr>
          <a:xfrm>
            <a:off x="4812922" y="4077325"/>
            <a:ext cx="2411610" cy="2355339"/>
          </a:xfrm>
          <a:prstGeom prst="rect">
            <a:avLst/>
          </a:prstGeom>
        </p:spPr>
      </p:pic>
    </p:spTree>
    <p:extLst>
      <p:ext uri="{BB962C8B-B14F-4D97-AF65-F5344CB8AC3E}">
        <p14:creationId xmlns:p14="http://schemas.microsoft.com/office/powerpoint/2010/main" val="8030989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2. Aggregate/Reduce</a:t>
            </a:r>
          </a:p>
        </p:txBody>
      </p:sp>
      <p:sp>
        <p:nvSpPr>
          <p:cNvPr id="3" name="Content Placeholder 2"/>
          <p:cNvSpPr>
            <a:spLocks noGrp="1"/>
          </p:cNvSpPr>
          <p:nvPr>
            <p:ph idx="1"/>
          </p:nvPr>
        </p:nvSpPr>
        <p:spPr/>
        <p:txBody>
          <a:bodyPr/>
          <a:lstStyle/>
          <a:p>
            <a:r>
              <a:rPr lang="en-US"/>
              <a:t>Combine values across a column into a single value</a:t>
            </a:r>
            <a:endParaRPr lang="en-US" dirty="0"/>
          </a:p>
        </p:txBody>
      </p:sp>
      <p:sp>
        <p:nvSpPr>
          <p:cNvPr id="5" name="Slide Number Placeholder 4"/>
          <p:cNvSpPr>
            <a:spLocks noGrp="1"/>
          </p:cNvSpPr>
          <p:nvPr>
            <p:ph type="sldNum" sz="quarter" idx="12"/>
          </p:nvPr>
        </p:nvSpPr>
        <p:spPr/>
        <p:txBody>
          <a:bodyPr/>
          <a:lstStyle/>
          <a:p>
            <a:fld id="{A2EF37A0-74FC-AB4F-AE4C-D9BFC6719E9F}" type="slidenum">
              <a:rPr lang="en-US" smtClean="0"/>
              <a:pPr/>
              <a:t>11</a:t>
            </a:fld>
            <a:endParaRPr lang="en-US"/>
          </a:p>
        </p:txBody>
      </p:sp>
      <p:graphicFrame>
        <p:nvGraphicFramePr>
          <p:cNvPr id="8" name="Table 7"/>
          <p:cNvGraphicFramePr>
            <a:graphicFrameLocks noGrp="1"/>
          </p:cNvGraphicFramePr>
          <p:nvPr>
            <p:extLst>
              <p:ext uri="{D42A27DB-BD31-4B8C-83A1-F6EECF244321}">
                <p14:modId xmlns:p14="http://schemas.microsoft.com/office/powerpoint/2010/main" val="3729389107"/>
              </p:ext>
            </p:extLst>
          </p:nvPr>
        </p:nvGraphicFramePr>
        <p:xfrm>
          <a:off x="1162843" y="2851259"/>
          <a:ext cx="4156492" cy="1897860"/>
        </p:xfrm>
        <a:graphic>
          <a:graphicData uri="http://schemas.openxmlformats.org/drawingml/2006/table">
            <a:tbl>
              <a:tblPr firstRow="1" bandRow="1">
                <a:tableStyleId>{7E9639D4-E3E2-4D34-9284-5A2195B3D0D7}</a:tableStyleId>
              </a:tblPr>
              <a:tblGrid>
                <a:gridCol w="1039123">
                  <a:extLst>
                    <a:ext uri="{9D8B030D-6E8A-4147-A177-3AD203B41FA5}">
                      <a16:colId xmlns:a16="http://schemas.microsoft.com/office/drawing/2014/main" val="20000"/>
                    </a:ext>
                  </a:extLst>
                </a:gridCol>
                <a:gridCol w="1039123">
                  <a:extLst>
                    <a:ext uri="{9D8B030D-6E8A-4147-A177-3AD203B41FA5}">
                      <a16:colId xmlns:a16="http://schemas.microsoft.com/office/drawing/2014/main" val="20001"/>
                    </a:ext>
                  </a:extLst>
                </a:gridCol>
                <a:gridCol w="1039123">
                  <a:extLst>
                    <a:ext uri="{9D8B030D-6E8A-4147-A177-3AD203B41FA5}">
                      <a16:colId xmlns:a16="http://schemas.microsoft.com/office/drawing/2014/main" val="20002"/>
                    </a:ext>
                  </a:extLst>
                </a:gridCol>
                <a:gridCol w="1039123">
                  <a:extLst>
                    <a:ext uri="{9D8B030D-6E8A-4147-A177-3AD203B41FA5}">
                      <a16:colId xmlns:a16="http://schemas.microsoft.com/office/drawing/2014/main" val="20003"/>
                    </a:ext>
                  </a:extLst>
                </a:gridCol>
              </a:tblGrid>
              <a:tr h="379572">
                <a:tc>
                  <a:txBody>
                    <a:bodyPr/>
                    <a:lstStyle/>
                    <a:p>
                      <a:r>
                        <a:rPr lang="en-US" dirty="0"/>
                        <a:t>ID</a:t>
                      </a:r>
                    </a:p>
                  </a:txBody>
                  <a:tcPr/>
                </a:tc>
                <a:tc>
                  <a:txBody>
                    <a:bodyPr/>
                    <a:lstStyle/>
                    <a:p>
                      <a:r>
                        <a:rPr lang="en-US" dirty="0"/>
                        <a:t>age</a:t>
                      </a:r>
                    </a:p>
                  </a:txBody>
                  <a:tcPr/>
                </a:tc>
                <a:tc>
                  <a:txBody>
                    <a:bodyPr/>
                    <a:lstStyle/>
                    <a:p>
                      <a:r>
                        <a:rPr lang="en-US" dirty="0" err="1"/>
                        <a:t>wgt_kg</a:t>
                      </a:r>
                      <a:endParaRPr lang="en-US" dirty="0"/>
                    </a:p>
                  </a:txBody>
                  <a:tcPr/>
                </a:tc>
                <a:tc>
                  <a:txBody>
                    <a:bodyPr/>
                    <a:lstStyle/>
                    <a:p>
                      <a:r>
                        <a:rPr lang="en-US" dirty="0" err="1"/>
                        <a:t>hgt_cm</a:t>
                      </a:r>
                      <a:endParaRPr lang="en-US" dirty="0"/>
                    </a:p>
                  </a:txBody>
                  <a:tcPr/>
                </a:tc>
                <a:extLst>
                  <a:ext uri="{0D108BD9-81ED-4DB2-BD59-A6C34878D82A}">
                    <a16:rowId xmlns:a16="http://schemas.microsoft.com/office/drawing/2014/main" val="10000"/>
                  </a:ext>
                </a:extLst>
              </a:tr>
              <a:tr h="379572">
                <a:tc>
                  <a:txBody>
                    <a:bodyPr/>
                    <a:lstStyle/>
                    <a:p>
                      <a:r>
                        <a:rPr lang="en-US" dirty="0"/>
                        <a:t>1</a:t>
                      </a:r>
                    </a:p>
                  </a:txBody>
                  <a:tcPr/>
                </a:tc>
                <a:tc>
                  <a:txBody>
                    <a:bodyPr/>
                    <a:lstStyle/>
                    <a:p>
                      <a:r>
                        <a:rPr lang="en-US" dirty="0"/>
                        <a:t>12.2</a:t>
                      </a:r>
                    </a:p>
                  </a:txBody>
                  <a:tcPr/>
                </a:tc>
                <a:tc>
                  <a:txBody>
                    <a:bodyPr/>
                    <a:lstStyle/>
                    <a:p>
                      <a:r>
                        <a:rPr lang="en-US" dirty="0"/>
                        <a:t>42.3</a:t>
                      </a:r>
                    </a:p>
                  </a:txBody>
                  <a:tcPr/>
                </a:tc>
                <a:tc>
                  <a:txBody>
                    <a:bodyPr/>
                    <a:lstStyle/>
                    <a:p>
                      <a:r>
                        <a:rPr lang="en-US" dirty="0"/>
                        <a:t>145.1</a:t>
                      </a:r>
                    </a:p>
                  </a:txBody>
                  <a:tcPr/>
                </a:tc>
                <a:extLst>
                  <a:ext uri="{0D108BD9-81ED-4DB2-BD59-A6C34878D82A}">
                    <a16:rowId xmlns:a16="http://schemas.microsoft.com/office/drawing/2014/main" val="10001"/>
                  </a:ext>
                </a:extLst>
              </a:tr>
              <a:tr h="379572">
                <a:tc>
                  <a:txBody>
                    <a:bodyPr/>
                    <a:lstStyle/>
                    <a:p>
                      <a:r>
                        <a:rPr lang="en-US" dirty="0"/>
                        <a:t>2</a:t>
                      </a:r>
                    </a:p>
                  </a:txBody>
                  <a:tcPr/>
                </a:tc>
                <a:tc>
                  <a:txBody>
                    <a:bodyPr/>
                    <a:lstStyle/>
                    <a:p>
                      <a:r>
                        <a:rPr lang="en-US" dirty="0"/>
                        <a:t>11.0</a:t>
                      </a:r>
                    </a:p>
                  </a:txBody>
                  <a:tcPr/>
                </a:tc>
                <a:tc>
                  <a:txBody>
                    <a:bodyPr/>
                    <a:lstStyle/>
                    <a:p>
                      <a:r>
                        <a:rPr lang="en-US" dirty="0"/>
                        <a:t>40.8</a:t>
                      </a:r>
                    </a:p>
                  </a:txBody>
                  <a:tcPr/>
                </a:tc>
                <a:tc>
                  <a:txBody>
                    <a:bodyPr/>
                    <a:lstStyle/>
                    <a:p>
                      <a:r>
                        <a:rPr lang="en-US" dirty="0"/>
                        <a:t>143.8</a:t>
                      </a:r>
                    </a:p>
                  </a:txBody>
                  <a:tcPr/>
                </a:tc>
                <a:extLst>
                  <a:ext uri="{0D108BD9-81ED-4DB2-BD59-A6C34878D82A}">
                    <a16:rowId xmlns:a16="http://schemas.microsoft.com/office/drawing/2014/main" val="10002"/>
                  </a:ext>
                </a:extLst>
              </a:tr>
              <a:tr h="379572">
                <a:tc>
                  <a:txBody>
                    <a:bodyPr/>
                    <a:lstStyle/>
                    <a:p>
                      <a:r>
                        <a:rPr lang="en-US" dirty="0"/>
                        <a:t>3</a:t>
                      </a:r>
                    </a:p>
                  </a:txBody>
                  <a:tcPr/>
                </a:tc>
                <a:tc>
                  <a:txBody>
                    <a:bodyPr/>
                    <a:lstStyle/>
                    <a:p>
                      <a:r>
                        <a:rPr lang="en-US" dirty="0"/>
                        <a:t>15.6</a:t>
                      </a:r>
                    </a:p>
                  </a:txBody>
                  <a:tcPr/>
                </a:tc>
                <a:tc>
                  <a:txBody>
                    <a:bodyPr/>
                    <a:lstStyle/>
                    <a:p>
                      <a:r>
                        <a:rPr lang="en-US" dirty="0"/>
                        <a:t>65.3</a:t>
                      </a:r>
                    </a:p>
                  </a:txBody>
                  <a:tcPr/>
                </a:tc>
                <a:tc>
                  <a:txBody>
                    <a:bodyPr/>
                    <a:lstStyle/>
                    <a:p>
                      <a:r>
                        <a:rPr lang="en-US" dirty="0"/>
                        <a:t>165.3</a:t>
                      </a:r>
                    </a:p>
                  </a:txBody>
                  <a:tcPr/>
                </a:tc>
                <a:extLst>
                  <a:ext uri="{0D108BD9-81ED-4DB2-BD59-A6C34878D82A}">
                    <a16:rowId xmlns:a16="http://schemas.microsoft.com/office/drawing/2014/main" val="10003"/>
                  </a:ext>
                </a:extLst>
              </a:tr>
              <a:tr h="379572">
                <a:tc>
                  <a:txBody>
                    <a:bodyPr/>
                    <a:lstStyle/>
                    <a:p>
                      <a:r>
                        <a:rPr lang="en-US" dirty="0"/>
                        <a:t>4</a:t>
                      </a:r>
                    </a:p>
                  </a:txBody>
                  <a:tcPr/>
                </a:tc>
                <a:tc>
                  <a:txBody>
                    <a:bodyPr/>
                    <a:lstStyle/>
                    <a:p>
                      <a:r>
                        <a:rPr lang="en-US" dirty="0"/>
                        <a:t>35.1</a:t>
                      </a:r>
                    </a:p>
                  </a:txBody>
                  <a:tcPr/>
                </a:tc>
                <a:tc>
                  <a:txBody>
                    <a:bodyPr/>
                    <a:lstStyle/>
                    <a:p>
                      <a:r>
                        <a:rPr lang="en-US" dirty="0"/>
                        <a:t>84.2</a:t>
                      </a:r>
                    </a:p>
                  </a:txBody>
                  <a:tcPr/>
                </a:tc>
                <a:tc>
                  <a:txBody>
                    <a:bodyPr/>
                    <a:lstStyle/>
                    <a:p>
                      <a:r>
                        <a:rPr lang="en-US" dirty="0"/>
                        <a:t>185.8</a:t>
                      </a:r>
                    </a:p>
                  </a:txBody>
                  <a:tcPr/>
                </a:tc>
                <a:extLst>
                  <a:ext uri="{0D108BD9-81ED-4DB2-BD59-A6C34878D82A}">
                    <a16:rowId xmlns:a16="http://schemas.microsoft.com/office/drawing/2014/main" val="10004"/>
                  </a:ext>
                </a:extLst>
              </a:tr>
            </a:tbl>
          </a:graphicData>
        </a:graphic>
      </p:graphicFrame>
      <p:sp>
        <p:nvSpPr>
          <p:cNvPr id="4" name="TextBox 3"/>
          <p:cNvSpPr txBox="1"/>
          <p:nvPr/>
        </p:nvSpPr>
        <p:spPr>
          <a:xfrm>
            <a:off x="6189917" y="2332731"/>
            <a:ext cx="697627" cy="369332"/>
          </a:xfrm>
          <a:prstGeom prst="rect">
            <a:avLst/>
          </a:prstGeom>
          <a:noFill/>
        </p:spPr>
        <p:txBody>
          <a:bodyPr wrap="none" rtlCol="0">
            <a:spAutoFit/>
          </a:bodyPr>
          <a:lstStyle/>
          <a:p>
            <a:r>
              <a:rPr lang="en-US" dirty="0"/>
              <a:t>SUM</a:t>
            </a:r>
          </a:p>
        </p:txBody>
      </p:sp>
      <p:sp>
        <p:nvSpPr>
          <p:cNvPr id="27" name="TextBox 26"/>
          <p:cNvSpPr txBox="1"/>
          <p:nvPr/>
        </p:nvSpPr>
        <p:spPr>
          <a:xfrm>
            <a:off x="6189917" y="4231438"/>
            <a:ext cx="2781531" cy="369332"/>
          </a:xfrm>
          <a:prstGeom prst="rect">
            <a:avLst/>
          </a:prstGeom>
          <a:noFill/>
        </p:spPr>
        <p:txBody>
          <a:bodyPr wrap="none" rtlCol="0">
            <a:spAutoFit/>
          </a:bodyPr>
          <a:lstStyle/>
          <a:p>
            <a:r>
              <a:rPr lang="en-US" dirty="0"/>
              <a:t>SUM(wgt_kg^2 - </a:t>
            </a:r>
            <a:r>
              <a:rPr lang="en-US" dirty="0" err="1"/>
              <a:t>hgt_cm</a:t>
            </a:r>
            <a:r>
              <a:rPr lang="en-US" dirty="0"/>
              <a:t>)</a:t>
            </a:r>
          </a:p>
        </p:txBody>
      </p:sp>
      <p:cxnSp>
        <p:nvCxnSpPr>
          <p:cNvPr id="31" name="Straight Arrow Connector 30"/>
          <p:cNvCxnSpPr>
            <a:cxnSpLocks/>
          </p:cNvCxnSpPr>
          <p:nvPr/>
        </p:nvCxnSpPr>
        <p:spPr>
          <a:xfrm>
            <a:off x="5319335" y="4330340"/>
            <a:ext cx="2716024" cy="84610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cxnSpLocks/>
          </p:cNvCxnSpPr>
          <p:nvPr/>
        </p:nvCxnSpPr>
        <p:spPr>
          <a:xfrm flipV="1">
            <a:off x="5319335" y="2468668"/>
            <a:ext cx="2410594" cy="77054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aphicFrame>
        <p:nvGraphicFramePr>
          <p:cNvPr id="17" name="Table 16"/>
          <p:cNvGraphicFramePr>
            <a:graphicFrameLocks noGrp="1"/>
          </p:cNvGraphicFramePr>
          <p:nvPr/>
        </p:nvGraphicFramePr>
        <p:xfrm>
          <a:off x="7474432" y="2021128"/>
          <a:ext cx="3117369" cy="379572"/>
        </p:xfrm>
        <a:graphic>
          <a:graphicData uri="http://schemas.openxmlformats.org/drawingml/2006/table">
            <a:tbl>
              <a:tblPr firstRow="1" bandRow="1">
                <a:tableStyleId>{7E9639D4-E3E2-4D34-9284-5A2195B3D0D7}</a:tableStyleId>
              </a:tblPr>
              <a:tblGrid>
                <a:gridCol w="1039123">
                  <a:extLst>
                    <a:ext uri="{9D8B030D-6E8A-4147-A177-3AD203B41FA5}">
                      <a16:colId xmlns:a16="http://schemas.microsoft.com/office/drawing/2014/main" val="20000"/>
                    </a:ext>
                  </a:extLst>
                </a:gridCol>
                <a:gridCol w="1039123">
                  <a:extLst>
                    <a:ext uri="{9D8B030D-6E8A-4147-A177-3AD203B41FA5}">
                      <a16:colId xmlns:a16="http://schemas.microsoft.com/office/drawing/2014/main" val="20001"/>
                    </a:ext>
                  </a:extLst>
                </a:gridCol>
                <a:gridCol w="1039123">
                  <a:extLst>
                    <a:ext uri="{9D8B030D-6E8A-4147-A177-3AD203B41FA5}">
                      <a16:colId xmlns:a16="http://schemas.microsoft.com/office/drawing/2014/main" val="20002"/>
                    </a:ext>
                  </a:extLst>
                </a:gridCol>
              </a:tblGrid>
              <a:tr h="379572">
                <a:tc>
                  <a:txBody>
                    <a:bodyPr/>
                    <a:lstStyle/>
                    <a:p>
                      <a:r>
                        <a:rPr lang="en-US" dirty="0">
                          <a:solidFill>
                            <a:schemeClr val="tx1"/>
                          </a:solidFill>
                        </a:rPr>
                        <a:t>73.9</a:t>
                      </a:r>
                    </a:p>
                  </a:txBody>
                  <a:tcPr>
                    <a:solidFill>
                      <a:schemeClr val="bg1"/>
                    </a:solidFill>
                  </a:tcPr>
                </a:tc>
                <a:tc>
                  <a:txBody>
                    <a:bodyPr/>
                    <a:lstStyle/>
                    <a:p>
                      <a:r>
                        <a:rPr lang="en-US" dirty="0">
                          <a:solidFill>
                            <a:schemeClr val="tx1"/>
                          </a:solidFill>
                        </a:rPr>
                        <a:t>232.6</a:t>
                      </a:r>
                    </a:p>
                  </a:txBody>
                  <a:tcPr>
                    <a:solidFill>
                      <a:schemeClr val="bg1"/>
                    </a:solidFill>
                  </a:tcPr>
                </a:tc>
                <a:tc>
                  <a:txBody>
                    <a:bodyPr/>
                    <a:lstStyle/>
                    <a:p>
                      <a:r>
                        <a:rPr lang="en-US" dirty="0">
                          <a:solidFill>
                            <a:schemeClr val="tx1"/>
                          </a:solidFill>
                        </a:rPr>
                        <a:t>640.0</a:t>
                      </a:r>
                    </a:p>
                  </a:txBody>
                  <a:tcPr>
                    <a:solidFill>
                      <a:schemeClr val="bg1"/>
                    </a:solidFill>
                  </a:tcPr>
                </a:tc>
                <a:extLst>
                  <a:ext uri="{0D108BD9-81ED-4DB2-BD59-A6C34878D82A}">
                    <a16:rowId xmlns:a16="http://schemas.microsoft.com/office/drawing/2014/main" val="10000"/>
                  </a:ext>
                </a:extLst>
              </a:tr>
            </a:tbl>
          </a:graphicData>
        </a:graphic>
      </p:graphicFrame>
      <p:sp>
        <p:nvSpPr>
          <p:cNvPr id="18" name="TextBox 17"/>
          <p:cNvSpPr txBox="1"/>
          <p:nvPr/>
        </p:nvSpPr>
        <p:spPr>
          <a:xfrm>
            <a:off x="6189917" y="3239209"/>
            <a:ext cx="697627" cy="369332"/>
          </a:xfrm>
          <a:prstGeom prst="rect">
            <a:avLst/>
          </a:prstGeom>
          <a:noFill/>
        </p:spPr>
        <p:txBody>
          <a:bodyPr wrap="square" rtlCol="0">
            <a:spAutoFit/>
          </a:bodyPr>
          <a:lstStyle/>
          <a:p>
            <a:r>
              <a:rPr lang="en-US" dirty="0"/>
              <a:t>MAX</a:t>
            </a:r>
          </a:p>
        </p:txBody>
      </p:sp>
      <p:cxnSp>
        <p:nvCxnSpPr>
          <p:cNvPr id="19" name="Straight Arrow Connector 18"/>
          <p:cNvCxnSpPr>
            <a:cxnSpLocks/>
            <a:stCxn id="8" idx="3"/>
          </p:cNvCxnSpPr>
          <p:nvPr/>
        </p:nvCxnSpPr>
        <p:spPr>
          <a:xfrm flipV="1">
            <a:off x="5319335" y="3622429"/>
            <a:ext cx="2410594" cy="17776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aphicFrame>
        <p:nvGraphicFramePr>
          <p:cNvPr id="23" name="Table 22"/>
          <p:cNvGraphicFramePr>
            <a:graphicFrameLocks noGrp="1"/>
          </p:cNvGraphicFramePr>
          <p:nvPr/>
        </p:nvGraphicFramePr>
        <p:xfrm>
          <a:off x="7550632" y="3192737"/>
          <a:ext cx="3117369" cy="379572"/>
        </p:xfrm>
        <a:graphic>
          <a:graphicData uri="http://schemas.openxmlformats.org/drawingml/2006/table">
            <a:tbl>
              <a:tblPr firstRow="1" bandRow="1">
                <a:tableStyleId>{7E9639D4-E3E2-4D34-9284-5A2195B3D0D7}</a:tableStyleId>
              </a:tblPr>
              <a:tblGrid>
                <a:gridCol w="1039123">
                  <a:extLst>
                    <a:ext uri="{9D8B030D-6E8A-4147-A177-3AD203B41FA5}">
                      <a16:colId xmlns:a16="http://schemas.microsoft.com/office/drawing/2014/main" val="20000"/>
                    </a:ext>
                  </a:extLst>
                </a:gridCol>
                <a:gridCol w="1039123">
                  <a:extLst>
                    <a:ext uri="{9D8B030D-6E8A-4147-A177-3AD203B41FA5}">
                      <a16:colId xmlns:a16="http://schemas.microsoft.com/office/drawing/2014/main" val="20001"/>
                    </a:ext>
                  </a:extLst>
                </a:gridCol>
                <a:gridCol w="1039123">
                  <a:extLst>
                    <a:ext uri="{9D8B030D-6E8A-4147-A177-3AD203B41FA5}">
                      <a16:colId xmlns:a16="http://schemas.microsoft.com/office/drawing/2014/main" val="20002"/>
                    </a:ext>
                  </a:extLst>
                </a:gridCol>
              </a:tblGrid>
              <a:tr h="379572">
                <a:tc>
                  <a:txBody>
                    <a:bodyPr/>
                    <a:lstStyle/>
                    <a:p>
                      <a:r>
                        <a:rPr lang="en-US" dirty="0">
                          <a:solidFill>
                            <a:schemeClr val="tx1"/>
                          </a:solidFill>
                        </a:rPr>
                        <a:t>35.1</a:t>
                      </a:r>
                    </a:p>
                  </a:txBody>
                  <a:tcPr>
                    <a:solidFill>
                      <a:schemeClr val="bg1"/>
                    </a:solidFill>
                  </a:tcPr>
                </a:tc>
                <a:tc>
                  <a:txBody>
                    <a:bodyPr/>
                    <a:lstStyle/>
                    <a:p>
                      <a:r>
                        <a:rPr lang="en-US" dirty="0">
                          <a:solidFill>
                            <a:schemeClr val="tx1"/>
                          </a:solidFill>
                        </a:rPr>
                        <a:t>84.2</a:t>
                      </a:r>
                    </a:p>
                  </a:txBody>
                  <a:tcPr>
                    <a:solidFill>
                      <a:schemeClr val="bg1"/>
                    </a:solidFill>
                  </a:tcPr>
                </a:tc>
                <a:tc>
                  <a:txBody>
                    <a:bodyPr/>
                    <a:lstStyle/>
                    <a:p>
                      <a:r>
                        <a:rPr lang="en-US" dirty="0">
                          <a:solidFill>
                            <a:schemeClr val="tx1"/>
                          </a:solidFill>
                        </a:rPr>
                        <a:t>185.8</a:t>
                      </a:r>
                    </a:p>
                  </a:txBody>
                  <a:tcPr>
                    <a:solidFill>
                      <a:schemeClr val="bg1"/>
                    </a:solidFill>
                  </a:tcPr>
                </a:tc>
                <a:extLst>
                  <a:ext uri="{0D108BD9-81ED-4DB2-BD59-A6C34878D82A}">
                    <a16:rowId xmlns:a16="http://schemas.microsoft.com/office/drawing/2014/main" val="10000"/>
                  </a:ext>
                </a:extLst>
              </a:tr>
            </a:tbl>
          </a:graphicData>
        </a:graphic>
      </p:graphicFrame>
      <p:graphicFrame>
        <p:nvGraphicFramePr>
          <p:cNvPr id="24" name="Table 23"/>
          <p:cNvGraphicFramePr>
            <a:graphicFrameLocks noGrp="1"/>
          </p:cNvGraphicFramePr>
          <p:nvPr/>
        </p:nvGraphicFramePr>
        <p:xfrm>
          <a:off x="8035359" y="5176441"/>
          <a:ext cx="1298516" cy="379572"/>
        </p:xfrm>
        <a:graphic>
          <a:graphicData uri="http://schemas.openxmlformats.org/drawingml/2006/table">
            <a:tbl>
              <a:tblPr firstRow="1" bandRow="1">
                <a:tableStyleId>{7E9639D4-E3E2-4D34-9284-5A2195B3D0D7}</a:tableStyleId>
              </a:tblPr>
              <a:tblGrid>
                <a:gridCol w="1298516">
                  <a:extLst>
                    <a:ext uri="{9D8B030D-6E8A-4147-A177-3AD203B41FA5}">
                      <a16:colId xmlns:a16="http://schemas.microsoft.com/office/drawing/2014/main" val="20000"/>
                    </a:ext>
                  </a:extLst>
                </a:gridCol>
              </a:tblGrid>
              <a:tr h="379572">
                <a:tc>
                  <a:txBody>
                    <a:bodyPr/>
                    <a:lstStyle/>
                    <a:p>
                      <a:r>
                        <a:rPr lang="en-US" dirty="0">
                          <a:solidFill>
                            <a:schemeClr val="tx1"/>
                          </a:solidFill>
                        </a:rPr>
                        <a:t>14167.66</a:t>
                      </a:r>
                    </a:p>
                  </a:txBody>
                  <a:tcPr>
                    <a:solidFill>
                      <a:schemeClr val="bg1"/>
                    </a:solidFill>
                  </a:tcPr>
                </a:tc>
                <a:extLst>
                  <a:ext uri="{0D108BD9-81ED-4DB2-BD59-A6C34878D82A}">
                    <a16:rowId xmlns:a16="http://schemas.microsoft.com/office/drawing/2014/main" val="10000"/>
                  </a:ext>
                </a:extLst>
              </a:tr>
            </a:tbl>
          </a:graphicData>
        </a:graphic>
      </p:graphicFrame>
      <p:sp>
        <p:nvSpPr>
          <p:cNvPr id="11" name="TextBox 10"/>
          <p:cNvSpPr txBox="1"/>
          <p:nvPr/>
        </p:nvSpPr>
        <p:spPr>
          <a:xfrm>
            <a:off x="609600" y="5258915"/>
            <a:ext cx="5262979" cy="923330"/>
          </a:xfrm>
          <a:prstGeom prst="rect">
            <a:avLst/>
          </a:prstGeom>
          <a:noFill/>
        </p:spPr>
        <p:txBody>
          <a:bodyPr wrap="none" rtlCol="0">
            <a:spAutoFit/>
          </a:bodyPr>
          <a:lstStyle/>
          <a:p>
            <a:r>
              <a:rPr lang="en-US" b="1" dirty="0"/>
              <a:t>What about ID/Index column?</a:t>
            </a:r>
          </a:p>
          <a:p>
            <a:r>
              <a:rPr lang="en-US" dirty="0"/>
              <a:t>	Usually not meaningful to aggregate across it</a:t>
            </a:r>
          </a:p>
          <a:p>
            <a:r>
              <a:rPr lang="en-US" dirty="0"/>
              <a:t>	May need to explicitly add an ID column</a:t>
            </a:r>
          </a:p>
        </p:txBody>
      </p:sp>
    </p:spTree>
    <p:extLst>
      <p:ext uri="{BB962C8B-B14F-4D97-AF65-F5344CB8AC3E}">
        <p14:creationId xmlns:p14="http://schemas.microsoft.com/office/powerpoint/2010/main" val="393406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7" grpId="0"/>
      <p:bldP spid="18"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 Map</a:t>
            </a:r>
          </a:p>
        </p:txBody>
      </p:sp>
      <p:sp>
        <p:nvSpPr>
          <p:cNvPr id="3" name="Content Placeholder 2"/>
          <p:cNvSpPr>
            <a:spLocks noGrp="1"/>
          </p:cNvSpPr>
          <p:nvPr>
            <p:ph idx="1"/>
          </p:nvPr>
        </p:nvSpPr>
        <p:spPr/>
        <p:txBody>
          <a:bodyPr>
            <a:normAutofit/>
          </a:bodyPr>
          <a:lstStyle/>
          <a:p>
            <a:r>
              <a:rPr lang="en-US" dirty="0"/>
              <a:t>Apply a function to every row, possibly creating more or fewer columns</a:t>
            </a:r>
          </a:p>
        </p:txBody>
      </p:sp>
      <p:sp>
        <p:nvSpPr>
          <p:cNvPr id="5" name="Slide Number Placeholder 4"/>
          <p:cNvSpPr>
            <a:spLocks noGrp="1"/>
          </p:cNvSpPr>
          <p:nvPr>
            <p:ph type="sldNum" sz="quarter" idx="12"/>
          </p:nvPr>
        </p:nvSpPr>
        <p:spPr/>
        <p:txBody>
          <a:bodyPr/>
          <a:lstStyle/>
          <a:p>
            <a:fld id="{A2EF37A0-74FC-AB4F-AE4C-D9BFC6719E9F}" type="slidenum">
              <a:rPr lang="en-US" smtClean="0"/>
              <a:pPr/>
              <a:t>12</a:t>
            </a:fld>
            <a:endParaRPr lang="en-US"/>
          </a:p>
        </p:txBody>
      </p:sp>
      <p:graphicFrame>
        <p:nvGraphicFramePr>
          <p:cNvPr id="8" name="Table 7"/>
          <p:cNvGraphicFramePr>
            <a:graphicFrameLocks noGrp="1"/>
          </p:cNvGraphicFramePr>
          <p:nvPr>
            <p:extLst>
              <p:ext uri="{D42A27DB-BD31-4B8C-83A1-F6EECF244321}">
                <p14:modId xmlns:p14="http://schemas.microsoft.com/office/powerpoint/2010/main" val="3335835837"/>
              </p:ext>
            </p:extLst>
          </p:nvPr>
        </p:nvGraphicFramePr>
        <p:xfrm>
          <a:off x="1615800" y="3052198"/>
          <a:ext cx="3705836" cy="1518288"/>
        </p:xfrm>
        <a:graphic>
          <a:graphicData uri="http://schemas.openxmlformats.org/drawingml/2006/table">
            <a:tbl>
              <a:tblPr firstRow="1" bandRow="1">
                <a:tableStyleId>{7E9639D4-E3E2-4D34-9284-5A2195B3D0D7}</a:tableStyleId>
              </a:tblPr>
              <a:tblGrid>
                <a:gridCol w="632852">
                  <a:extLst>
                    <a:ext uri="{9D8B030D-6E8A-4147-A177-3AD203B41FA5}">
                      <a16:colId xmlns:a16="http://schemas.microsoft.com/office/drawing/2014/main" val="20000"/>
                    </a:ext>
                  </a:extLst>
                </a:gridCol>
                <a:gridCol w="3072984">
                  <a:extLst>
                    <a:ext uri="{9D8B030D-6E8A-4147-A177-3AD203B41FA5}">
                      <a16:colId xmlns:a16="http://schemas.microsoft.com/office/drawing/2014/main" val="20001"/>
                    </a:ext>
                  </a:extLst>
                </a:gridCol>
              </a:tblGrid>
              <a:tr h="379572">
                <a:tc>
                  <a:txBody>
                    <a:bodyPr/>
                    <a:lstStyle/>
                    <a:p>
                      <a:r>
                        <a:rPr lang="en-US" dirty="0"/>
                        <a:t>ID</a:t>
                      </a:r>
                    </a:p>
                  </a:txBody>
                  <a:tcPr/>
                </a:tc>
                <a:tc>
                  <a:txBody>
                    <a:bodyPr/>
                    <a:lstStyle/>
                    <a:p>
                      <a:r>
                        <a:rPr lang="en-US" dirty="0"/>
                        <a:t>Address</a:t>
                      </a:r>
                    </a:p>
                  </a:txBody>
                  <a:tcPr/>
                </a:tc>
                <a:extLst>
                  <a:ext uri="{0D108BD9-81ED-4DB2-BD59-A6C34878D82A}">
                    <a16:rowId xmlns:a16="http://schemas.microsoft.com/office/drawing/2014/main" val="10000"/>
                  </a:ext>
                </a:extLst>
              </a:tr>
              <a:tr h="379572">
                <a:tc>
                  <a:txBody>
                    <a:bodyPr/>
                    <a:lstStyle/>
                    <a:p>
                      <a:r>
                        <a:rPr lang="en-US" dirty="0"/>
                        <a:t>1</a:t>
                      </a:r>
                    </a:p>
                  </a:txBody>
                  <a:tcPr/>
                </a:tc>
                <a:tc>
                  <a:txBody>
                    <a:bodyPr/>
                    <a:lstStyle/>
                    <a:p>
                      <a:r>
                        <a:rPr lang="en-US" baseline="0" dirty="0"/>
                        <a:t>College Park, MD, 20742</a:t>
                      </a:r>
                      <a:endParaRPr lang="en-US" dirty="0"/>
                    </a:p>
                  </a:txBody>
                  <a:tcPr/>
                </a:tc>
                <a:extLst>
                  <a:ext uri="{0D108BD9-81ED-4DB2-BD59-A6C34878D82A}">
                    <a16:rowId xmlns:a16="http://schemas.microsoft.com/office/drawing/2014/main" val="10001"/>
                  </a:ext>
                </a:extLst>
              </a:tr>
              <a:tr h="379572">
                <a:tc>
                  <a:txBody>
                    <a:bodyPr/>
                    <a:lstStyle/>
                    <a:p>
                      <a:r>
                        <a:rPr lang="en-US" dirty="0"/>
                        <a:t>2</a:t>
                      </a:r>
                    </a:p>
                  </a:txBody>
                  <a:tcPr/>
                </a:tc>
                <a:tc>
                  <a:txBody>
                    <a:bodyPr/>
                    <a:lstStyle/>
                    <a:p>
                      <a:r>
                        <a:rPr lang="en-US" dirty="0"/>
                        <a:t>Washington</a:t>
                      </a:r>
                      <a:r>
                        <a:rPr lang="en-US" baseline="0" dirty="0"/>
                        <a:t>, DC, 20001</a:t>
                      </a:r>
                      <a:endParaRPr lang="en-US" dirty="0"/>
                    </a:p>
                  </a:txBody>
                  <a:tcPr/>
                </a:tc>
                <a:extLst>
                  <a:ext uri="{0D108BD9-81ED-4DB2-BD59-A6C34878D82A}">
                    <a16:rowId xmlns:a16="http://schemas.microsoft.com/office/drawing/2014/main" val="10002"/>
                  </a:ext>
                </a:extLst>
              </a:tr>
              <a:tr h="379572">
                <a:tc>
                  <a:txBody>
                    <a:bodyPr/>
                    <a:lstStyle/>
                    <a:p>
                      <a:r>
                        <a:rPr lang="en-US" dirty="0"/>
                        <a:t>3</a:t>
                      </a:r>
                    </a:p>
                  </a:txBody>
                  <a:tcPr/>
                </a:tc>
                <a:tc>
                  <a:txBody>
                    <a:bodyPr/>
                    <a:lstStyle/>
                    <a:p>
                      <a:r>
                        <a:rPr lang="en-US" dirty="0"/>
                        <a:t>Silver Spring, MD, 20901</a:t>
                      </a:r>
                    </a:p>
                  </a:txBody>
                  <a:tcPr/>
                </a:tc>
                <a:extLst>
                  <a:ext uri="{0D108BD9-81ED-4DB2-BD59-A6C34878D82A}">
                    <a16:rowId xmlns:a16="http://schemas.microsoft.com/office/drawing/2014/main" val="10003"/>
                  </a:ext>
                </a:extLst>
              </a:tr>
            </a:tbl>
          </a:graphicData>
        </a:graphic>
      </p:graphicFrame>
      <p:sp>
        <p:nvSpPr>
          <p:cNvPr id="11" name="TextBox 10"/>
          <p:cNvSpPr txBox="1"/>
          <p:nvPr/>
        </p:nvSpPr>
        <p:spPr>
          <a:xfrm>
            <a:off x="609600" y="5418278"/>
            <a:ext cx="6400800" cy="707886"/>
          </a:xfrm>
          <a:prstGeom prst="rect">
            <a:avLst/>
          </a:prstGeom>
          <a:noFill/>
        </p:spPr>
        <p:txBody>
          <a:bodyPr wrap="square" rtlCol="0">
            <a:spAutoFit/>
          </a:bodyPr>
          <a:lstStyle/>
          <a:p>
            <a:r>
              <a:rPr lang="en-US" sz="2000" b="1" dirty="0"/>
              <a:t>Variations that allow one row to generate multiple rows in the output (sometimes called “</a:t>
            </a:r>
            <a:r>
              <a:rPr lang="en-US" sz="2000" b="1" dirty="0" err="1"/>
              <a:t>flatmap</a:t>
            </a:r>
            <a:r>
              <a:rPr lang="en-US" sz="2000" b="1" dirty="0"/>
              <a:t>”)</a:t>
            </a:r>
          </a:p>
        </p:txBody>
      </p:sp>
      <p:graphicFrame>
        <p:nvGraphicFramePr>
          <p:cNvPr id="16" name="Table 15"/>
          <p:cNvGraphicFramePr>
            <a:graphicFrameLocks noGrp="1"/>
          </p:cNvGraphicFramePr>
          <p:nvPr/>
        </p:nvGraphicFramePr>
        <p:xfrm>
          <a:off x="6380046" y="3052198"/>
          <a:ext cx="3883220" cy="2039304"/>
        </p:xfrm>
        <a:graphic>
          <a:graphicData uri="http://schemas.openxmlformats.org/drawingml/2006/table">
            <a:tbl>
              <a:tblPr firstRow="1" bandRow="1">
                <a:tableStyleId>{7E9639D4-E3E2-4D34-9284-5A2195B3D0D7}</a:tableStyleId>
              </a:tblPr>
              <a:tblGrid>
                <a:gridCol w="450472">
                  <a:extLst>
                    <a:ext uri="{9D8B030D-6E8A-4147-A177-3AD203B41FA5}">
                      <a16:colId xmlns:a16="http://schemas.microsoft.com/office/drawing/2014/main" val="20000"/>
                    </a:ext>
                  </a:extLst>
                </a:gridCol>
                <a:gridCol w="1439056">
                  <a:extLst>
                    <a:ext uri="{9D8B030D-6E8A-4147-A177-3AD203B41FA5}">
                      <a16:colId xmlns:a16="http://schemas.microsoft.com/office/drawing/2014/main" val="20001"/>
                    </a:ext>
                  </a:extLst>
                </a:gridCol>
                <a:gridCol w="794478">
                  <a:extLst>
                    <a:ext uri="{9D8B030D-6E8A-4147-A177-3AD203B41FA5}">
                      <a16:colId xmlns:a16="http://schemas.microsoft.com/office/drawing/2014/main" val="20002"/>
                    </a:ext>
                  </a:extLst>
                </a:gridCol>
                <a:gridCol w="1199214">
                  <a:extLst>
                    <a:ext uri="{9D8B030D-6E8A-4147-A177-3AD203B41FA5}">
                      <a16:colId xmlns:a16="http://schemas.microsoft.com/office/drawing/2014/main" val="20003"/>
                    </a:ext>
                  </a:extLst>
                </a:gridCol>
              </a:tblGrid>
              <a:tr h="379572">
                <a:tc>
                  <a:txBody>
                    <a:bodyPr/>
                    <a:lstStyle/>
                    <a:p>
                      <a:r>
                        <a:rPr lang="en-US" dirty="0"/>
                        <a:t>ID</a:t>
                      </a:r>
                    </a:p>
                  </a:txBody>
                  <a:tcPr/>
                </a:tc>
                <a:tc>
                  <a:txBody>
                    <a:bodyPr/>
                    <a:lstStyle/>
                    <a:p>
                      <a:r>
                        <a:rPr lang="en-US" dirty="0"/>
                        <a:t>City</a:t>
                      </a:r>
                    </a:p>
                  </a:txBody>
                  <a:tcPr/>
                </a:tc>
                <a:tc>
                  <a:txBody>
                    <a:bodyPr/>
                    <a:lstStyle/>
                    <a:p>
                      <a:r>
                        <a:rPr lang="en-US" dirty="0"/>
                        <a:t>State</a:t>
                      </a:r>
                    </a:p>
                  </a:txBody>
                  <a:tcPr/>
                </a:tc>
                <a:tc>
                  <a:txBody>
                    <a:bodyPr/>
                    <a:lstStyle/>
                    <a:p>
                      <a:r>
                        <a:rPr lang="en-US" dirty="0" err="1"/>
                        <a:t>Zipcode</a:t>
                      </a:r>
                      <a:endParaRPr lang="en-US" dirty="0"/>
                    </a:p>
                  </a:txBody>
                  <a:tcPr/>
                </a:tc>
                <a:extLst>
                  <a:ext uri="{0D108BD9-81ED-4DB2-BD59-A6C34878D82A}">
                    <a16:rowId xmlns:a16="http://schemas.microsoft.com/office/drawing/2014/main" val="10000"/>
                  </a:ext>
                </a:extLst>
              </a:tr>
              <a:tr h="379572">
                <a:tc>
                  <a:txBody>
                    <a:bodyPr/>
                    <a:lstStyle/>
                    <a:p>
                      <a:r>
                        <a:rPr lang="en-US" dirty="0"/>
                        <a:t>1</a:t>
                      </a:r>
                    </a:p>
                  </a:txBody>
                  <a:tcPr/>
                </a:tc>
                <a:tc>
                  <a:txBody>
                    <a:bodyPr/>
                    <a:lstStyle/>
                    <a:p>
                      <a:r>
                        <a:rPr lang="en-US" baseline="0" dirty="0"/>
                        <a:t>College Park</a:t>
                      </a:r>
                      <a:endParaRPr lang="en-US" dirty="0"/>
                    </a:p>
                  </a:txBody>
                  <a:tcPr/>
                </a:tc>
                <a:tc>
                  <a:txBody>
                    <a:bodyPr/>
                    <a:lstStyle/>
                    <a:p>
                      <a:r>
                        <a:rPr lang="en-US" dirty="0"/>
                        <a:t>MD</a:t>
                      </a:r>
                    </a:p>
                  </a:txBody>
                  <a:tcPr/>
                </a:tc>
                <a:tc>
                  <a:txBody>
                    <a:bodyPr/>
                    <a:lstStyle/>
                    <a:p>
                      <a:r>
                        <a:rPr lang="en-US" dirty="0"/>
                        <a:t>20742</a:t>
                      </a:r>
                    </a:p>
                  </a:txBody>
                  <a:tcPr/>
                </a:tc>
                <a:extLst>
                  <a:ext uri="{0D108BD9-81ED-4DB2-BD59-A6C34878D82A}">
                    <a16:rowId xmlns:a16="http://schemas.microsoft.com/office/drawing/2014/main" val="10001"/>
                  </a:ext>
                </a:extLst>
              </a:tr>
              <a:tr h="379572">
                <a:tc>
                  <a:txBody>
                    <a:bodyPr/>
                    <a:lstStyle/>
                    <a:p>
                      <a:r>
                        <a:rPr lang="en-US" dirty="0"/>
                        <a:t>2</a:t>
                      </a:r>
                    </a:p>
                  </a:txBody>
                  <a:tcPr/>
                </a:tc>
                <a:tc>
                  <a:txBody>
                    <a:bodyPr/>
                    <a:lstStyle/>
                    <a:p>
                      <a:r>
                        <a:rPr lang="en-US" dirty="0"/>
                        <a:t>Washington</a:t>
                      </a:r>
                    </a:p>
                  </a:txBody>
                  <a:tcPr/>
                </a:tc>
                <a:tc>
                  <a:txBody>
                    <a:bodyPr/>
                    <a:lstStyle/>
                    <a:p>
                      <a:r>
                        <a:rPr lang="en-US" dirty="0"/>
                        <a:t>DC</a:t>
                      </a:r>
                    </a:p>
                  </a:txBody>
                  <a:tcPr/>
                </a:tc>
                <a:tc>
                  <a:txBody>
                    <a:bodyPr/>
                    <a:lstStyle/>
                    <a:p>
                      <a:r>
                        <a:rPr lang="en-US" dirty="0"/>
                        <a:t>20001</a:t>
                      </a:r>
                    </a:p>
                  </a:txBody>
                  <a:tcPr/>
                </a:tc>
                <a:extLst>
                  <a:ext uri="{0D108BD9-81ED-4DB2-BD59-A6C34878D82A}">
                    <a16:rowId xmlns:a16="http://schemas.microsoft.com/office/drawing/2014/main" val="10002"/>
                  </a:ext>
                </a:extLst>
              </a:tr>
              <a:tr h="379572">
                <a:tc>
                  <a:txBody>
                    <a:bodyPr/>
                    <a:lstStyle/>
                    <a:p>
                      <a:r>
                        <a:rPr lang="en-US" dirty="0"/>
                        <a:t>3</a:t>
                      </a:r>
                    </a:p>
                  </a:txBody>
                  <a:tcPr/>
                </a:tc>
                <a:tc>
                  <a:txBody>
                    <a:bodyPr/>
                    <a:lstStyle/>
                    <a:p>
                      <a:r>
                        <a:rPr lang="en-US" dirty="0"/>
                        <a:t>Silver Spring</a:t>
                      </a:r>
                    </a:p>
                  </a:txBody>
                  <a:tcPr/>
                </a:tc>
                <a:tc>
                  <a:txBody>
                    <a:bodyPr/>
                    <a:lstStyle/>
                    <a:p>
                      <a:r>
                        <a:rPr lang="en-US" dirty="0"/>
                        <a:t>MD</a:t>
                      </a:r>
                    </a:p>
                  </a:txBody>
                  <a:tcPr/>
                </a:tc>
                <a:tc>
                  <a:txBody>
                    <a:bodyPr/>
                    <a:lstStyle/>
                    <a:p>
                      <a:r>
                        <a:rPr lang="en-US" dirty="0"/>
                        <a:t>20901</a:t>
                      </a:r>
                    </a:p>
                  </a:txBody>
                  <a:tcPr/>
                </a:tc>
                <a:extLst>
                  <a:ext uri="{0D108BD9-81ED-4DB2-BD59-A6C34878D82A}">
                    <a16:rowId xmlns:a16="http://schemas.microsoft.com/office/drawing/2014/main" val="10003"/>
                  </a:ext>
                </a:extLst>
              </a:tr>
            </a:tbl>
          </a:graphicData>
        </a:graphic>
      </p:graphicFrame>
      <p:cxnSp>
        <p:nvCxnSpPr>
          <p:cNvPr id="20" name="Straight Arrow Connector 19"/>
          <p:cNvCxnSpPr/>
          <p:nvPr/>
        </p:nvCxnSpPr>
        <p:spPr>
          <a:xfrm>
            <a:off x="5585764" y="4022188"/>
            <a:ext cx="530155" cy="4966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5182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4. Group By</a:t>
            </a:r>
          </a:p>
        </p:txBody>
      </p:sp>
      <p:sp>
        <p:nvSpPr>
          <p:cNvPr id="3" name="Content Placeholder 2"/>
          <p:cNvSpPr>
            <a:spLocks noGrp="1"/>
          </p:cNvSpPr>
          <p:nvPr>
            <p:ph idx="1"/>
          </p:nvPr>
        </p:nvSpPr>
        <p:spPr/>
        <p:txBody>
          <a:bodyPr/>
          <a:lstStyle/>
          <a:p>
            <a:r>
              <a:rPr lang="en-US" dirty="0"/>
              <a:t>Group tuples together by column/dimension</a:t>
            </a:r>
          </a:p>
        </p:txBody>
      </p:sp>
      <p:sp>
        <p:nvSpPr>
          <p:cNvPr id="5" name="Slide Number Placeholder 4"/>
          <p:cNvSpPr>
            <a:spLocks noGrp="1"/>
          </p:cNvSpPr>
          <p:nvPr>
            <p:ph type="sldNum" sz="quarter" idx="12"/>
          </p:nvPr>
        </p:nvSpPr>
        <p:spPr/>
        <p:txBody>
          <a:bodyPr/>
          <a:lstStyle/>
          <a:p>
            <a:fld id="{A2EF37A0-74FC-AB4F-AE4C-D9BFC6719E9F}" type="slidenum">
              <a:rPr lang="en-US" smtClean="0"/>
              <a:pPr/>
              <a:t>13</a:t>
            </a:fld>
            <a:endParaRPr lang="en-US"/>
          </a:p>
        </p:txBody>
      </p:sp>
      <p:graphicFrame>
        <p:nvGraphicFramePr>
          <p:cNvPr id="8" name="Table 7"/>
          <p:cNvGraphicFramePr>
            <a:graphicFrameLocks noGrp="1"/>
          </p:cNvGraphicFramePr>
          <p:nvPr/>
        </p:nvGraphicFramePr>
        <p:xfrm>
          <a:off x="1565708" y="2468668"/>
          <a:ext cx="2656523" cy="3416148"/>
        </p:xfrm>
        <a:graphic>
          <a:graphicData uri="http://schemas.openxmlformats.org/drawingml/2006/table">
            <a:tbl>
              <a:tblPr firstRow="1" bandRow="1">
                <a:tableStyleId>{7E9639D4-E3E2-4D34-9284-5A2195B3D0D7}</a:tableStyleId>
              </a:tblPr>
              <a:tblGrid>
                <a:gridCol w="602870">
                  <a:extLst>
                    <a:ext uri="{9D8B030D-6E8A-4147-A177-3AD203B41FA5}">
                      <a16:colId xmlns:a16="http://schemas.microsoft.com/office/drawing/2014/main" val="20000"/>
                    </a:ext>
                  </a:extLst>
                </a:gridCol>
                <a:gridCol w="719528">
                  <a:extLst>
                    <a:ext uri="{9D8B030D-6E8A-4147-A177-3AD203B41FA5}">
                      <a16:colId xmlns:a16="http://schemas.microsoft.com/office/drawing/2014/main" val="20001"/>
                    </a:ext>
                  </a:extLst>
                </a:gridCol>
                <a:gridCol w="599606">
                  <a:extLst>
                    <a:ext uri="{9D8B030D-6E8A-4147-A177-3AD203B41FA5}">
                      <a16:colId xmlns:a16="http://schemas.microsoft.com/office/drawing/2014/main" val="20002"/>
                    </a:ext>
                  </a:extLst>
                </a:gridCol>
                <a:gridCol w="734519">
                  <a:extLst>
                    <a:ext uri="{9D8B030D-6E8A-4147-A177-3AD203B41FA5}">
                      <a16:colId xmlns:a16="http://schemas.microsoft.com/office/drawing/2014/main" val="20003"/>
                    </a:ext>
                  </a:extLst>
                </a:gridCol>
              </a:tblGrid>
              <a:tr h="379572">
                <a:tc>
                  <a:txBody>
                    <a:bodyPr/>
                    <a:lstStyle/>
                    <a:p>
                      <a:r>
                        <a:rPr lang="en-US" dirty="0"/>
                        <a:t>ID</a:t>
                      </a:r>
                    </a:p>
                  </a:txBody>
                  <a:tcPr/>
                </a:tc>
                <a:tc>
                  <a:txBody>
                    <a:bodyPr/>
                    <a:lstStyle/>
                    <a:p>
                      <a:r>
                        <a:rPr lang="en-US" dirty="0"/>
                        <a:t>A</a:t>
                      </a:r>
                    </a:p>
                  </a:txBody>
                  <a:tcPr/>
                </a:tc>
                <a:tc>
                  <a:txBody>
                    <a:bodyPr/>
                    <a:lstStyle/>
                    <a:p>
                      <a:r>
                        <a:rPr lang="en-US" dirty="0"/>
                        <a:t>B</a:t>
                      </a:r>
                    </a:p>
                  </a:txBody>
                  <a:tcPr/>
                </a:tc>
                <a:tc>
                  <a:txBody>
                    <a:bodyPr/>
                    <a:lstStyle/>
                    <a:p>
                      <a:r>
                        <a:rPr lang="en-US" dirty="0"/>
                        <a:t>C</a:t>
                      </a:r>
                    </a:p>
                  </a:txBody>
                  <a:tcPr/>
                </a:tc>
                <a:extLst>
                  <a:ext uri="{0D108BD9-81ED-4DB2-BD59-A6C34878D82A}">
                    <a16:rowId xmlns:a16="http://schemas.microsoft.com/office/drawing/2014/main" val="10000"/>
                  </a:ext>
                </a:extLst>
              </a:tr>
              <a:tr h="379572">
                <a:tc>
                  <a:txBody>
                    <a:bodyPr/>
                    <a:lstStyle/>
                    <a:p>
                      <a:r>
                        <a:rPr lang="en-US" dirty="0"/>
                        <a:t>1</a:t>
                      </a:r>
                    </a:p>
                  </a:txBody>
                  <a:tcPr/>
                </a:tc>
                <a:tc>
                  <a:txBody>
                    <a:bodyPr/>
                    <a:lstStyle/>
                    <a:p>
                      <a:r>
                        <a:rPr lang="en-US" dirty="0"/>
                        <a:t>foo</a:t>
                      </a:r>
                    </a:p>
                  </a:txBody>
                  <a:tcPr/>
                </a:tc>
                <a:tc>
                  <a:txBody>
                    <a:bodyPr/>
                    <a:lstStyle/>
                    <a:p>
                      <a:r>
                        <a:rPr lang="en-US" dirty="0"/>
                        <a:t>3</a:t>
                      </a:r>
                    </a:p>
                  </a:txBody>
                  <a:tcPr/>
                </a:tc>
                <a:tc>
                  <a:txBody>
                    <a:bodyPr/>
                    <a:lstStyle/>
                    <a:p>
                      <a:r>
                        <a:rPr lang="en-US" dirty="0"/>
                        <a:t>6.6</a:t>
                      </a:r>
                    </a:p>
                  </a:txBody>
                  <a:tcPr/>
                </a:tc>
                <a:extLst>
                  <a:ext uri="{0D108BD9-81ED-4DB2-BD59-A6C34878D82A}">
                    <a16:rowId xmlns:a16="http://schemas.microsoft.com/office/drawing/2014/main" val="10001"/>
                  </a:ext>
                </a:extLst>
              </a:tr>
              <a:tr h="379572">
                <a:tc>
                  <a:txBody>
                    <a:bodyPr/>
                    <a:lstStyle/>
                    <a:p>
                      <a:r>
                        <a:rPr lang="en-US" dirty="0"/>
                        <a:t>2</a:t>
                      </a:r>
                    </a:p>
                  </a:txBody>
                  <a:tcPr/>
                </a:tc>
                <a:tc>
                  <a:txBody>
                    <a:bodyPr/>
                    <a:lstStyle/>
                    <a:p>
                      <a:r>
                        <a:rPr lang="en-US" dirty="0"/>
                        <a:t>bar</a:t>
                      </a:r>
                    </a:p>
                  </a:txBody>
                  <a:tcPr/>
                </a:tc>
                <a:tc>
                  <a:txBody>
                    <a:bodyPr/>
                    <a:lstStyle/>
                    <a:p>
                      <a:r>
                        <a:rPr lang="en-US" dirty="0"/>
                        <a:t>2</a:t>
                      </a:r>
                    </a:p>
                  </a:txBody>
                  <a:tcPr/>
                </a:tc>
                <a:tc>
                  <a:txBody>
                    <a:bodyPr/>
                    <a:lstStyle/>
                    <a:p>
                      <a:r>
                        <a:rPr lang="en-US" dirty="0"/>
                        <a:t>4.7</a:t>
                      </a:r>
                    </a:p>
                  </a:txBody>
                  <a:tcPr/>
                </a:tc>
                <a:extLst>
                  <a:ext uri="{0D108BD9-81ED-4DB2-BD59-A6C34878D82A}">
                    <a16:rowId xmlns:a16="http://schemas.microsoft.com/office/drawing/2014/main" val="10002"/>
                  </a:ext>
                </a:extLst>
              </a:tr>
              <a:tr h="379572">
                <a:tc>
                  <a:txBody>
                    <a:bodyPr/>
                    <a:lstStyle/>
                    <a:p>
                      <a:r>
                        <a:rPr lang="en-US" dirty="0"/>
                        <a:t>3</a:t>
                      </a:r>
                    </a:p>
                  </a:txBody>
                  <a:tcPr/>
                </a:tc>
                <a:tc>
                  <a:txBody>
                    <a:bodyPr/>
                    <a:lstStyle/>
                    <a:p>
                      <a:r>
                        <a:rPr lang="en-US" dirty="0"/>
                        <a:t>foo</a:t>
                      </a:r>
                    </a:p>
                  </a:txBody>
                  <a:tcPr/>
                </a:tc>
                <a:tc>
                  <a:txBody>
                    <a:bodyPr/>
                    <a:lstStyle/>
                    <a:p>
                      <a:r>
                        <a:rPr lang="en-US" dirty="0"/>
                        <a:t>4</a:t>
                      </a:r>
                    </a:p>
                  </a:txBody>
                  <a:tcPr/>
                </a:tc>
                <a:tc>
                  <a:txBody>
                    <a:bodyPr/>
                    <a:lstStyle/>
                    <a:p>
                      <a:r>
                        <a:rPr lang="en-US" dirty="0"/>
                        <a:t>3.1</a:t>
                      </a:r>
                    </a:p>
                  </a:txBody>
                  <a:tcPr/>
                </a:tc>
                <a:extLst>
                  <a:ext uri="{0D108BD9-81ED-4DB2-BD59-A6C34878D82A}">
                    <a16:rowId xmlns:a16="http://schemas.microsoft.com/office/drawing/2014/main" val="10003"/>
                  </a:ext>
                </a:extLst>
              </a:tr>
              <a:tr h="379572">
                <a:tc>
                  <a:txBody>
                    <a:bodyPr/>
                    <a:lstStyle/>
                    <a:p>
                      <a:r>
                        <a:rPr lang="en-US" dirty="0"/>
                        <a:t>4</a:t>
                      </a:r>
                    </a:p>
                  </a:txBody>
                  <a:tcPr/>
                </a:tc>
                <a:tc>
                  <a:txBody>
                    <a:bodyPr/>
                    <a:lstStyle/>
                    <a:p>
                      <a:r>
                        <a:rPr lang="en-US" dirty="0"/>
                        <a:t>foo</a:t>
                      </a:r>
                    </a:p>
                  </a:txBody>
                  <a:tcPr/>
                </a:tc>
                <a:tc>
                  <a:txBody>
                    <a:bodyPr/>
                    <a:lstStyle/>
                    <a:p>
                      <a:r>
                        <a:rPr lang="en-US" dirty="0"/>
                        <a:t>3</a:t>
                      </a:r>
                    </a:p>
                  </a:txBody>
                  <a:tcPr/>
                </a:tc>
                <a:tc>
                  <a:txBody>
                    <a:bodyPr/>
                    <a:lstStyle/>
                    <a:p>
                      <a:r>
                        <a:rPr lang="en-US" dirty="0"/>
                        <a:t>8.0</a:t>
                      </a:r>
                    </a:p>
                  </a:txBody>
                  <a:tcPr/>
                </a:tc>
                <a:extLst>
                  <a:ext uri="{0D108BD9-81ED-4DB2-BD59-A6C34878D82A}">
                    <a16:rowId xmlns:a16="http://schemas.microsoft.com/office/drawing/2014/main" val="10004"/>
                  </a:ext>
                </a:extLst>
              </a:tr>
              <a:tr h="379572">
                <a:tc>
                  <a:txBody>
                    <a:bodyPr/>
                    <a:lstStyle/>
                    <a:p>
                      <a:r>
                        <a:rPr lang="en-US" dirty="0"/>
                        <a:t>5</a:t>
                      </a:r>
                    </a:p>
                  </a:txBody>
                  <a:tcPr/>
                </a:tc>
                <a:tc>
                  <a:txBody>
                    <a:bodyPr/>
                    <a:lstStyle/>
                    <a:p>
                      <a:r>
                        <a:rPr lang="en-US" dirty="0"/>
                        <a:t>bar</a:t>
                      </a:r>
                    </a:p>
                  </a:txBody>
                  <a:tcPr/>
                </a:tc>
                <a:tc>
                  <a:txBody>
                    <a:bodyPr/>
                    <a:lstStyle/>
                    <a:p>
                      <a:r>
                        <a:rPr lang="en-US" dirty="0"/>
                        <a:t>1</a:t>
                      </a:r>
                    </a:p>
                  </a:txBody>
                  <a:tcPr/>
                </a:tc>
                <a:tc>
                  <a:txBody>
                    <a:bodyPr/>
                    <a:lstStyle/>
                    <a:p>
                      <a:r>
                        <a:rPr lang="en-US" dirty="0"/>
                        <a:t>1.2</a:t>
                      </a:r>
                    </a:p>
                  </a:txBody>
                  <a:tcPr/>
                </a:tc>
                <a:extLst>
                  <a:ext uri="{0D108BD9-81ED-4DB2-BD59-A6C34878D82A}">
                    <a16:rowId xmlns:a16="http://schemas.microsoft.com/office/drawing/2014/main" val="10005"/>
                  </a:ext>
                </a:extLst>
              </a:tr>
              <a:tr h="379572">
                <a:tc>
                  <a:txBody>
                    <a:bodyPr/>
                    <a:lstStyle/>
                    <a:p>
                      <a:r>
                        <a:rPr lang="en-US" dirty="0"/>
                        <a:t>6</a:t>
                      </a:r>
                    </a:p>
                  </a:txBody>
                  <a:tcPr/>
                </a:tc>
                <a:tc>
                  <a:txBody>
                    <a:bodyPr/>
                    <a:lstStyle/>
                    <a:p>
                      <a:r>
                        <a:rPr lang="en-US" dirty="0"/>
                        <a:t>bar</a:t>
                      </a:r>
                    </a:p>
                  </a:txBody>
                  <a:tcPr/>
                </a:tc>
                <a:tc>
                  <a:txBody>
                    <a:bodyPr/>
                    <a:lstStyle/>
                    <a:p>
                      <a:r>
                        <a:rPr lang="en-US" dirty="0"/>
                        <a:t>2</a:t>
                      </a:r>
                    </a:p>
                  </a:txBody>
                  <a:tcPr/>
                </a:tc>
                <a:tc>
                  <a:txBody>
                    <a:bodyPr/>
                    <a:lstStyle/>
                    <a:p>
                      <a:r>
                        <a:rPr lang="en-US" dirty="0"/>
                        <a:t>2.5</a:t>
                      </a:r>
                    </a:p>
                  </a:txBody>
                  <a:tcPr/>
                </a:tc>
                <a:extLst>
                  <a:ext uri="{0D108BD9-81ED-4DB2-BD59-A6C34878D82A}">
                    <a16:rowId xmlns:a16="http://schemas.microsoft.com/office/drawing/2014/main" val="10006"/>
                  </a:ext>
                </a:extLst>
              </a:tr>
              <a:tr h="379572">
                <a:tc>
                  <a:txBody>
                    <a:bodyPr/>
                    <a:lstStyle/>
                    <a:p>
                      <a:r>
                        <a:rPr lang="en-US" dirty="0"/>
                        <a:t>7</a:t>
                      </a:r>
                    </a:p>
                  </a:txBody>
                  <a:tcPr/>
                </a:tc>
                <a:tc>
                  <a:txBody>
                    <a:bodyPr/>
                    <a:lstStyle/>
                    <a:p>
                      <a:r>
                        <a:rPr lang="en-US" dirty="0"/>
                        <a:t>foo</a:t>
                      </a:r>
                    </a:p>
                  </a:txBody>
                  <a:tcPr/>
                </a:tc>
                <a:tc>
                  <a:txBody>
                    <a:bodyPr/>
                    <a:lstStyle/>
                    <a:p>
                      <a:r>
                        <a:rPr lang="en-US" dirty="0"/>
                        <a:t>4</a:t>
                      </a:r>
                    </a:p>
                  </a:txBody>
                  <a:tcPr/>
                </a:tc>
                <a:tc>
                  <a:txBody>
                    <a:bodyPr/>
                    <a:lstStyle/>
                    <a:p>
                      <a:r>
                        <a:rPr lang="en-US" dirty="0"/>
                        <a:t>2.3</a:t>
                      </a:r>
                    </a:p>
                  </a:txBody>
                  <a:tcPr/>
                </a:tc>
                <a:extLst>
                  <a:ext uri="{0D108BD9-81ED-4DB2-BD59-A6C34878D82A}">
                    <a16:rowId xmlns:a16="http://schemas.microsoft.com/office/drawing/2014/main" val="10007"/>
                  </a:ext>
                </a:extLst>
              </a:tr>
              <a:tr h="379572">
                <a:tc>
                  <a:txBody>
                    <a:bodyPr/>
                    <a:lstStyle/>
                    <a:p>
                      <a:r>
                        <a:rPr lang="en-US" dirty="0"/>
                        <a:t>8</a:t>
                      </a:r>
                    </a:p>
                  </a:txBody>
                  <a:tcPr/>
                </a:tc>
                <a:tc>
                  <a:txBody>
                    <a:bodyPr/>
                    <a:lstStyle/>
                    <a:p>
                      <a:r>
                        <a:rPr lang="en-US" dirty="0"/>
                        <a:t>foo</a:t>
                      </a:r>
                    </a:p>
                  </a:txBody>
                  <a:tcPr/>
                </a:tc>
                <a:tc>
                  <a:txBody>
                    <a:bodyPr/>
                    <a:lstStyle/>
                    <a:p>
                      <a:r>
                        <a:rPr lang="en-US" dirty="0"/>
                        <a:t>3</a:t>
                      </a:r>
                    </a:p>
                  </a:txBody>
                  <a:tcPr/>
                </a:tc>
                <a:tc>
                  <a:txBody>
                    <a:bodyPr/>
                    <a:lstStyle/>
                    <a:p>
                      <a:r>
                        <a:rPr lang="en-US" dirty="0"/>
                        <a:t>8.0</a:t>
                      </a:r>
                    </a:p>
                  </a:txBody>
                  <a:tcPr/>
                </a:tc>
                <a:extLst>
                  <a:ext uri="{0D108BD9-81ED-4DB2-BD59-A6C34878D82A}">
                    <a16:rowId xmlns:a16="http://schemas.microsoft.com/office/drawing/2014/main" val="10008"/>
                  </a:ext>
                </a:extLst>
              </a:tr>
            </a:tbl>
          </a:graphicData>
        </a:graphic>
      </p:graphicFrame>
      <p:graphicFrame>
        <p:nvGraphicFramePr>
          <p:cNvPr id="20" name="Table 19"/>
          <p:cNvGraphicFramePr>
            <a:graphicFrameLocks noGrp="1"/>
          </p:cNvGraphicFramePr>
          <p:nvPr/>
        </p:nvGraphicFramePr>
        <p:xfrm>
          <a:off x="7181155" y="1524318"/>
          <a:ext cx="1936995" cy="2277432"/>
        </p:xfrm>
        <a:graphic>
          <a:graphicData uri="http://schemas.openxmlformats.org/drawingml/2006/table">
            <a:tbl>
              <a:tblPr firstRow="1" bandRow="1">
                <a:tableStyleId>{7E9639D4-E3E2-4D34-9284-5A2195B3D0D7}</a:tableStyleId>
              </a:tblPr>
              <a:tblGrid>
                <a:gridCol w="602870">
                  <a:extLst>
                    <a:ext uri="{9D8B030D-6E8A-4147-A177-3AD203B41FA5}">
                      <a16:colId xmlns:a16="http://schemas.microsoft.com/office/drawing/2014/main" val="20000"/>
                    </a:ext>
                  </a:extLst>
                </a:gridCol>
                <a:gridCol w="599606">
                  <a:extLst>
                    <a:ext uri="{9D8B030D-6E8A-4147-A177-3AD203B41FA5}">
                      <a16:colId xmlns:a16="http://schemas.microsoft.com/office/drawing/2014/main" val="20001"/>
                    </a:ext>
                  </a:extLst>
                </a:gridCol>
                <a:gridCol w="734519">
                  <a:extLst>
                    <a:ext uri="{9D8B030D-6E8A-4147-A177-3AD203B41FA5}">
                      <a16:colId xmlns:a16="http://schemas.microsoft.com/office/drawing/2014/main" val="20002"/>
                    </a:ext>
                  </a:extLst>
                </a:gridCol>
              </a:tblGrid>
              <a:tr h="379572">
                <a:tc>
                  <a:txBody>
                    <a:bodyPr/>
                    <a:lstStyle/>
                    <a:p>
                      <a:r>
                        <a:rPr lang="en-US" dirty="0"/>
                        <a:t>ID</a:t>
                      </a:r>
                    </a:p>
                  </a:txBody>
                  <a:tcPr/>
                </a:tc>
                <a:tc>
                  <a:txBody>
                    <a:bodyPr/>
                    <a:lstStyle/>
                    <a:p>
                      <a:r>
                        <a:rPr lang="en-US" dirty="0"/>
                        <a:t>B</a:t>
                      </a:r>
                    </a:p>
                  </a:txBody>
                  <a:tcPr/>
                </a:tc>
                <a:tc>
                  <a:txBody>
                    <a:bodyPr/>
                    <a:lstStyle/>
                    <a:p>
                      <a:r>
                        <a:rPr lang="en-US" dirty="0"/>
                        <a:t>C</a:t>
                      </a:r>
                    </a:p>
                  </a:txBody>
                  <a:tcPr/>
                </a:tc>
                <a:extLst>
                  <a:ext uri="{0D108BD9-81ED-4DB2-BD59-A6C34878D82A}">
                    <a16:rowId xmlns:a16="http://schemas.microsoft.com/office/drawing/2014/main" val="10000"/>
                  </a:ext>
                </a:extLst>
              </a:tr>
              <a:tr h="379572">
                <a:tc>
                  <a:txBody>
                    <a:bodyPr/>
                    <a:lstStyle/>
                    <a:p>
                      <a:r>
                        <a:rPr lang="en-US" dirty="0"/>
                        <a:t>1</a:t>
                      </a:r>
                    </a:p>
                  </a:txBody>
                  <a:tcPr/>
                </a:tc>
                <a:tc>
                  <a:txBody>
                    <a:bodyPr/>
                    <a:lstStyle/>
                    <a:p>
                      <a:r>
                        <a:rPr lang="en-US" dirty="0"/>
                        <a:t>3</a:t>
                      </a:r>
                    </a:p>
                  </a:txBody>
                  <a:tcPr/>
                </a:tc>
                <a:tc>
                  <a:txBody>
                    <a:bodyPr/>
                    <a:lstStyle/>
                    <a:p>
                      <a:r>
                        <a:rPr lang="en-US" dirty="0"/>
                        <a:t>6.6</a:t>
                      </a:r>
                    </a:p>
                  </a:txBody>
                  <a:tcPr/>
                </a:tc>
                <a:extLst>
                  <a:ext uri="{0D108BD9-81ED-4DB2-BD59-A6C34878D82A}">
                    <a16:rowId xmlns:a16="http://schemas.microsoft.com/office/drawing/2014/main" val="10001"/>
                  </a:ext>
                </a:extLst>
              </a:tr>
              <a:tr h="379572">
                <a:tc>
                  <a:txBody>
                    <a:bodyPr/>
                    <a:lstStyle/>
                    <a:p>
                      <a:r>
                        <a:rPr lang="en-US" dirty="0"/>
                        <a:t>3</a:t>
                      </a:r>
                    </a:p>
                  </a:txBody>
                  <a:tcPr/>
                </a:tc>
                <a:tc>
                  <a:txBody>
                    <a:bodyPr/>
                    <a:lstStyle/>
                    <a:p>
                      <a:r>
                        <a:rPr lang="en-US" dirty="0"/>
                        <a:t>4</a:t>
                      </a:r>
                    </a:p>
                  </a:txBody>
                  <a:tcPr/>
                </a:tc>
                <a:tc>
                  <a:txBody>
                    <a:bodyPr/>
                    <a:lstStyle/>
                    <a:p>
                      <a:r>
                        <a:rPr lang="en-US" dirty="0"/>
                        <a:t>3.1</a:t>
                      </a:r>
                    </a:p>
                  </a:txBody>
                  <a:tcPr/>
                </a:tc>
                <a:extLst>
                  <a:ext uri="{0D108BD9-81ED-4DB2-BD59-A6C34878D82A}">
                    <a16:rowId xmlns:a16="http://schemas.microsoft.com/office/drawing/2014/main" val="10002"/>
                  </a:ext>
                </a:extLst>
              </a:tr>
              <a:tr h="379572">
                <a:tc>
                  <a:txBody>
                    <a:bodyPr/>
                    <a:lstStyle/>
                    <a:p>
                      <a:r>
                        <a:rPr lang="en-US" dirty="0"/>
                        <a:t>4</a:t>
                      </a:r>
                    </a:p>
                  </a:txBody>
                  <a:tcPr/>
                </a:tc>
                <a:tc>
                  <a:txBody>
                    <a:bodyPr/>
                    <a:lstStyle/>
                    <a:p>
                      <a:r>
                        <a:rPr lang="en-US" dirty="0"/>
                        <a:t>3</a:t>
                      </a:r>
                    </a:p>
                  </a:txBody>
                  <a:tcPr/>
                </a:tc>
                <a:tc>
                  <a:txBody>
                    <a:bodyPr/>
                    <a:lstStyle/>
                    <a:p>
                      <a:r>
                        <a:rPr lang="en-US" dirty="0"/>
                        <a:t>8.0</a:t>
                      </a:r>
                    </a:p>
                  </a:txBody>
                  <a:tcPr/>
                </a:tc>
                <a:extLst>
                  <a:ext uri="{0D108BD9-81ED-4DB2-BD59-A6C34878D82A}">
                    <a16:rowId xmlns:a16="http://schemas.microsoft.com/office/drawing/2014/main" val="10003"/>
                  </a:ext>
                </a:extLst>
              </a:tr>
              <a:tr h="379572">
                <a:tc>
                  <a:txBody>
                    <a:bodyPr/>
                    <a:lstStyle/>
                    <a:p>
                      <a:r>
                        <a:rPr lang="en-US" dirty="0"/>
                        <a:t>7</a:t>
                      </a:r>
                    </a:p>
                  </a:txBody>
                  <a:tcPr/>
                </a:tc>
                <a:tc>
                  <a:txBody>
                    <a:bodyPr/>
                    <a:lstStyle/>
                    <a:p>
                      <a:r>
                        <a:rPr lang="en-US" dirty="0"/>
                        <a:t>4</a:t>
                      </a:r>
                    </a:p>
                  </a:txBody>
                  <a:tcPr/>
                </a:tc>
                <a:tc>
                  <a:txBody>
                    <a:bodyPr/>
                    <a:lstStyle/>
                    <a:p>
                      <a:r>
                        <a:rPr lang="en-US" dirty="0"/>
                        <a:t>2.3</a:t>
                      </a:r>
                    </a:p>
                  </a:txBody>
                  <a:tcPr/>
                </a:tc>
                <a:extLst>
                  <a:ext uri="{0D108BD9-81ED-4DB2-BD59-A6C34878D82A}">
                    <a16:rowId xmlns:a16="http://schemas.microsoft.com/office/drawing/2014/main" val="10004"/>
                  </a:ext>
                </a:extLst>
              </a:tr>
              <a:tr h="379572">
                <a:tc>
                  <a:txBody>
                    <a:bodyPr/>
                    <a:lstStyle/>
                    <a:p>
                      <a:r>
                        <a:rPr lang="en-US" dirty="0"/>
                        <a:t>8</a:t>
                      </a:r>
                    </a:p>
                  </a:txBody>
                  <a:tcPr/>
                </a:tc>
                <a:tc>
                  <a:txBody>
                    <a:bodyPr/>
                    <a:lstStyle/>
                    <a:p>
                      <a:r>
                        <a:rPr lang="en-US" dirty="0"/>
                        <a:t>3</a:t>
                      </a:r>
                    </a:p>
                  </a:txBody>
                  <a:tcPr/>
                </a:tc>
                <a:tc>
                  <a:txBody>
                    <a:bodyPr/>
                    <a:lstStyle/>
                    <a:p>
                      <a:r>
                        <a:rPr lang="en-US" dirty="0"/>
                        <a:t>8.0</a:t>
                      </a:r>
                    </a:p>
                  </a:txBody>
                  <a:tcPr/>
                </a:tc>
                <a:extLst>
                  <a:ext uri="{0D108BD9-81ED-4DB2-BD59-A6C34878D82A}">
                    <a16:rowId xmlns:a16="http://schemas.microsoft.com/office/drawing/2014/main" val="10005"/>
                  </a:ext>
                </a:extLst>
              </a:tr>
            </a:tbl>
          </a:graphicData>
        </a:graphic>
      </p:graphicFrame>
      <p:graphicFrame>
        <p:nvGraphicFramePr>
          <p:cNvPr id="21" name="Table 20"/>
          <p:cNvGraphicFramePr>
            <a:graphicFrameLocks noGrp="1"/>
          </p:cNvGraphicFramePr>
          <p:nvPr/>
        </p:nvGraphicFramePr>
        <p:xfrm>
          <a:off x="7213653" y="4651055"/>
          <a:ext cx="1936995" cy="1518288"/>
        </p:xfrm>
        <a:graphic>
          <a:graphicData uri="http://schemas.openxmlformats.org/drawingml/2006/table">
            <a:tbl>
              <a:tblPr firstRow="1" bandRow="1">
                <a:tableStyleId>{7E9639D4-E3E2-4D34-9284-5A2195B3D0D7}</a:tableStyleId>
              </a:tblPr>
              <a:tblGrid>
                <a:gridCol w="602870">
                  <a:extLst>
                    <a:ext uri="{9D8B030D-6E8A-4147-A177-3AD203B41FA5}">
                      <a16:colId xmlns:a16="http://schemas.microsoft.com/office/drawing/2014/main" val="20000"/>
                    </a:ext>
                  </a:extLst>
                </a:gridCol>
                <a:gridCol w="599606">
                  <a:extLst>
                    <a:ext uri="{9D8B030D-6E8A-4147-A177-3AD203B41FA5}">
                      <a16:colId xmlns:a16="http://schemas.microsoft.com/office/drawing/2014/main" val="20001"/>
                    </a:ext>
                  </a:extLst>
                </a:gridCol>
                <a:gridCol w="734519">
                  <a:extLst>
                    <a:ext uri="{9D8B030D-6E8A-4147-A177-3AD203B41FA5}">
                      <a16:colId xmlns:a16="http://schemas.microsoft.com/office/drawing/2014/main" val="20002"/>
                    </a:ext>
                  </a:extLst>
                </a:gridCol>
              </a:tblGrid>
              <a:tr h="379572">
                <a:tc>
                  <a:txBody>
                    <a:bodyPr/>
                    <a:lstStyle/>
                    <a:p>
                      <a:r>
                        <a:rPr lang="en-US" dirty="0"/>
                        <a:t>ID</a:t>
                      </a:r>
                    </a:p>
                  </a:txBody>
                  <a:tcPr/>
                </a:tc>
                <a:tc>
                  <a:txBody>
                    <a:bodyPr/>
                    <a:lstStyle/>
                    <a:p>
                      <a:r>
                        <a:rPr lang="en-US" dirty="0"/>
                        <a:t>B</a:t>
                      </a:r>
                    </a:p>
                  </a:txBody>
                  <a:tcPr/>
                </a:tc>
                <a:tc>
                  <a:txBody>
                    <a:bodyPr/>
                    <a:lstStyle/>
                    <a:p>
                      <a:r>
                        <a:rPr lang="en-US" dirty="0"/>
                        <a:t>C</a:t>
                      </a:r>
                    </a:p>
                  </a:txBody>
                  <a:tcPr/>
                </a:tc>
                <a:extLst>
                  <a:ext uri="{0D108BD9-81ED-4DB2-BD59-A6C34878D82A}">
                    <a16:rowId xmlns:a16="http://schemas.microsoft.com/office/drawing/2014/main" val="10000"/>
                  </a:ext>
                </a:extLst>
              </a:tr>
              <a:tr h="379572">
                <a:tc>
                  <a:txBody>
                    <a:bodyPr/>
                    <a:lstStyle/>
                    <a:p>
                      <a:r>
                        <a:rPr lang="en-US" dirty="0"/>
                        <a:t>2</a:t>
                      </a:r>
                    </a:p>
                  </a:txBody>
                  <a:tcPr/>
                </a:tc>
                <a:tc>
                  <a:txBody>
                    <a:bodyPr/>
                    <a:lstStyle/>
                    <a:p>
                      <a:r>
                        <a:rPr lang="en-US" dirty="0"/>
                        <a:t>2</a:t>
                      </a:r>
                    </a:p>
                  </a:txBody>
                  <a:tcPr/>
                </a:tc>
                <a:tc>
                  <a:txBody>
                    <a:bodyPr/>
                    <a:lstStyle/>
                    <a:p>
                      <a:r>
                        <a:rPr lang="en-US" dirty="0"/>
                        <a:t>4.7</a:t>
                      </a:r>
                    </a:p>
                  </a:txBody>
                  <a:tcPr/>
                </a:tc>
                <a:extLst>
                  <a:ext uri="{0D108BD9-81ED-4DB2-BD59-A6C34878D82A}">
                    <a16:rowId xmlns:a16="http://schemas.microsoft.com/office/drawing/2014/main" val="10001"/>
                  </a:ext>
                </a:extLst>
              </a:tr>
              <a:tr h="379572">
                <a:tc>
                  <a:txBody>
                    <a:bodyPr/>
                    <a:lstStyle/>
                    <a:p>
                      <a:r>
                        <a:rPr lang="en-US" dirty="0"/>
                        <a:t>5</a:t>
                      </a:r>
                    </a:p>
                  </a:txBody>
                  <a:tcPr/>
                </a:tc>
                <a:tc>
                  <a:txBody>
                    <a:bodyPr/>
                    <a:lstStyle/>
                    <a:p>
                      <a:r>
                        <a:rPr lang="en-US" dirty="0"/>
                        <a:t>1</a:t>
                      </a:r>
                    </a:p>
                  </a:txBody>
                  <a:tcPr/>
                </a:tc>
                <a:tc>
                  <a:txBody>
                    <a:bodyPr/>
                    <a:lstStyle/>
                    <a:p>
                      <a:r>
                        <a:rPr lang="en-US" dirty="0"/>
                        <a:t>1.2</a:t>
                      </a:r>
                    </a:p>
                  </a:txBody>
                  <a:tcPr/>
                </a:tc>
                <a:extLst>
                  <a:ext uri="{0D108BD9-81ED-4DB2-BD59-A6C34878D82A}">
                    <a16:rowId xmlns:a16="http://schemas.microsoft.com/office/drawing/2014/main" val="10002"/>
                  </a:ext>
                </a:extLst>
              </a:tr>
              <a:tr h="379572">
                <a:tc>
                  <a:txBody>
                    <a:bodyPr/>
                    <a:lstStyle/>
                    <a:p>
                      <a:r>
                        <a:rPr lang="en-US" dirty="0"/>
                        <a:t>6</a:t>
                      </a:r>
                    </a:p>
                  </a:txBody>
                  <a:tcPr/>
                </a:tc>
                <a:tc>
                  <a:txBody>
                    <a:bodyPr/>
                    <a:lstStyle/>
                    <a:p>
                      <a:r>
                        <a:rPr lang="en-US" dirty="0"/>
                        <a:t>2</a:t>
                      </a:r>
                    </a:p>
                  </a:txBody>
                  <a:tcPr/>
                </a:tc>
                <a:tc>
                  <a:txBody>
                    <a:bodyPr/>
                    <a:lstStyle/>
                    <a:p>
                      <a:r>
                        <a:rPr lang="en-US" dirty="0"/>
                        <a:t>2.5</a:t>
                      </a:r>
                    </a:p>
                  </a:txBody>
                  <a:tcPr/>
                </a:tc>
                <a:extLst>
                  <a:ext uri="{0D108BD9-81ED-4DB2-BD59-A6C34878D82A}">
                    <a16:rowId xmlns:a16="http://schemas.microsoft.com/office/drawing/2014/main" val="10003"/>
                  </a:ext>
                </a:extLst>
              </a:tr>
            </a:tbl>
          </a:graphicData>
        </a:graphic>
      </p:graphicFrame>
      <p:sp>
        <p:nvSpPr>
          <p:cNvPr id="6" name="TextBox 5"/>
          <p:cNvSpPr txBox="1"/>
          <p:nvPr/>
        </p:nvSpPr>
        <p:spPr>
          <a:xfrm>
            <a:off x="7639986" y="974361"/>
            <a:ext cx="909352" cy="369332"/>
          </a:xfrm>
          <a:prstGeom prst="rect">
            <a:avLst/>
          </a:prstGeom>
          <a:noFill/>
        </p:spPr>
        <p:txBody>
          <a:bodyPr wrap="none" rtlCol="0">
            <a:spAutoFit/>
          </a:bodyPr>
          <a:lstStyle/>
          <a:p>
            <a:r>
              <a:rPr lang="en-US" dirty="0"/>
              <a:t>A = foo</a:t>
            </a:r>
          </a:p>
        </p:txBody>
      </p:sp>
      <p:sp>
        <p:nvSpPr>
          <p:cNvPr id="22" name="TextBox 21"/>
          <p:cNvSpPr txBox="1"/>
          <p:nvPr/>
        </p:nvSpPr>
        <p:spPr>
          <a:xfrm>
            <a:off x="7633684" y="4101098"/>
            <a:ext cx="922176" cy="369332"/>
          </a:xfrm>
          <a:prstGeom prst="rect">
            <a:avLst/>
          </a:prstGeom>
          <a:noFill/>
        </p:spPr>
        <p:txBody>
          <a:bodyPr wrap="none" rtlCol="0">
            <a:spAutoFit/>
          </a:bodyPr>
          <a:lstStyle/>
          <a:p>
            <a:r>
              <a:rPr lang="en-US" dirty="0"/>
              <a:t>A = bar</a:t>
            </a:r>
          </a:p>
        </p:txBody>
      </p:sp>
      <p:sp>
        <p:nvSpPr>
          <p:cNvPr id="25" name="TextBox 24"/>
          <p:cNvSpPr txBox="1"/>
          <p:nvPr/>
        </p:nvSpPr>
        <p:spPr>
          <a:xfrm>
            <a:off x="5138322" y="3731766"/>
            <a:ext cx="1126740" cy="369332"/>
          </a:xfrm>
          <a:prstGeom prst="rect">
            <a:avLst/>
          </a:prstGeom>
          <a:noFill/>
        </p:spPr>
        <p:txBody>
          <a:bodyPr wrap="square" rtlCol="0">
            <a:spAutoFit/>
          </a:bodyPr>
          <a:lstStyle/>
          <a:p>
            <a:r>
              <a:rPr lang="en-US"/>
              <a:t>By ‘A’</a:t>
            </a:r>
            <a:endParaRPr lang="en-US" dirty="0"/>
          </a:p>
        </p:txBody>
      </p:sp>
      <p:cxnSp>
        <p:nvCxnSpPr>
          <p:cNvPr id="26" name="Straight Arrow Connector 25"/>
          <p:cNvCxnSpPr/>
          <p:nvPr/>
        </p:nvCxnSpPr>
        <p:spPr>
          <a:xfrm>
            <a:off x="4471564" y="4101098"/>
            <a:ext cx="1984201"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0461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2" grpId="0"/>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4. Group By</a:t>
            </a:r>
          </a:p>
        </p:txBody>
      </p:sp>
      <p:sp>
        <p:nvSpPr>
          <p:cNvPr id="3" name="Content Placeholder 2"/>
          <p:cNvSpPr>
            <a:spLocks noGrp="1"/>
          </p:cNvSpPr>
          <p:nvPr>
            <p:ph idx="1"/>
          </p:nvPr>
        </p:nvSpPr>
        <p:spPr/>
        <p:txBody>
          <a:bodyPr/>
          <a:lstStyle/>
          <a:p>
            <a:r>
              <a:rPr lang="en-US" dirty="0"/>
              <a:t>Group tuples together by column/dimension</a:t>
            </a:r>
          </a:p>
        </p:txBody>
      </p:sp>
      <p:sp>
        <p:nvSpPr>
          <p:cNvPr id="5" name="Slide Number Placeholder 4"/>
          <p:cNvSpPr>
            <a:spLocks noGrp="1"/>
          </p:cNvSpPr>
          <p:nvPr>
            <p:ph type="sldNum" sz="quarter" idx="12"/>
          </p:nvPr>
        </p:nvSpPr>
        <p:spPr/>
        <p:txBody>
          <a:bodyPr/>
          <a:lstStyle/>
          <a:p>
            <a:fld id="{A2EF37A0-74FC-AB4F-AE4C-D9BFC6719E9F}" type="slidenum">
              <a:rPr lang="en-US" smtClean="0"/>
              <a:pPr/>
              <a:t>14</a:t>
            </a:fld>
            <a:endParaRPr lang="en-US"/>
          </a:p>
        </p:txBody>
      </p:sp>
      <p:graphicFrame>
        <p:nvGraphicFramePr>
          <p:cNvPr id="8" name="Table 7"/>
          <p:cNvGraphicFramePr>
            <a:graphicFrameLocks noGrp="1"/>
          </p:cNvGraphicFramePr>
          <p:nvPr/>
        </p:nvGraphicFramePr>
        <p:xfrm>
          <a:off x="1565708" y="2468668"/>
          <a:ext cx="2656523" cy="3416148"/>
        </p:xfrm>
        <a:graphic>
          <a:graphicData uri="http://schemas.openxmlformats.org/drawingml/2006/table">
            <a:tbl>
              <a:tblPr firstRow="1" bandRow="1">
                <a:tableStyleId>{7E9639D4-E3E2-4D34-9284-5A2195B3D0D7}</a:tableStyleId>
              </a:tblPr>
              <a:tblGrid>
                <a:gridCol w="602870">
                  <a:extLst>
                    <a:ext uri="{9D8B030D-6E8A-4147-A177-3AD203B41FA5}">
                      <a16:colId xmlns:a16="http://schemas.microsoft.com/office/drawing/2014/main" val="20000"/>
                    </a:ext>
                  </a:extLst>
                </a:gridCol>
                <a:gridCol w="719528">
                  <a:extLst>
                    <a:ext uri="{9D8B030D-6E8A-4147-A177-3AD203B41FA5}">
                      <a16:colId xmlns:a16="http://schemas.microsoft.com/office/drawing/2014/main" val="20001"/>
                    </a:ext>
                  </a:extLst>
                </a:gridCol>
                <a:gridCol w="599606">
                  <a:extLst>
                    <a:ext uri="{9D8B030D-6E8A-4147-A177-3AD203B41FA5}">
                      <a16:colId xmlns:a16="http://schemas.microsoft.com/office/drawing/2014/main" val="20002"/>
                    </a:ext>
                  </a:extLst>
                </a:gridCol>
                <a:gridCol w="734519">
                  <a:extLst>
                    <a:ext uri="{9D8B030D-6E8A-4147-A177-3AD203B41FA5}">
                      <a16:colId xmlns:a16="http://schemas.microsoft.com/office/drawing/2014/main" val="20003"/>
                    </a:ext>
                  </a:extLst>
                </a:gridCol>
              </a:tblGrid>
              <a:tr h="379572">
                <a:tc>
                  <a:txBody>
                    <a:bodyPr/>
                    <a:lstStyle/>
                    <a:p>
                      <a:r>
                        <a:rPr lang="en-US" dirty="0"/>
                        <a:t>ID</a:t>
                      </a:r>
                    </a:p>
                  </a:txBody>
                  <a:tcPr/>
                </a:tc>
                <a:tc>
                  <a:txBody>
                    <a:bodyPr/>
                    <a:lstStyle/>
                    <a:p>
                      <a:r>
                        <a:rPr lang="en-US" dirty="0"/>
                        <a:t>A</a:t>
                      </a:r>
                    </a:p>
                  </a:txBody>
                  <a:tcPr/>
                </a:tc>
                <a:tc>
                  <a:txBody>
                    <a:bodyPr/>
                    <a:lstStyle/>
                    <a:p>
                      <a:r>
                        <a:rPr lang="en-US" dirty="0"/>
                        <a:t>B</a:t>
                      </a:r>
                    </a:p>
                  </a:txBody>
                  <a:tcPr/>
                </a:tc>
                <a:tc>
                  <a:txBody>
                    <a:bodyPr/>
                    <a:lstStyle/>
                    <a:p>
                      <a:r>
                        <a:rPr lang="en-US" dirty="0"/>
                        <a:t>C</a:t>
                      </a:r>
                    </a:p>
                  </a:txBody>
                  <a:tcPr/>
                </a:tc>
                <a:extLst>
                  <a:ext uri="{0D108BD9-81ED-4DB2-BD59-A6C34878D82A}">
                    <a16:rowId xmlns:a16="http://schemas.microsoft.com/office/drawing/2014/main" val="10000"/>
                  </a:ext>
                </a:extLst>
              </a:tr>
              <a:tr h="379572">
                <a:tc>
                  <a:txBody>
                    <a:bodyPr/>
                    <a:lstStyle/>
                    <a:p>
                      <a:r>
                        <a:rPr lang="en-US" dirty="0"/>
                        <a:t>1</a:t>
                      </a:r>
                    </a:p>
                  </a:txBody>
                  <a:tcPr/>
                </a:tc>
                <a:tc>
                  <a:txBody>
                    <a:bodyPr/>
                    <a:lstStyle/>
                    <a:p>
                      <a:r>
                        <a:rPr lang="en-US" dirty="0"/>
                        <a:t>foo</a:t>
                      </a:r>
                    </a:p>
                  </a:txBody>
                  <a:tcPr/>
                </a:tc>
                <a:tc>
                  <a:txBody>
                    <a:bodyPr/>
                    <a:lstStyle/>
                    <a:p>
                      <a:r>
                        <a:rPr lang="en-US" dirty="0"/>
                        <a:t>3</a:t>
                      </a:r>
                    </a:p>
                  </a:txBody>
                  <a:tcPr/>
                </a:tc>
                <a:tc>
                  <a:txBody>
                    <a:bodyPr/>
                    <a:lstStyle/>
                    <a:p>
                      <a:r>
                        <a:rPr lang="en-US" dirty="0"/>
                        <a:t>6.6</a:t>
                      </a:r>
                    </a:p>
                  </a:txBody>
                  <a:tcPr/>
                </a:tc>
                <a:extLst>
                  <a:ext uri="{0D108BD9-81ED-4DB2-BD59-A6C34878D82A}">
                    <a16:rowId xmlns:a16="http://schemas.microsoft.com/office/drawing/2014/main" val="10001"/>
                  </a:ext>
                </a:extLst>
              </a:tr>
              <a:tr h="379572">
                <a:tc>
                  <a:txBody>
                    <a:bodyPr/>
                    <a:lstStyle/>
                    <a:p>
                      <a:r>
                        <a:rPr lang="en-US" dirty="0"/>
                        <a:t>2</a:t>
                      </a:r>
                    </a:p>
                  </a:txBody>
                  <a:tcPr/>
                </a:tc>
                <a:tc>
                  <a:txBody>
                    <a:bodyPr/>
                    <a:lstStyle/>
                    <a:p>
                      <a:r>
                        <a:rPr lang="en-US" dirty="0"/>
                        <a:t>bar</a:t>
                      </a:r>
                    </a:p>
                  </a:txBody>
                  <a:tcPr/>
                </a:tc>
                <a:tc>
                  <a:txBody>
                    <a:bodyPr/>
                    <a:lstStyle/>
                    <a:p>
                      <a:r>
                        <a:rPr lang="en-US" dirty="0"/>
                        <a:t>2</a:t>
                      </a:r>
                    </a:p>
                  </a:txBody>
                  <a:tcPr/>
                </a:tc>
                <a:tc>
                  <a:txBody>
                    <a:bodyPr/>
                    <a:lstStyle/>
                    <a:p>
                      <a:r>
                        <a:rPr lang="en-US" dirty="0"/>
                        <a:t>4.7</a:t>
                      </a:r>
                    </a:p>
                  </a:txBody>
                  <a:tcPr/>
                </a:tc>
                <a:extLst>
                  <a:ext uri="{0D108BD9-81ED-4DB2-BD59-A6C34878D82A}">
                    <a16:rowId xmlns:a16="http://schemas.microsoft.com/office/drawing/2014/main" val="10002"/>
                  </a:ext>
                </a:extLst>
              </a:tr>
              <a:tr h="379572">
                <a:tc>
                  <a:txBody>
                    <a:bodyPr/>
                    <a:lstStyle/>
                    <a:p>
                      <a:r>
                        <a:rPr lang="en-US" dirty="0"/>
                        <a:t>3</a:t>
                      </a:r>
                    </a:p>
                  </a:txBody>
                  <a:tcPr/>
                </a:tc>
                <a:tc>
                  <a:txBody>
                    <a:bodyPr/>
                    <a:lstStyle/>
                    <a:p>
                      <a:r>
                        <a:rPr lang="en-US" dirty="0"/>
                        <a:t>foo</a:t>
                      </a:r>
                    </a:p>
                  </a:txBody>
                  <a:tcPr/>
                </a:tc>
                <a:tc>
                  <a:txBody>
                    <a:bodyPr/>
                    <a:lstStyle/>
                    <a:p>
                      <a:r>
                        <a:rPr lang="en-US" dirty="0"/>
                        <a:t>4</a:t>
                      </a:r>
                    </a:p>
                  </a:txBody>
                  <a:tcPr/>
                </a:tc>
                <a:tc>
                  <a:txBody>
                    <a:bodyPr/>
                    <a:lstStyle/>
                    <a:p>
                      <a:r>
                        <a:rPr lang="en-US" dirty="0"/>
                        <a:t>3.1</a:t>
                      </a:r>
                    </a:p>
                  </a:txBody>
                  <a:tcPr/>
                </a:tc>
                <a:extLst>
                  <a:ext uri="{0D108BD9-81ED-4DB2-BD59-A6C34878D82A}">
                    <a16:rowId xmlns:a16="http://schemas.microsoft.com/office/drawing/2014/main" val="10003"/>
                  </a:ext>
                </a:extLst>
              </a:tr>
              <a:tr h="379572">
                <a:tc>
                  <a:txBody>
                    <a:bodyPr/>
                    <a:lstStyle/>
                    <a:p>
                      <a:r>
                        <a:rPr lang="en-US" dirty="0"/>
                        <a:t>4</a:t>
                      </a:r>
                    </a:p>
                  </a:txBody>
                  <a:tcPr/>
                </a:tc>
                <a:tc>
                  <a:txBody>
                    <a:bodyPr/>
                    <a:lstStyle/>
                    <a:p>
                      <a:r>
                        <a:rPr lang="en-US" dirty="0"/>
                        <a:t>foo</a:t>
                      </a:r>
                    </a:p>
                  </a:txBody>
                  <a:tcPr/>
                </a:tc>
                <a:tc>
                  <a:txBody>
                    <a:bodyPr/>
                    <a:lstStyle/>
                    <a:p>
                      <a:r>
                        <a:rPr lang="en-US" dirty="0"/>
                        <a:t>3</a:t>
                      </a:r>
                    </a:p>
                  </a:txBody>
                  <a:tcPr/>
                </a:tc>
                <a:tc>
                  <a:txBody>
                    <a:bodyPr/>
                    <a:lstStyle/>
                    <a:p>
                      <a:r>
                        <a:rPr lang="en-US" dirty="0"/>
                        <a:t>8.0</a:t>
                      </a:r>
                    </a:p>
                  </a:txBody>
                  <a:tcPr/>
                </a:tc>
                <a:extLst>
                  <a:ext uri="{0D108BD9-81ED-4DB2-BD59-A6C34878D82A}">
                    <a16:rowId xmlns:a16="http://schemas.microsoft.com/office/drawing/2014/main" val="10004"/>
                  </a:ext>
                </a:extLst>
              </a:tr>
              <a:tr h="379572">
                <a:tc>
                  <a:txBody>
                    <a:bodyPr/>
                    <a:lstStyle/>
                    <a:p>
                      <a:r>
                        <a:rPr lang="en-US" dirty="0"/>
                        <a:t>5</a:t>
                      </a:r>
                    </a:p>
                  </a:txBody>
                  <a:tcPr/>
                </a:tc>
                <a:tc>
                  <a:txBody>
                    <a:bodyPr/>
                    <a:lstStyle/>
                    <a:p>
                      <a:r>
                        <a:rPr lang="en-US" dirty="0"/>
                        <a:t>bar</a:t>
                      </a:r>
                    </a:p>
                  </a:txBody>
                  <a:tcPr/>
                </a:tc>
                <a:tc>
                  <a:txBody>
                    <a:bodyPr/>
                    <a:lstStyle/>
                    <a:p>
                      <a:r>
                        <a:rPr lang="en-US" dirty="0"/>
                        <a:t>1</a:t>
                      </a:r>
                    </a:p>
                  </a:txBody>
                  <a:tcPr/>
                </a:tc>
                <a:tc>
                  <a:txBody>
                    <a:bodyPr/>
                    <a:lstStyle/>
                    <a:p>
                      <a:r>
                        <a:rPr lang="en-US" dirty="0"/>
                        <a:t>1.2</a:t>
                      </a:r>
                    </a:p>
                  </a:txBody>
                  <a:tcPr/>
                </a:tc>
                <a:extLst>
                  <a:ext uri="{0D108BD9-81ED-4DB2-BD59-A6C34878D82A}">
                    <a16:rowId xmlns:a16="http://schemas.microsoft.com/office/drawing/2014/main" val="10005"/>
                  </a:ext>
                </a:extLst>
              </a:tr>
              <a:tr h="379572">
                <a:tc>
                  <a:txBody>
                    <a:bodyPr/>
                    <a:lstStyle/>
                    <a:p>
                      <a:r>
                        <a:rPr lang="en-US" dirty="0"/>
                        <a:t>6</a:t>
                      </a:r>
                    </a:p>
                  </a:txBody>
                  <a:tcPr/>
                </a:tc>
                <a:tc>
                  <a:txBody>
                    <a:bodyPr/>
                    <a:lstStyle/>
                    <a:p>
                      <a:r>
                        <a:rPr lang="en-US" dirty="0"/>
                        <a:t>bar</a:t>
                      </a:r>
                    </a:p>
                  </a:txBody>
                  <a:tcPr/>
                </a:tc>
                <a:tc>
                  <a:txBody>
                    <a:bodyPr/>
                    <a:lstStyle/>
                    <a:p>
                      <a:r>
                        <a:rPr lang="en-US" dirty="0"/>
                        <a:t>2</a:t>
                      </a:r>
                    </a:p>
                  </a:txBody>
                  <a:tcPr/>
                </a:tc>
                <a:tc>
                  <a:txBody>
                    <a:bodyPr/>
                    <a:lstStyle/>
                    <a:p>
                      <a:r>
                        <a:rPr lang="en-US" dirty="0"/>
                        <a:t>2.5</a:t>
                      </a:r>
                    </a:p>
                  </a:txBody>
                  <a:tcPr/>
                </a:tc>
                <a:extLst>
                  <a:ext uri="{0D108BD9-81ED-4DB2-BD59-A6C34878D82A}">
                    <a16:rowId xmlns:a16="http://schemas.microsoft.com/office/drawing/2014/main" val="10006"/>
                  </a:ext>
                </a:extLst>
              </a:tr>
              <a:tr h="379572">
                <a:tc>
                  <a:txBody>
                    <a:bodyPr/>
                    <a:lstStyle/>
                    <a:p>
                      <a:r>
                        <a:rPr lang="en-US" dirty="0"/>
                        <a:t>7</a:t>
                      </a:r>
                    </a:p>
                  </a:txBody>
                  <a:tcPr/>
                </a:tc>
                <a:tc>
                  <a:txBody>
                    <a:bodyPr/>
                    <a:lstStyle/>
                    <a:p>
                      <a:r>
                        <a:rPr lang="en-US" dirty="0"/>
                        <a:t>foo</a:t>
                      </a:r>
                    </a:p>
                  </a:txBody>
                  <a:tcPr/>
                </a:tc>
                <a:tc>
                  <a:txBody>
                    <a:bodyPr/>
                    <a:lstStyle/>
                    <a:p>
                      <a:r>
                        <a:rPr lang="en-US" dirty="0"/>
                        <a:t>4</a:t>
                      </a:r>
                    </a:p>
                  </a:txBody>
                  <a:tcPr/>
                </a:tc>
                <a:tc>
                  <a:txBody>
                    <a:bodyPr/>
                    <a:lstStyle/>
                    <a:p>
                      <a:r>
                        <a:rPr lang="en-US" dirty="0"/>
                        <a:t>2.3</a:t>
                      </a:r>
                    </a:p>
                  </a:txBody>
                  <a:tcPr/>
                </a:tc>
                <a:extLst>
                  <a:ext uri="{0D108BD9-81ED-4DB2-BD59-A6C34878D82A}">
                    <a16:rowId xmlns:a16="http://schemas.microsoft.com/office/drawing/2014/main" val="10007"/>
                  </a:ext>
                </a:extLst>
              </a:tr>
              <a:tr h="379572">
                <a:tc>
                  <a:txBody>
                    <a:bodyPr/>
                    <a:lstStyle/>
                    <a:p>
                      <a:r>
                        <a:rPr lang="en-US" dirty="0"/>
                        <a:t>8</a:t>
                      </a:r>
                    </a:p>
                  </a:txBody>
                  <a:tcPr/>
                </a:tc>
                <a:tc>
                  <a:txBody>
                    <a:bodyPr/>
                    <a:lstStyle/>
                    <a:p>
                      <a:r>
                        <a:rPr lang="en-US" dirty="0"/>
                        <a:t>foo</a:t>
                      </a:r>
                    </a:p>
                  </a:txBody>
                  <a:tcPr/>
                </a:tc>
                <a:tc>
                  <a:txBody>
                    <a:bodyPr/>
                    <a:lstStyle/>
                    <a:p>
                      <a:r>
                        <a:rPr lang="en-US" dirty="0"/>
                        <a:t>3</a:t>
                      </a:r>
                    </a:p>
                  </a:txBody>
                  <a:tcPr/>
                </a:tc>
                <a:tc>
                  <a:txBody>
                    <a:bodyPr/>
                    <a:lstStyle/>
                    <a:p>
                      <a:r>
                        <a:rPr lang="en-US" dirty="0"/>
                        <a:t>8.0</a:t>
                      </a:r>
                    </a:p>
                  </a:txBody>
                  <a:tcPr/>
                </a:tc>
                <a:extLst>
                  <a:ext uri="{0D108BD9-81ED-4DB2-BD59-A6C34878D82A}">
                    <a16:rowId xmlns:a16="http://schemas.microsoft.com/office/drawing/2014/main" val="10008"/>
                  </a:ext>
                </a:extLst>
              </a:tr>
            </a:tbl>
          </a:graphicData>
        </a:graphic>
      </p:graphicFrame>
      <p:sp>
        <p:nvSpPr>
          <p:cNvPr id="25" name="TextBox 24"/>
          <p:cNvSpPr txBox="1"/>
          <p:nvPr/>
        </p:nvSpPr>
        <p:spPr>
          <a:xfrm>
            <a:off x="5138322" y="3731766"/>
            <a:ext cx="1126740" cy="369332"/>
          </a:xfrm>
          <a:prstGeom prst="rect">
            <a:avLst/>
          </a:prstGeom>
          <a:noFill/>
        </p:spPr>
        <p:txBody>
          <a:bodyPr wrap="square" rtlCol="0">
            <a:spAutoFit/>
          </a:bodyPr>
          <a:lstStyle/>
          <a:p>
            <a:r>
              <a:rPr lang="en-US" dirty="0"/>
              <a:t>By ‘B’</a:t>
            </a:r>
          </a:p>
        </p:txBody>
      </p:sp>
      <p:cxnSp>
        <p:nvCxnSpPr>
          <p:cNvPr id="26" name="Straight Arrow Connector 25"/>
          <p:cNvCxnSpPr/>
          <p:nvPr/>
        </p:nvCxnSpPr>
        <p:spPr>
          <a:xfrm>
            <a:off x="4471564" y="4101098"/>
            <a:ext cx="1984201"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aphicFrame>
        <p:nvGraphicFramePr>
          <p:cNvPr id="12" name="Table 11"/>
          <p:cNvGraphicFramePr>
            <a:graphicFrameLocks noGrp="1"/>
          </p:cNvGraphicFramePr>
          <p:nvPr/>
        </p:nvGraphicFramePr>
        <p:xfrm>
          <a:off x="6931822" y="760594"/>
          <a:ext cx="2056917" cy="759144"/>
        </p:xfrm>
        <a:graphic>
          <a:graphicData uri="http://schemas.openxmlformats.org/drawingml/2006/table">
            <a:tbl>
              <a:tblPr firstRow="1" bandRow="1">
                <a:tableStyleId>{7E9639D4-E3E2-4D34-9284-5A2195B3D0D7}</a:tableStyleId>
              </a:tblPr>
              <a:tblGrid>
                <a:gridCol w="602870">
                  <a:extLst>
                    <a:ext uri="{9D8B030D-6E8A-4147-A177-3AD203B41FA5}">
                      <a16:colId xmlns:a16="http://schemas.microsoft.com/office/drawing/2014/main" val="20000"/>
                    </a:ext>
                  </a:extLst>
                </a:gridCol>
                <a:gridCol w="719528">
                  <a:extLst>
                    <a:ext uri="{9D8B030D-6E8A-4147-A177-3AD203B41FA5}">
                      <a16:colId xmlns:a16="http://schemas.microsoft.com/office/drawing/2014/main" val="20001"/>
                    </a:ext>
                  </a:extLst>
                </a:gridCol>
                <a:gridCol w="734519">
                  <a:extLst>
                    <a:ext uri="{9D8B030D-6E8A-4147-A177-3AD203B41FA5}">
                      <a16:colId xmlns:a16="http://schemas.microsoft.com/office/drawing/2014/main" val="20002"/>
                    </a:ext>
                  </a:extLst>
                </a:gridCol>
              </a:tblGrid>
              <a:tr h="379572">
                <a:tc>
                  <a:txBody>
                    <a:bodyPr/>
                    <a:lstStyle/>
                    <a:p>
                      <a:r>
                        <a:rPr lang="en-US" dirty="0"/>
                        <a:t>ID</a:t>
                      </a:r>
                    </a:p>
                  </a:txBody>
                  <a:tcPr/>
                </a:tc>
                <a:tc>
                  <a:txBody>
                    <a:bodyPr/>
                    <a:lstStyle/>
                    <a:p>
                      <a:r>
                        <a:rPr lang="en-US" dirty="0"/>
                        <a:t>A</a:t>
                      </a:r>
                    </a:p>
                  </a:txBody>
                  <a:tcPr/>
                </a:tc>
                <a:tc>
                  <a:txBody>
                    <a:bodyPr/>
                    <a:lstStyle/>
                    <a:p>
                      <a:r>
                        <a:rPr lang="en-US" dirty="0"/>
                        <a:t>C</a:t>
                      </a:r>
                    </a:p>
                  </a:txBody>
                  <a:tcPr/>
                </a:tc>
                <a:extLst>
                  <a:ext uri="{0D108BD9-81ED-4DB2-BD59-A6C34878D82A}">
                    <a16:rowId xmlns:a16="http://schemas.microsoft.com/office/drawing/2014/main" val="10000"/>
                  </a:ext>
                </a:extLst>
              </a:tr>
              <a:tr h="379572">
                <a:tc>
                  <a:txBody>
                    <a:bodyPr/>
                    <a:lstStyle/>
                    <a:p>
                      <a:r>
                        <a:rPr lang="en-US" dirty="0"/>
                        <a:t>5</a:t>
                      </a:r>
                    </a:p>
                  </a:txBody>
                  <a:tcPr/>
                </a:tc>
                <a:tc>
                  <a:txBody>
                    <a:bodyPr/>
                    <a:lstStyle/>
                    <a:p>
                      <a:r>
                        <a:rPr lang="en-US" dirty="0"/>
                        <a:t>bar</a:t>
                      </a:r>
                    </a:p>
                  </a:txBody>
                  <a:tcPr/>
                </a:tc>
                <a:tc>
                  <a:txBody>
                    <a:bodyPr/>
                    <a:lstStyle/>
                    <a:p>
                      <a:r>
                        <a:rPr lang="en-US" dirty="0"/>
                        <a:t>1.2</a:t>
                      </a:r>
                    </a:p>
                  </a:txBody>
                  <a:tcPr/>
                </a:tc>
                <a:extLst>
                  <a:ext uri="{0D108BD9-81ED-4DB2-BD59-A6C34878D82A}">
                    <a16:rowId xmlns:a16="http://schemas.microsoft.com/office/drawing/2014/main" val="10001"/>
                  </a:ext>
                </a:extLst>
              </a:tr>
            </a:tbl>
          </a:graphicData>
        </a:graphic>
      </p:graphicFrame>
      <p:sp>
        <p:nvSpPr>
          <p:cNvPr id="13" name="TextBox 12"/>
          <p:cNvSpPr txBox="1"/>
          <p:nvPr/>
        </p:nvSpPr>
        <p:spPr>
          <a:xfrm>
            <a:off x="7377555" y="271990"/>
            <a:ext cx="729687" cy="369332"/>
          </a:xfrm>
          <a:prstGeom prst="rect">
            <a:avLst/>
          </a:prstGeom>
          <a:noFill/>
        </p:spPr>
        <p:txBody>
          <a:bodyPr wrap="none" rtlCol="0">
            <a:spAutoFit/>
          </a:bodyPr>
          <a:lstStyle/>
          <a:p>
            <a:r>
              <a:rPr lang="en-US" dirty="0"/>
              <a:t>B = 1</a:t>
            </a:r>
          </a:p>
        </p:txBody>
      </p:sp>
      <p:graphicFrame>
        <p:nvGraphicFramePr>
          <p:cNvPr id="14" name="Table 13"/>
          <p:cNvGraphicFramePr>
            <a:graphicFrameLocks noGrp="1"/>
          </p:cNvGraphicFramePr>
          <p:nvPr/>
        </p:nvGraphicFramePr>
        <p:xfrm>
          <a:off x="6898386" y="1985320"/>
          <a:ext cx="2056917" cy="1138716"/>
        </p:xfrm>
        <a:graphic>
          <a:graphicData uri="http://schemas.openxmlformats.org/drawingml/2006/table">
            <a:tbl>
              <a:tblPr firstRow="1" bandRow="1">
                <a:tableStyleId>{7E9639D4-E3E2-4D34-9284-5A2195B3D0D7}</a:tableStyleId>
              </a:tblPr>
              <a:tblGrid>
                <a:gridCol w="602870">
                  <a:extLst>
                    <a:ext uri="{9D8B030D-6E8A-4147-A177-3AD203B41FA5}">
                      <a16:colId xmlns:a16="http://schemas.microsoft.com/office/drawing/2014/main" val="20000"/>
                    </a:ext>
                  </a:extLst>
                </a:gridCol>
                <a:gridCol w="719528">
                  <a:extLst>
                    <a:ext uri="{9D8B030D-6E8A-4147-A177-3AD203B41FA5}">
                      <a16:colId xmlns:a16="http://schemas.microsoft.com/office/drawing/2014/main" val="20001"/>
                    </a:ext>
                  </a:extLst>
                </a:gridCol>
                <a:gridCol w="734519">
                  <a:extLst>
                    <a:ext uri="{9D8B030D-6E8A-4147-A177-3AD203B41FA5}">
                      <a16:colId xmlns:a16="http://schemas.microsoft.com/office/drawing/2014/main" val="20002"/>
                    </a:ext>
                  </a:extLst>
                </a:gridCol>
              </a:tblGrid>
              <a:tr h="379572">
                <a:tc>
                  <a:txBody>
                    <a:bodyPr/>
                    <a:lstStyle/>
                    <a:p>
                      <a:r>
                        <a:rPr lang="en-US" dirty="0"/>
                        <a:t>ID</a:t>
                      </a:r>
                    </a:p>
                  </a:txBody>
                  <a:tcPr/>
                </a:tc>
                <a:tc>
                  <a:txBody>
                    <a:bodyPr/>
                    <a:lstStyle/>
                    <a:p>
                      <a:r>
                        <a:rPr lang="en-US" dirty="0"/>
                        <a:t>A</a:t>
                      </a:r>
                    </a:p>
                  </a:txBody>
                  <a:tcPr/>
                </a:tc>
                <a:tc>
                  <a:txBody>
                    <a:bodyPr/>
                    <a:lstStyle/>
                    <a:p>
                      <a:r>
                        <a:rPr lang="en-US" dirty="0"/>
                        <a:t>C</a:t>
                      </a:r>
                    </a:p>
                  </a:txBody>
                  <a:tcPr/>
                </a:tc>
                <a:extLst>
                  <a:ext uri="{0D108BD9-81ED-4DB2-BD59-A6C34878D82A}">
                    <a16:rowId xmlns:a16="http://schemas.microsoft.com/office/drawing/2014/main" val="10000"/>
                  </a:ext>
                </a:extLst>
              </a:tr>
              <a:tr h="379572">
                <a:tc>
                  <a:txBody>
                    <a:bodyPr/>
                    <a:lstStyle/>
                    <a:p>
                      <a:r>
                        <a:rPr lang="en-US" dirty="0"/>
                        <a:t>2</a:t>
                      </a:r>
                    </a:p>
                  </a:txBody>
                  <a:tcPr/>
                </a:tc>
                <a:tc>
                  <a:txBody>
                    <a:bodyPr/>
                    <a:lstStyle/>
                    <a:p>
                      <a:r>
                        <a:rPr lang="en-US" dirty="0"/>
                        <a:t>bar</a:t>
                      </a:r>
                    </a:p>
                  </a:txBody>
                  <a:tcPr/>
                </a:tc>
                <a:tc>
                  <a:txBody>
                    <a:bodyPr/>
                    <a:lstStyle/>
                    <a:p>
                      <a:r>
                        <a:rPr lang="en-US" dirty="0"/>
                        <a:t>4.7</a:t>
                      </a:r>
                    </a:p>
                  </a:txBody>
                  <a:tcPr/>
                </a:tc>
                <a:extLst>
                  <a:ext uri="{0D108BD9-81ED-4DB2-BD59-A6C34878D82A}">
                    <a16:rowId xmlns:a16="http://schemas.microsoft.com/office/drawing/2014/main" val="10001"/>
                  </a:ext>
                </a:extLst>
              </a:tr>
              <a:tr h="379572">
                <a:tc>
                  <a:txBody>
                    <a:bodyPr/>
                    <a:lstStyle/>
                    <a:p>
                      <a:r>
                        <a:rPr lang="en-US" dirty="0"/>
                        <a:t>6</a:t>
                      </a:r>
                    </a:p>
                  </a:txBody>
                  <a:tcPr/>
                </a:tc>
                <a:tc>
                  <a:txBody>
                    <a:bodyPr/>
                    <a:lstStyle/>
                    <a:p>
                      <a:r>
                        <a:rPr lang="en-US" dirty="0"/>
                        <a:t>bar</a:t>
                      </a:r>
                    </a:p>
                  </a:txBody>
                  <a:tcPr/>
                </a:tc>
                <a:tc>
                  <a:txBody>
                    <a:bodyPr/>
                    <a:lstStyle/>
                    <a:p>
                      <a:r>
                        <a:rPr lang="en-US" dirty="0"/>
                        <a:t>2.5</a:t>
                      </a:r>
                    </a:p>
                  </a:txBody>
                  <a:tcPr/>
                </a:tc>
                <a:extLst>
                  <a:ext uri="{0D108BD9-81ED-4DB2-BD59-A6C34878D82A}">
                    <a16:rowId xmlns:a16="http://schemas.microsoft.com/office/drawing/2014/main" val="10002"/>
                  </a:ext>
                </a:extLst>
              </a:tr>
            </a:tbl>
          </a:graphicData>
        </a:graphic>
      </p:graphicFrame>
      <p:graphicFrame>
        <p:nvGraphicFramePr>
          <p:cNvPr id="15" name="Table 14"/>
          <p:cNvGraphicFramePr>
            <a:graphicFrameLocks noGrp="1"/>
          </p:cNvGraphicFramePr>
          <p:nvPr/>
        </p:nvGraphicFramePr>
        <p:xfrm>
          <a:off x="6965889" y="5719284"/>
          <a:ext cx="2056917" cy="1138716"/>
        </p:xfrm>
        <a:graphic>
          <a:graphicData uri="http://schemas.openxmlformats.org/drawingml/2006/table">
            <a:tbl>
              <a:tblPr firstRow="1" bandRow="1">
                <a:tableStyleId>{7E9639D4-E3E2-4D34-9284-5A2195B3D0D7}</a:tableStyleId>
              </a:tblPr>
              <a:tblGrid>
                <a:gridCol w="602870">
                  <a:extLst>
                    <a:ext uri="{9D8B030D-6E8A-4147-A177-3AD203B41FA5}">
                      <a16:colId xmlns:a16="http://schemas.microsoft.com/office/drawing/2014/main" val="20000"/>
                    </a:ext>
                  </a:extLst>
                </a:gridCol>
                <a:gridCol w="719528">
                  <a:extLst>
                    <a:ext uri="{9D8B030D-6E8A-4147-A177-3AD203B41FA5}">
                      <a16:colId xmlns:a16="http://schemas.microsoft.com/office/drawing/2014/main" val="20001"/>
                    </a:ext>
                  </a:extLst>
                </a:gridCol>
                <a:gridCol w="734519">
                  <a:extLst>
                    <a:ext uri="{9D8B030D-6E8A-4147-A177-3AD203B41FA5}">
                      <a16:colId xmlns:a16="http://schemas.microsoft.com/office/drawing/2014/main" val="20002"/>
                    </a:ext>
                  </a:extLst>
                </a:gridCol>
              </a:tblGrid>
              <a:tr h="379572">
                <a:tc>
                  <a:txBody>
                    <a:bodyPr/>
                    <a:lstStyle/>
                    <a:p>
                      <a:r>
                        <a:rPr lang="en-US" dirty="0"/>
                        <a:t>ID</a:t>
                      </a:r>
                    </a:p>
                  </a:txBody>
                  <a:tcPr/>
                </a:tc>
                <a:tc>
                  <a:txBody>
                    <a:bodyPr/>
                    <a:lstStyle/>
                    <a:p>
                      <a:r>
                        <a:rPr lang="en-US" dirty="0"/>
                        <a:t>A</a:t>
                      </a:r>
                    </a:p>
                  </a:txBody>
                  <a:tcPr/>
                </a:tc>
                <a:tc>
                  <a:txBody>
                    <a:bodyPr/>
                    <a:lstStyle/>
                    <a:p>
                      <a:r>
                        <a:rPr lang="en-US" dirty="0"/>
                        <a:t>C</a:t>
                      </a:r>
                    </a:p>
                  </a:txBody>
                  <a:tcPr/>
                </a:tc>
                <a:extLst>
                  <a:ext uri="{0D108BD9-81ED-4DB2-BD59-A6C34878D82A}">
                    <a16:rowId xmlns:a16="http://schemas.microsoft.com/office/drawing/2014/main" val="10000"/>
                  </a:ext>
                </a:extLst>
              </a:tr>
              <a:tr h="379572">
                <a:tc>
                  <a:txBody>
                    <a:bodyPr/>
                    <a:lstStyle/>
                    <a:p>
                      <a:r>
                        <a:rPr lang="en-US" dirty="0"/>
                        <a:t>3</a:t>
                      </a:r>
                    </a:p>
                  </a:txBody>
                  <a:tcPr/>
                </a:tc>
                <a:tc>
                  <a:txBody>
                    <a:bodyPr/>
                    <a:lstStyle/>
                    <a:p>
                      <a:r>
                        <a:rPr lang="en-US" dirty="0"/>
                        <a:t>foo</a:t>
                      </a:r>
                    </a:p>
                  </a:txBody>
                  <a:tcPr/>
                </a:tc>
                <a:tc>
                  <a:txBody>
                    <a:bodyPr/>
                    <a:lstStyle/>
                    <a:p>
                      <a:r>
                        <a:rPr lang="en-US" dirty="0"/>
                        <a:t>3.1</a:t>
                      </a:r>
                    </a:p>
                  </a:txBody>
                  <a:tcPr/>
                </a:tc>
                <a:extLst>
                  <a:ext uri="{0D108BD9-81ED-4DB2-BD59-A6C34878D82A}">
                    <a16:rowId xmlns:a16="http://schemas.microsoft.com/office/drawing/2014/main" val="10001"/>
                  </a:ext>
                </a:extLst>
              </a:tr>
              <a:tr h="379572">
                <a:tc>
                  <a:txBody>
                    <a:bodyPr/>
                    <a:lstStyle/>
                    <a:p>
                      <a:r>
                        <a:rPr lang="en-US" dirty="0"/>
                        <a:t>7</a:t>
                      </a:r>
                    </a:p>
                  </a:txBody>
                  <a:tcPr/>
                </a:tc>
                <a:tc>
                  <a:txBody>
                    <a:bodyPr/>
                    <a:lstStyle/>
                    <a:p>
                      <a:r>
                        <a:rPr lang="en-US" dirty="0"/>
                        <a:t>foo</a:t>
                      </a:r>
                    </a:p>
                  </a:txBody>
                  <a:tcPr/>
                </a:tc>
                <a:tc>
                  <a:txBody>
                    <a:bodyPr/>
                    <a:lstStyle/>
                    <a:p>
                      <a:r>
                        <a:rPr lang="en-US" dirty="0"/>
                        <a:t>2.3</a:t>
                      </a:r>
                    </a:p>
                  </a:txBody>
                  <a:tcPr/>
                </a:tc>
                <a:extLst>
                  <a:ext uri="{0D108BD9-81ED-4DB2-BD59-A6C34878D82A}">
                    <a16:rowId xmlns:a16="http://schemas.microsoft.com/office/drawing/2014/main" val="10002"/>
                  </a:ext>
                </a:extLst>
              </a:tr>
            </a:tbl>
          </a:graphicData>
        </a:graphic>
      </p:graphicFrame>
      <p:graphicFrame>
        <p:nvGraphicFramePr>
          <p:cNvPr id="16" name="Table 15"/>
          <p:cNvGraphicFramePr>
            <a:graphicFrameLocks noGrp="1"/>
          </p:cNvGraphicFramePr>
          <p:nvPr/>
        </p:nvGraphicFramePr>
        <p:xfrm>
          <a:off x="6931822" y="3731766"/>
          <a:ext cx="2056917" cy="1518288"/>
        </p:xfrm>
        <a:graphic>
          <a:graphicData uri="http://schemas.openxmlformats.org/drawingml/2006/table">
            <a:tbl>
              <a:tblPr firstRow="1" bandRow="1">
                <a:tableStyleId>{7E9639D4-E3E2-4D34-9284-5A2195B3D0D7}</a:tableStyleId>
              </a:tblPr>
              <a:tblGrid>
                <a:gridCol w="602870">
                  <a:extLst>
                    <a:ext uri="{9D8B030D-6E8A-4147-A177-3AD203B41FA5}">
                      <a16:colId xmlns:a16="http://schemas.microsoft.com/office/drawing/2014/main" val="20000"/>
                    </a:ext>
                  </a:extLst>
                </a:gridCol>
                <a:gridCol w="719528">
                  <a:extLst>
                    <a:ext uri="{9D8B030D-6E8A-4147-A177-3AD203B41FA5}">
                      <a16:colId xmlns:a16="http://schemas.microsoft.com/office/drawing/2014/main" val="20001"/>
                    </a:ext>
                  </a:extLst>
                </a:gridCol>
                <a:gridCol w="734519">
                  <a:extLst>
                    <a:ext uri="{9D8B030D-6E8A-4147-A177-3AD203B41FA5}">
                      <a16:colId xmlns:a16="http://schemas.microsoft.com/office/drawing/2014/main" val="20002"/>
                    </a:ext>
                  </a:extLst>
                </a:gridCol>
              </a:tblGrid>
              <a:tr h="379572">
                <a:tc>
                  <a:txBody>
                    <a:bodyPr/>
                    <a:lstStyle/>
                    <a:p>
                      <a:r>
                        <a:rPr lang="en-US" dirty="0"/>
                        <a:t>ID</a:t>
                      </a:r>
                    </a:p>
                  </a:txBody>
                  <a:tcPr/>
                </a:tc>
                <a:tc>
                  <a:txBody>
                    <a:bodyPr/>
                    <a:lstStyle/>
                    <a:p>
                      <a:r>
                        <a:rPr lang="en-US" dirty="0"/>
                        <a:t>A</a:t>
                      </a:r>
                    </a:p>
                  </a:txBody>
                  <a:tcPr/>
                </a:tc>
                <a:tc>
                  <a:txBody>
                    <a:bodyPr/>
                    <a:lstStyle/>
                    <a:p>
                      <a:r>
                        <a:rPr lang="en-US" dirty="0"/>
                        <a:t>C</a:t>
                      </a:r>
                    </a:p>
                  </a:txBody>
                  <a:tcPr/>
                </a:tc>
                <a:extLst>
                  <a:ext uri="{0D108BD9-81ED-4DB2-BD59-A6C34878D82A}">
                    <a16:rowId xmlns:a16="http://schemas.microsoft.com/office/drawing/2014/main" val="10000"/>
                  </a:ext>
                </a:extLst>
              </a:tr>
              <a:tr h="379572">
                <a:tc>
                  <a:txBody>
                    <a:bodyPr/>
                    <a:lstStyle/>
                    <a:p>
                      <a:r>
                        <a:rPr lang="en-US" dirty="0"/>
                        <a:t>1</a:t>
                      </a:r>
                    </a:p>
                  </a:txBody>
                  <a:tcPr/>
                </a:tc>
                <a:tc>
                  <a:txBody>
                    <a:bodyPr/>
                    <a:lstStyle/>
                    <a:p>
                      <a:r>
                        <a:rPr lang="en-US" dirty="0"/>
                        <a:t>foo</a:t>
                      </a:r>
                    </a:p>
                  </a:txBody>
                  <a:tcPr/>
                </a:tc>
                <a:tc>
                  <a:txBody>
                    <a:bodyPr/>
                    <a:lstStyle/>
                    <a:p>
                      <a:r>
                        <a:rPr lang="en-US" dirty="0"/>
                        <a:t>6.6</a:t>
                      </a:r>
                    </a:p>
                  </a:txBody>
                  <a:tcPr/>
                </a:tc>
                <a:extLst>
                  <a:ext uri="{0D108BD9-81ED-4DB2-BD59-A6C34878D82A}">
                    <a16:rowId xmlns:a16="http://schemas.microsoft.com/office/drawing/2014/main" val="10001"/>
                  </a:ext>
                </a:extLst>
              </a:tr>
              <a:tr h="379572">
                <a:tc>
                  <a:txBody>
                    <a:bodyPr/>
                    <a:lstStyle/>
                    <a:p>
                      <a:r>
                        <a:rPr lang="en-US" dirty="0"/>
                        <a:t>4</a:t>
                      </a:r>
                    </a:p>
                  </a:txBody>
                  <a:tcPr/>
                </a:tc>
                <a:tc>
                  <a:txBody>
                    <a:bodyPr/>
                    <a:lstStyle/>
                    <a:p>
                      <a:r>
                        <a:rPr lang="en-US" dirty="0"/>
                        <a:t>foo</a:t>
                      </a:r>
                    </a:p>
                  </a:txBody>
                  <a:tcPr/>
                </a:tc>
                <a:tc>
                  <a:txBody>
                    <a:bodyPr/>
                    <a:lstStyle/>
                    <a:p>
                      <a:r>
                        <a:rPr lang="en-US" dirty="0"/>
                        <a:t>8.0</a:t>
                      </a:r>
                    </a:p>
                  </a:txBody>
                  <a:tcPr/>
                </a:tc>
                <a:extLst>
                  <a:ext uri="{0D108BD9-81ED-4DB2-BD59-A6C34878D82A}">
                    <a16:rowId xmlns:a16="http://schemas.microsoft.com/office/drawing/2014/main" val="10002"/>
                  </a:ext>
                </a:extLst>
              </a:tr>
              <a:tr h="379572">
                <a:tc>
                  <a:txBody>
                    <a:bodyPr/>
                    <a:lstStyle/>
                    <a:p>
                      <a:r>
                        <a:rPr lang="en-US" dirty="0"/>
                        <a:t>8</a:t>
                      </a:r>
                    </a:p>
                  </a:txBody>
                  <a:tcPr/>
                </a:tc>
                <a:tc>
                  <a:txBody>
                    <a:bodyPr/>
                    <a:lstStyle/>
                    <a:p>
                      <a:r>
                        <a:rPr lang="en-US" dirty="0"/>
                        <a:t>foo</a:t>
                      </a:r>
                    </a:p>
                  </a:txBody>
                  <a:tcPr/>
                </a:tc>
                <a:tc>
                  <a:txBody>
                    <a:bodyPr/>
                    <a:lstStyle/>
                    <a:p>
                      <a:r>
                        <a:rPr lang="en-US" dirty="0"/>
                        <a:t>8.0</a:t>
                      </a:r>
                    </a:p>
                  </a:txBody>
                  <a:tcPr/>
                </a:tc>
                <a:extLst>
                  <a:ext uri="{0D108BD9-81ED-4DB2-BD59-A6C34878D82A}">
                    <a16:rowId xmlns:a16="http://schemas.microsoft.com/office/drawing/2014/main" val="10003"/>
                  </a:ext>
                </a:extLst>
              </a:tr>
            </a:tbl>
          </a:graphicData>
        </a:graphic>
      </p:graphicFrame>
      <p:sp>
        <p:nvSpPr>
          <p:cNvPr id="17" name="TextBox 16"/>
          <p:cNvSpPr txBox="1"/>
          <p:nvPr/>
        </p:nvSpPr>
        <p:spPr>
          <a:xfrm>
            <a:off x="7404734" y="3274852"/>
            <a:ext cx="729687" cy="369332"/>
          </a:xfrm>
          <a:prstGeom prst="rect">
            <a:avLst/>
          </a:prstGeom>
          <a:noFill/>
        </p:spPr>
        <p:txBody>
          <a:bodyPr wrap="none" rtlCol="0">
            <a:spAutoFit/>
          </a:bodyPr>
          <a:lstStyle/>
          <a:p>
            <a:r>
              <a:rPr lang="en-US" dirty="0"/>
              <a:t>B = 3</a:t>
            </a:r>
          </a:p>
        </p:txBody>
      </p:sp>
      <p:sp>
        <p:nvSpPr>
          <p:cNvPr id="19" name="TextBox 18"/>
          <p:cNvSpPr txBox="1"/>
          <p:nvPr/>
        </p:nvSpPr>
        <p:spPr>
          <a:xfrm>
            <a:off x="7397922" y="1553009"/>
            <a:ext cx="729687" cy="369332"/>
          </a:xfrm>
          <a:prstGeom prst="rect">
            <a:avLst/>
          </a:prstGeom>
          <a:noFill/>
        </p:spPr>
        <p:txBody>
          <a:bodyPr wrap="none" rtlCol="0">
            <a:spAutoFit/>
          </a:bodyPr>
          <a:lstStyle/>
          <a:p>
            <a:r>
              <a:rPr lang="en-US" dirty="0"/>
              <a:t>B </a:t>
            </a:r>
            <a:r>
              <a:rPr lang="en-US"/>
              <a:t>= 2</a:t>
            </a:r>
            <a:endParaRPr lang="en-US" dirty="0"/>
          </a:p>
        </p:txBody>
      </p:sp>
      <p:sp>
        <p:nvSpPr>
          <p:cNvPr id="23" name="TextBox 22"/>
          <p:cNvSpPr txBox="1"/>
          <p:nvPr/>
        </p:nvSpPr>
        <p:spPr>
          <a:xfrm>
            <a:off x="7612864" y="5250615"/>
            <a:ext cx="729687" cy="369332"/>
          </a:xfrm>
          <a:prstGeom prst="rect">
            <a:avLst/>
          </a:prstGeom>
          <a:noFill/>
        </p:spPr>
        <p:txBody>
          <a:bodyPr wrap="none" rtlCol="0">
            <a:spAutoFit/>
          </a:bodyPr>
          <a:lstStyle/>
          <a:p>
            <a:r>
              <a:rPr lang="en-US" dirty="0"/>
              <a:t>B = 4</a:t>
            </a:r>
          </a:p>
        </p:txBody>
      </p:sp>
    </p:spTree>
    <p:extLst>
      <p:ext uri="{BB962C8B-B14F-4D97-AF65-F5344CB8AC3E}">
        <p14:creationId xmlns:p14="http://schemas.microsoft.com/office/powerpoint/2010/main" val="41910793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4. Group By</a:t>
            </a:r>
          </a:p>
        </p:txBody>
      </p:sp>
      <p:sp>
        <p:nvSpPr>
          <p:cNvPr id="3" name="Content Placeholder 2"/>
          <p:cNvSpPr>
            <a:spLocks noGrp="1"/>
          </p:cNvSpPr>
          <p:nvPr>
            <p:ph idx="1"/>
          </p:nvPr>
        </p:nvSpPr>
        <p:spPr/>
        <p:txBody>
          <a:bodyPr/>
          <a:lstStyle/>
          <a:p>
            <a:r>
              <a:rPr lang="en-US" dirty="0"/>
              <a:t>Group tuples together by column/dimension</a:t>
            </a:r>
          </a:p>
        </p:txBody>
      </p:sp>
      <p:sp>
        <p:nvSpPr>
          <p:cNvPr id="5" name="Slide Number Placeholder 4"/>
          <p:cNvSpPr>
            <a:spLocks noGrp="1"/>
          </p:cNvSpPr>
          <p:nvPr>
            <p:ph type="sldNum" sz="quarter" idx="12"/>
          </p:nvPr>
        </p:nvSpPr>
        <p:spPr/>
        <p:txBody>
          <a:bodyPr/>
          <a:lstStyle/>
          <a:p>
            <a:fld id="{A2EF37A0-74FC-AB4F-AE4C-D9BFC6719E9F}" type="slidenum">
              <a:rPr lang="en-US" smtClean="0"/>
              <a:pPr/>
              <a:t>15</a:t>
            </a:fld>
            <a:endParaRPr lang="en-US"/>
          </a:p>
        </p:txBody>
      </p:sp>
      <p:graphicFrame>
        <p:nvGraphicFramePr>
          <p:cNvPr id="8" name="Table 7"/>
          <p:cNvGraphicFramePr>
            <a:graphicFrameLocks noGrp="1"/>
          </p:cNvGraphicFramePr>
          <p:nvPr/>
        </p:nvGraphicFramePr>
        <p:xfrm>
          <a:off x="1565708" y="2468668"/>
          <a:ext cx="2656523" cy="3416148"/>
        </p:xfrm>
        <a:graphic>
          <a:graphicData uri="http://schemas.openxmlformats.org/drawingml/2006/table">
            <a:tbl>
              <a:tblPr firstRow="1" bandRow="1">
                <a:tableStyleId>{7E9639D4-E3E2-4D34-9284-5A2195B3D0D7}</a:tableStyleId>
              </a:tblPr>
              <a:tblGrid>
                <a:gridCol w="602870">
                  <a:extLst>
                    <a:ext uri="{9D8B030D-6E8A-4147-A177-3AD203B41FA5}">
                      <a16:colId xmlns:a16="http://schemas.microsoft.com/office/drawing/2014/main" val="20000"/>
                    </a:ext>
                  </a:extLst>
                </a:gridCol>
                <a:gridCol w="719528">
                  <a:extLst>
                    <a:ext uri="{9D8B030D-6E8A-4147-A177-3AD203B41FA5}">
                      <a16:colId xmlns:a16="http://schemas.microsoft.com/office/drawing/2014/main" val="20001"/>
                    </a:ext>
                  </a:extLst>
                </a:gridCol>
                <a:gridCol w="599606">
                  <a:extLst>
                    <a:ext uri="{9D8B030D-6E8A-4147-A177-3AD203B41FA5}">
                      <a16:colId xmlns:a16="http://schemas.microsoft.com/office/drawing/2014/main" val="20002"/>
                    </a:ext>
                  </a:extLst>
                </a:gridCol>
                <a:gridCol w="734519">
                  <a:extLst>
                    <a:ext uri="{9D8B030D-6E8A-4147-A177-3AD203B41FA5}">
                      <a16:colId xmlns:a16="http://schemas.microsoft.com/office/drawing/2014/main" val="20003"/>
                    </a:ext>
                  </a:extLst>
                </a:gridCol>
              </a:tblGrid>
              <a:tr h="379572">
                <a:tc>
                  <a:txBody>
                    <a:bodyPr/>
                    <a:lstStyle/>
                    <a:p>
                      <a:r>
                        <a:rPr lang="en-US" dirty="0"/>
                        <a:t>ID</a:t>
                      </a:r>
                    </a:p>
                  </a:txBody>
                  <a:tcPr/>
                </a:tc>
                <a:tc>
                  <a:txBody>
                    <a:bodyPr/>
                    <a:lstStyle/>
                    <a:p>
                      <a:r>
                        <a:rPr lang="en-US" dirty="0"/>
                        <a:t>A</a:t>
                      </a:r>
                    </a:p>
                  </a:txBody>
                  <a:tcPr/>
                </a:tc>
                <a:tc>
                  <a:txBody>
                    <a:bodyPr/>
                    <a:lstStyle/>
                    <a:p>
                      <a:r>
                        <a:rPr lang="en-US" dirty="0"/>
                        <a:t>B</a:t>
                      </a:r>
                    </a:p>
                  </a:txBody>
                  <a:tcPr/>
                </a:tc>
                <a:tc>
                  <a:txBody>
                    <a:bodyPr/>
                    <a:lstStyle/>
                    <a:p>
                      <a:r>
                        <a:rPr lang="en-US" dirty="0"/>
                        <a:t>C</a:t>
                      </a:r>
                    </a:p>
                  </a:txBody>
                  <a:tcPr/>
                </a:tc>
                <a:extLst>
                  <a:ext uri="{0D108BD9-81ED-4DB2-BD59-A6C34878D82A}">
                    <a16:rowId xmlns:a16="http://schemas.microsoft.com/office/drawing/2014/main" val="10000"/>
                  </a:ext>
                </a:extLst>
              </a:tr>
              <a:tr h="379572">
                <a:tc>
                  <a:txBody>
                    <a:bodyPr/>
                    <a:lstStyle/>
                    <a:p>
                      <a:r>
                        <a:rPr lang="en-US" dirty="0"/>
                        <a:t>1</a:t>
                      </a:r>
                    </a:p>
                  </a:txBody>
                  <a:tcPr/>
                </a:tc>
                <a:tc>
                  <a:txBody>
                    <a:bodyPr/>
                    <a:lstStyle/>
                    <a:p>
                      <a:r>
                        <a:rPr lang="en-US" dirty="0"/>
                        <a:t>foo</a:t>
                      </a:r>
                    </a:p>
                  </a:txBody>
                  <a:tcPr/>
                </a:tc>
                <a:tc>
                  <a:txBody>
                    <a:bodyPr/>
                    <a:lstStyle/>
                    <a:p>
                      <a:r>
                        <a:rPr lang="en-US" dirty="0"/>
                        <a:t>3</a:t>
                      </a:r>
                    </a:p>
                  </a:txBody>
                  <a:tcPr/>
                </a:tc>
                <a:tc>
                  <a:txBody>
                    <a:bodyPr/>
                    <a:lstStyle/>
                    <a:p>
                      <a:r>
                        <a:rPr lang="en-US" dirty="0"/>
                        <a:t>6.6</a:t>
                      </a:r>
                    </a:p>
                  </a:txBody>
                  <a:tcPr/>
                </a:tc>
                <a:extLst>
                  <a:ext uri="{0D108BD9-81ED-4DB2-BD59-A6C34878D82A}">
                    <a16:rowId xmlns:a16="http://schemas.microsoft.com/office/drawing/2014/main" val="10001"/>
                  </a:ext>
                </a:extLst>
              </a:tr>
              <a:tr h="379572">
                <a:tc>
                  <a:txBody>
                    <a:bodyPr/>
                    <a:lstStyle/>
                    <a:p>
                      <a:r>
                        <a:rPr lang="en-US" dirty="0"/>
                        <a:t>2</a:t>
                      </a:r>
                    </a:p>
                  </a:txBody>
                  <a:tcPr/>
                </a:tc>
                <a:tc>
                  <a:txBody>
                    <a:bodyPr/>
                    <a:lstStyle/>
                    <a:p>
                      <a:r>
                        <a:rPr lang="en-US" dirty="0"/>
                        <a:t>bar</a:t>
                      </a:r>
                    </a:p>
                  </a:txBody>
                  <a:tcPr/>
                </a:tc>
                <a:tc>
                  <a:txBody>
                    <a:bodyPr/>
                    <a:lstStyle/>
                    <a:p>
                      <a:r>
                        <a:rPr lang="en-US" dirty="0"/>
                        <a:t>2</a:t>
                      </a:r>
                    </a:p>
                  </a:txBody>
                  <a:tcPr/>
                </a:tc>
                <a:tc>
                  <a:txBody>
                    <a:bodyPr/>
                    <a:lstStyle/>
                    <a:p>
                      <a:r>
                        <a:rPr lang="en-US" dirty="0"/>
                        <a:t>4.7</a:t>
                      </a:r>
                    </a:p>
                  </a:txBody>
                  <a:tcPr/>
                </a:tc>
                <a:extLst>
                  <a:ext uri="{0D108BD9-81ED-4DB2-BD59-A6C34878D82A}">
                    <a16:rowId xmlns:a16="http://schemas.microsoft.com/office/drawing/2014/main" val="10002"/>
                  </a:ext>
                </a:extLst>
              </a:tr>
              <a:tr h="379572">
                <a:tc>
                  <a:txBody>
                    <a:bodyPr/>
                    <a:lstStyle/>
                    <a:p>
                      <a:r>
                        <a:rPr lang="en-US" dirty="0"/>
                        <a:t>3</a:t>
                      </a:r>
                    </a:p>
                  </a:txBody>
                  <a:tcPr/>
                </a:tc>
                <a:tc>
                  <a:txBody>
                    <a:bodyPr/>
                    <a:lstStyle/>
                    <a:p>
                      <a:r>
                        <a:rPr lang="en-US" dirty="0"/>
                        <a:t>foo</a:t>
                      </a:r>
                    </a:p>
                  </a:txBody>
                  <a:tcPr/>
                </a:tc>
                <a:tc>
                  <a:txBody>
                    <a:bodyPr/>
                    <a:lstStyle/>
                    <a:p>
                      <a:r>
                        <a:rPr lang="en-US" dirty="0"/>
                        <a:t>4</a:t>
                      </a:r>
                    </a:p>
                  </a:txBody>
                  <a:tcPr/>
                </a:tc>
                <a:tc>
                  <a:txBody>
                    <a:bodyPr/>
                    <a:lstStyle/>
                    <a:p>
                      <a:r>
                        <a:rPr lang="en-US" dirty="0"/>
                        <a:t>3.1</a:t>
                      </a:r>
                    </a:p>
                  </a:txBody>
                  <a:tcPr/>
                </a:tc>
                <a:extLst>
                  <a:ext uri="{0D108BD9-81ED-4DB2-BD59-A6C34878D82A}">
                    <a16:rowId xmlns:a16="http://schemas.microsoft.com/office/drawing/2014/main" val="10003"/>
                  </a:ext>
                </a:extLst>
              </a:tr>
              <a:tr h="379572">
                <a:tc>
                  <a:txBody>
                    <a:bodyPr/>
                    <a:lstStyle/>
                    <a:p>
                      <a:r>
                        <a:rPr lang="en-US" dirty="0"/>
                        <a:t>4</a:t>
                      </a:r>
                    </a:p>
                  </a:txBody>
                  <a:tcPr/>
                </a:tc>
                <a:tc>
                  <a:txBody>
                    <a:bodyPr/>
                    <a:lstStyle/>
                    <a:p>
                      <a:r>
                        <a:rPr lang="en-US" dirty="0"/>
                        <a:t>foo</a:t>
                      </a:r>
                    </a:p>
                  </a:txBody>
                  <a:tcPr/>
                </a:tc>
                <a:tc>
                  <a:txBody>
                    <a:bodyPr/>
                    <a:lstStyle/>
                    <a:p>
                      <a:r>
                        <a:rPr lang="en-US" dirty="0"/>
                        <a:t>3</a:t>
                      </a:r>
                    </a:p>
                  </a:txBody>
                  <a:tcPr/>
                </a:tc>
                <a:tc>
                  <a:txBody>
                    <a:bodyPr/>
                    <a:lstStyle/>
                    <a:p>
                      <a:r>
                        <a:rPr lang="en-US" dirty="0"/>
                        <a:t>8.0</a:t>
                      </a:r>
                    </a:p>
                  </a:txBody>
                  <a:tcPr/>
                </a:tc>
                <a:extLst>
                  <a:ext uri="{0D108BD9-81ED-4DB2-BD59-A6C34878D82A}">
                    <a16:rowId xmlns:a16="http://schemas.microsoft.com/office/drawing/2014/main" val="10004"/>
                  </a:ext>
                </a:extLst>
              </a:tr>
              <a:tr h="379572">
                <a:tc>
                  <a:txBody>
                    <a:bodyPr/>
                    <a:lstStyle/>
                    <a:p>
                      <a:r>
                        <a:rPr lang="en-US" dirty="0"/>
                        <a:t>5</a:t>
                      </a:r>
                    </a:p>
                  </a:txBody>
                  <a:tcPr/>
                </a:tc>
                <a:tc>
                  <a:txBody>
                    <a:bodyPr/>
                    <a:lstStyle/>
                    <a:p>
                      <a:r>
                        <a:rPr lang="en-US" dirty="0"/>
                        <a:t>bar</a:t>
                      </a:r>
                    </a:p>
                  </a:txBody>
                  <a:tcPr/>
                </a:tc>
                <a:tc>
                  <a:txBody>
                    <a:bodyPr/>
                    <a:lstStyle/>
                    <a:p>
                      <a:r>
                        <a:rPr lang="en-US" dirty="0"/>
                        <a:t>1</a:t>
                      </a:r>
                    </a:p>
                  </a:txBody>
                  <a:tcPr/>
                </a:tc>
                <a:tc>
                  <a:txBody>
                    <a:bodyPr/>
                    <a:lstStyle/>
                    <a:p>
                      <a:r>
                        <a:rPr lang="en-US" dirty="0"/>
                        <a:t>1.2</a:t>
                      </a:r>
                    </a:p>
                  </a:txBody>
                  <a:tcPr/>
                </a:tc>
                <a:extLst>
                  <a:ext uri="{0D108BD9-81ED-4DB2-BD59-A6C34878D82A}">
                    <a16:rowId xmlns:a16="http://schemas.microsoft.com/office/drawing/2014/main" val="10005"/>
                  </a:ext>
                </a:extLst>
              </a:tr>
              <a:tr h="379572">
                <a:tc>
                  <a:txBody>
                    <a:bodyPr/>
                    <a:lstStyle/>
                    <a:p>
                      <a:r>
                        <a:rPr lang="en-US" dirty="0"/>
                        <a:t>6</a:t>
                      </a:r>
                    </a:p>
                  </a:txBody>
                  <a:tcPr/>
                </a:tc>
                <a:tc>
                  <a:txBody>
                    <a:bodyPr/>
                    <a:lstStyle/>
                    <a:p>
                      <a:r>
                        <a:rPr lang="en-US" dirty="0"/>
                        <a:t>bar</a:t>
                      </a:r>
                    </a:p>
                  </a:txBody>
                  <a:tcPr/>
                </a:tc>
                <a:tc>
                  <a:txBody>
                    <a:bodyPr/>
                    <a:lstStyle/>
                    <a:p>
                      <a:r>
                        <a:rPr lang="en-US" dirty="0"/>
                        <a:t>2</a:t>
                      </a:r>
                    </a:p>
                  </a:txBody>
                  <a:tcPr/>
                </a:tc>
                <a:tc>
                  <a:txBody>
                    <a:bodyPr/>
                    <a:lstStyle/>
                    <a:p>
                      <a:r>
                        <a:rPr lang="en-US" dirty="0"/>
                        <a:t>2.5</a:t>
                      </a:r>
                    </a:p>
                  </a:txBody>
                  <a:tcPr/>
                </a:tc>
                <a:extLst>
                  <a:ext uri="{0D108BD9-81ED-4DB2-BD59-A6C34878D82A}">
                    <a16:rowId xmlns:a16="http://schemas.microsoft.com/office/drawing/2014/main" val="10006"/>
                  </a:ext>
                </a:extLst>
              </a:tr>
              <a:tr h="379572">
                <a:tc>
                  <a:txBody>
                    <a:bodyPr/>
                    <a:lstStyle/>
                    <a:p>
                      <a:r>
                        <a:rPr lang="en-US" dirty="0"/>
                        <a:t>7</a:t>
                      </a:r>
                    </a:p>
                  </a:txBody>
                  <a:tcPr/>
                </a:tc>
                <a:tc>
                  <a:txBody>
                    <a:bodyPr/>
                    <a:lstStyle/>
                    <a:p>
                      <a:r>
                        <a:rPr lang="en-US" dirty="0"/>
                        <a:t>foo</a:t>
                      </a:r>
                    </a:p>
                  </a:txBody>
                  <a:tcPr/>
                </a:tc>
                <a:tc>
                  <a:txBody>
                    <a:bodyPr/>
                    <a:lstStyle/>
                    <a:p>
                      <a:r>
                        <a:rPr lang="en-US" dirty="0"/>
                        <a:t>4</a:t>
                      </a:r>
                    </a:p>
                  </a:txBody>
                  <a:tcPr/>
                </a:tc>
                <a:tc>
                  <a:txBody>
                    <a:bodyPr/>
                    <a:lstStyle/>
                    <a:p>
                      <a:r>
                        <a:rPr lang="en-US" dirty="0"/>
                        <a:t>2.3</a:t>
                      </a:r>
                    </a:p>
                  </a:txBody>
                  <a:tcPr/>
                </a:tc>
                <a:extLst>
                  <a:ext uri="{0D108BD9-81ED-4DB2-BD59-A6C34878D82A}">
                    <a16:rowId xmlns:a16="http://schemas.microsoft.com/office/drawing/2014/main" val="10007"/>
                  </a:ext>
                </a:extLst>
              </a:tr>
              <a:tr h="379572">
                <a:tc>
                  <a:txBody>
                    <a:bodyPr/>
                    <a:lstStyle/>
                    <a:p>
                      <a:r>
                        <a:rPr lang="en-US" dirty="0"/>
                        <a:t>8</a:t>
                      </a:r>
                    </a:p>
                  </a:txBody>
                  <a:tcPr/>
                </a:tc>
                <a:tc>
                  <a:txBody>
                    <a:bodyPr/>
                    <a:lstStyle/>
                    <a:p>
                      <a:r>
                        <a:rPr lang="en-US" dirty="0"/>
                        <a:t>foo</a:t>
                      </a:r>
                    </a:p>
                  </a:txBody>
                  <a:tcPr/>
                </a:tc>
                <a:tc>
                  <a:txBody>
                    <a:bodyPr/>
                    <a:lstStyle/>
                    <a:p>
                      <a:r>
                        <a:rPr lang="en-US" dirty="0"/>
                        <a:t>3</a:t>
                      </a:r>
                    </a:p>
                  </a:txBody>
                  <a:tcPr/>
                </a:tc>
                <a:tc>
                  <a:txBody>
                    <a:bodyPr/>
                    <a:lstStyle/>
                    <a:p>
                      <a:r>
                        <a:rPr lang="en-US" dirty="0"/>
                        <a:t>8.0</a:t>
                      </a:r>
                    </a:p>
                  </a:txBody>
                  <a:tcPr/>
                </a:tc>
                <a:extLst>
                  <a:ext uri="{0D108BD9-81ED-4DB2-BD59-A6C34878D82A}">
                    <a16:rowId xmlns:a16="http://schemas.microsoft.com/office/drawing/2014/main" val="10008"/>
                  </a:ext>
                </a:extLst>
              </a:tr>
            </a:tbl>
          </a:graphicData>
        </a:graphic>
      </p:graphicFrame>
      <p:sp>
        <p:nvSpPr>
          <p:cNvPr id="25" name="TextBox 24"/>
          <p:cNvSpPr txBox="1"/>
          <p:nvPr/>
        </p:nvSpPr>
        <p:spPr>
          <a:xfrm>
            <a:off x="4892971" y="3617703"/>
            <a:ext cx="1793499" cy="369332"/>
          </a:xfrm>
          <a:prstGeom prst="rect">
            <a:avLst/>
          </a:prstGeom>
          <a:noFill/>
        </p:spPr>
        <p:txBody>
          <a:bodyPr wrap="square" rtlCol="0">
            <a:spAutoFit/>
          </a:bodyPr>
          <a:lstStyle/>
          <a:p>
            <a:r>
              <a:rPr lang="en-US"/>
              <a:t>By ‘A’, ‘B</a:t>
            </a:r>
            <a:r>
              <a:rPr lang="en-US" dirty="0"/>
              <a:t>’</a:t>
            </a:r>
          </a:p>
        </p:txBody>
      </p:sp>
      <p:cxnSp>
        <p:nvCxnSpPr>
          <p:cNvPr id="26" name="Straight Arrow Connector 25"/>
          <p:cNvCxnSpPr/>
          <p:nvPr/>
        </p:nvCxnSpPr>
        <p:spPr>
          <a:xfrm>
            <a:off x="4471564" y="4101098"/>
            <a:ext cx="1984201"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aphicFrame>
        <p:nvGraphicFramePr>
          <p:cNvPr id="12" name="Table 11"/>
          <p:cNvGraphicFramePr>
            <a:graphicFrameLocks noGrp="1"/>
          </p:cNvGraphicFramePr>
          <p:nvPr/>
        </p:nvGraphicFramePr>
        <p:xfrm>
          <a:off x="6851549" y="522050"/>
          <a:ext cx="1337389" cy="759144"/>
        </p:xfrm>
        <a:graphic>
          <a:graphicData uri="http://schemas.openxmlformats.org/drawingml/2006/table">
            <a:tbl>
              <a:tblPr firstRow="1" bandRow="1">
                <a:tableStyleId>{7E9639D4-E3E2-4D34-9284-5A2195B3D0D7}</a:tableStyleId>
              </a:tblPr>
              <a:tblGrid>
                <a:gridCol w="602870">
                  <a:extLst>
                    <a:ext uri="{9D8B030D-6E8A-4147-A177-3AD203B41FA5}">
                      <a16:colId xmlns:a16="http://schemas.microsoft.com/office/drawing/2014/main" val="20000"/>
                    </a:ext>
                  </a:extLst>
                </a:gridCol>
                <a:gridCol w="734519">
                  <a:extLst>
                    <a:ext uri="{9D8B030D-6E8A-4147-A177-3AD203B41FA5}">
                      <a16:colId xmlns:a16="http://schemas.microsoft.com/office/drawing/2014/main" val="20001"/>
                    </a:ext>
                  </a:extLst>
                </a:gridCol>
              </a:tblGrid>
              <a:tr h="379572">
                <a:tc>
                  <a:txBody>
                    <a:bodyPr/>
                    <a:lstStyle/>
                    <a:p>
                      <a:r>
                        <a:rPr lang="en-US" dirty="0"/>
                        <a:t>ID</a:t>
                      </a:r>
                    </a:p>
                  </a:txBody>
                  <a:tcPr/>
                </a:tc>
                <a:tc>
                  <a:txBody>
                    <a:bodyPr/>
                    <a:lstStyle/>
                    <a:p>
                      <a:r>
                        <a:rPr lang="en-US" dirty="0"/>
                        <a:t>C</a:t>
                      </a:r>
                    </a:p>
                  </a:txBody>
                  <a:tcPr/>
                </a:tc>
                <a:extLst>
                  <a:ext uri="{0D108BD9-81ED-4DB2-BD59-A6C34878D82A}">
                    <a16:rowId xmlns:a16="http://schemas.microsoft.com/office/drawing/2014/main" val="10000"/>
                  </a:ext>
                </a:extLst>
              </a:tr>
              <a:tr h="379572">
                <a:tc>
                  <a:txBody>
                    <a:bodyPr/>
                    <a:lstStyle/>
                    <a:p>
                      <a:r>
                        <a:rPr lang="en-US" dirty="0"/>
                        <a:t>5</a:t>
                      </a:r>
                    </a:p>
                  </a:txBody>
                  <a:tcPr/>
                </a:tc>
                <a:tc>
                  <a:txBody>
                    <a:bodyPr/>
                    <a:lstStyle/>
                    <a:p>
                      <a:r>
                        <a:rPr lang="en-US" dirty="0"/>
                        <a:t>1.2</a:t>
                      </a:r>
                    </a:p>
                  </a:txBody>
                  <a:tcPr/>
                </a:tc>
                <a:extLst>
                  <a:ext uri="{0D108BD9-81ED-4DB2-BD59-A6C34878D82A}">
                    <a16:rowId xmlns:a16="http://schemas.microsoft.com/office/drawing/2014/main" val="10001"/>
                  </a:ext>
                </a:extLst>
              </a:tr>
            </a:tbl>
          </a:graphicData>
        </a:graphic>
      </p:graphicFrame>
      <p:sp>
        <p:nvSpPr>
          <p:cNvPr id="13" name="TextBox 12"/>
          <p:cNvSpPr txBox="1"/>
          <p:nvPr/>
        </p:nvSpPr>
        <p:spPr>
          <a:xfrm>
            <a:off x="6759810" y="87324"/>
            <a:ext cx="1582741" cy="369332"/>
          </a:xfrm>
          <a:prstGeom prst="rect">
            <a:avLst/>
          </a:prstGeom>
          <a:noFill/>
        </p:spPr>
        <p:txBody>
          <a:bodyPr wrap="none" rtlCol="0">
            <a:spAutoFit/>
          </a:bodyPr>
          <a:lstStyle/>
          <a:p>
            <a:r>
              <a:rPr lang="en-US" dirty="0"/>
              <a:t>A = bar, B = 1</a:t>
            </a:r>
          </a:p>
        </p:txBody>
      </p:sp>
      <p:graphicFrame>
        <p:nvGraphicFramePr>
          <p:cNvPr id="14" name="Table 13"/>
          <p:cNvGraphicFramePr>
            <a:graphicFrameLocks noGrp="1"/>
          </p:cNvGraphicFramePr>
          <p:nvPr/>
        </p:nvGraphicFramePr>
        <p:xfrm>
          <a:off x="6898386" y="1985320"/>
          <a:ext cx="1337389" cy="1138716"/>
        </p:xfrm>
        <a:graphic>
          <a:graphicData uri="http://schemas.openxmlformats.org/drawingml/2006/table">
            <a:tbl>
              <a:tblPr firstRow="1" bandRow="1">
                <a:tableStyleId>{7E9639D4-E3E2-4D34-9284-5A2195B3D0D7}</a:tableStyleId>
              </a:tblPr>
              <a:tblGrid>
                <a:gridCol w="602870">
                  <a:extLst>
                    <a:ext uri="{9D8B030D-6E8A-4147-A177-3AD203B41FA5}">
                      <a16:colId xmlns:a16="http://schemas.microsoft.com/office/drawing/2014/main" val="20000"/>
                    </a:ext>
                  </a:extLst>
                </a:gridCol>
                <a:gridCol w="734519">
                  <a:extLst>
                    <a:ext uri="{9D8B030D-6E8A-4147-A177-3AD203B41FA5}">
                      <a16:colId xmlns:a16="http://schemas.microsoft.com/office/drawing/2014/main" val="20001"/>
                    </a:ext>
                  </a:extLst>
                </a:gridCol>
              </a:tblGrid>
              <a:tr h="379572">
                <a:tc>
                  <a:txBody>
                    <a:bodyPr/>
                    <a:lstStyle/>
                    <a:p>
                      <a:r>
                        <a:rPr lang="en-US" dirty="0"/>
                        <a:t>ID</a:t>
                      </a:r>
                    </a:p>
                  </a:txBody>
                  <a:tcPr/>
                </a:tc>
                <a:tc>
                  <a:txBody>
                    <a:bodyPr/>
                    <a:lstStyle/>
                    <a:p>
                      <a:r>
                        <a:rPr lang="en-US" dirty="0"/>
                        <a:t>C</a:t>
                      </a:r>
                    </a:p>
                  </a:txBody>
                  <a:tcPr/>
                </a:tc>
                <a:extLst>
                  <a:ext uri="{0D108BD9-81ED-4DB2-BD59-A6C34878D82A}">
                    <a16:rowId xmlns:a16="http://schemas.microsoft.com/office/drawing/2014/main" val="10000"/>
                  </a:ext>
                </a:extLst>
              </a:tr>
              <a:tr h="379572">
                <a:tc>
                  <a:txBody>
                    <a:bodyPr/>
                    <a:lstStyle/>
                    <a:p>
                      <a:r>
                        <a:rPr lang="en-US" dirty="0"/>
                        <a:t>2</a:t>
                      </a:r>
                    </a:p>
                  </a:txBody>
                  <a:tcPr/>
                </a:tc>
                <a:tc>
                  <a:txBody>
                    <a:bodyPr/>
                    <a:lstStyle/>
                    <a:p>
                      <a:r>
                        <a:rPr lang="en-US" dirty="0"/>
                        <a:t>4.7</a:t>
                      </a:r>
                    </a:p>
                  </a:txBody>
                  <a:tcPr/>
                </a:tc>
                <a:extLst>
                  <a:ext uri="{0D108BD9-81ED-4DB2-BD59-A6C34878D82A}">
                    <a16:rowId xmlns:a16="http://schemas.microsoft.com/office/drawing/2014/main" val="10001"/>
                  </a:ext>
                </a:extLst>
              </a:tr>
              <a:tr h="379572">
                <a:tc>
                  <a:txBody>
                    <a:bodyPr/>
                    <a:lstStyle/>
                    <a:p>
                      <a:r>
                        <a:rPr lang="en-US" dirty="0"/>
                        <a:t>6</a:t>
                      </a:r>
                    </a:p>
                  </a:txBody>
                  <a:tcPr/>
                </a:tc>
                <a:tc>
                  <a:txBody>
                    <a:bodyPr/>
                    <a:lstStyle/>
                    <a:p>
                      <a:r>
                        <a:rPr lang="en-US" dirty="0"/>
                        <a:t>2.5</a:t>
                      </a:r>
                    </a:p>
                  </a:txBody>
                  <a:tcPr/>
                </a:tc>
                <a:extLst>
                  <a:ext uri="{0D108BD9-81ED-4DB2-BD59-A6C34878D82A}">
                    <a16:rowId xmlns:a16="http://schemas.microsoft.com/office/drawing/2014/main" val="10002"/>
                  </a:ext>
                </a:extLst>
              </a:tr>
            </a:tbl>
          </a:graphicData>
        </a:graphic>
      </p:graphicFrame>
      <p:graphicFrame>
        <p:nvGraphicFramePr>
          <p:cNvPr id="15" name="Table 14"/>
          <p:cNvGraphicFramePr>
            <a:graphicFrameLocks noGrp="1"/>
          </p:cNvGraphicFramePr>
          <p:nvPr/>
        </p:nvGraphicFramePr>
        <p:xfrm>
          <a:off x="6965889" y="5719284"/>
          <a:ext cx="1337389" cy="1138716"/>
        </p:xfrm>
        <a:graphic>
          <a:graphicData uri="http://schemas.openxmlformats.org/drawingml/2006/table">
            <a:tbl>
              <a:tblPr firstRow="1" bandRow="1">
                <a:tableStyleId>{7E9639D4-E3E2-4D34-9284-5A2195B3D0D7}</a:tableStyleId>
              </a:tblPr>
              <a:tblGrid>
                <a:gridCol w="602870">
                  <a:extLst>
                    <a:ext uri="{9D8B030D-6E8A-4147-A177-3AD203B41FA5}">
                      <a16:colId xmlns:a16="http://schemas.microsoft.com/office/drawing/2014/main" val="20000"/>
                    </a:ext>
                  </a:extLst>
                </a:gridCol>
                <a:gridCol w="734519">
                  <a:extLst>
                    <a:ext uri="{9D8B030D-6E8A-4147-A177-3AD203B41FA5}">
                      <a16:colId xmlns:a16="http://schemas.microsoft.com/office/drawing/2014/main" val="20001"/>
                    </a:ext>
                  </a:extLst>
                </a:gridCol>
              </a:tblGrid>
              <a:tr h="379572">
                <a:tc>
                  <a:txBody>
                    <a:bodyPr/>
                    <a:lstStyle/>
                    <a:p>
                      <a:r>
                        <a:rPr lang="en-US" dirty="0"/>
                        <a:t>ID</a:t>
                      </a:r>
                    </a:p>
                  </a:txBody>
                  <a:tcPr/>
                </a:tc>
                <a:tc>
                  <a:txBody>
                    <a:bodyPr/>
                    <a:lstStyle/>
                    <a:p>
                      <a:r>
                        <a:rPr lang="en-US" dirty="0"/>
                        <a:t>C</a:t>
                      </a:r>
                    </a:p>
                  </a:txBody>
                  <a:tcPr/>
                </a:tc>
                <a:extLst>
                  <a:ext uri="{0D108BD9-81ED-4DB2-BD59-A6C34878D82A}">
                    <a16:rowId xmlns:a16="http://schemas.microsoft.com/office/drawing/2014/main" val="10000"/>
                  </a:ext>
                </a:extLst>
              </a:tr>
              <a:tr h="379572">
                <a:tc>
                  <a:txBody>
                    <a:bodyPr/>
                    <a:lstStyle/>
                    <a:p>
                      <a:r>
                        <a:rPr lang="en-US" dirty="0"/>
                        <a:t>3</a:t>
                      </a:r>
                    </a:p>
                  </a:txBody>
                  <a:tcPr/>
                </a:tc>
                <a:tc>
                  <a:txBody>
                    <a:bodyPr/>
                    <a:lstStyle/>
                    <a:p>
                      <a:r>
                        <a:rPr lang="en-US" dirty="0"/>
                        <a:t>3.1</a:t>
                      </a:r>
                    </a:p>
                  </a:txBody>
                  <a:tcPr/>
                </a:tc>
                <a:extLst>
                  <a:ext uri="{0D108BD9-81ED-4DB2-BD59-A6C34878D82A}">
                    <a16:rowId xmlns:a16="http://schemas.microsoft.com/office/drawing/2014/main" val="10001"/>
                  </a:ext>
                </a:extLst>
              </a:tr>
              <a:tr h="379572">
                <a:tc>
                  <a:txBody>
                    <a:bodyPr/>
                    <a:lstStyle/>
                    <a:p>
                      <a:r>
                        <a:rPr lang="en-US" dirty="0"/>
                        <a:t>7</a:t>
                      </a:r>
                    </a:p>
                  </a:txBody>
                  <a:tcPr/>
                </a:tc>
                <a:tc>
                  <a:txBody>
                    <a:bodyPr/>
                    <a:lstStyle/>
                    <a:p>
                      <a:r>
                        <a:rPr lang="en-US" dirty="0"/>
                        <a:t>2.3</a:t>
                      </a:r>
                    </a:p>
                  </a:txBody>
                  <a:tcPr/>
                </a:tc>
                <a:extLst>
                  <a:ext uri="{0D108BD9-81ED-4DB2-BD59-A6C34878D82A}">
                    <a16:rowId xmlns:a16="http://schemas.microsoft.com/office/drawing/2014/main" val="10002"/>
                  </a:ext>
                </a:extLst>
              </a:tr>
            </a:tbl>
          </a:graphicData>
        </a:graphic>
      </p:graphicFrame>
      <p:graphicFrame>
        <p:nvGraphicFramePr>
          <p:cNvPr id="16" name="Table 15"/>
          <p:cNvGraphicFramePr>
            <a:graphicFrameLocks noGrp="1"/>
          </p:cNvGraphicFramePr>
          <p:nvPr/>
        </p:nvGraphicFramePr>
        <p:xfrm>
          <a:off x="6931822" y="3731766"/>
          <a:ext cx="1337389" cy="1518288"/>
        </p:xfrm>
        <a:graphic>
          <a:graphicData uri="http://schemas.openxmlformats.org/drawingml/2006/table">
            <a:tbl>
              <a:tblPr firstRow="1" bandRow="1">
                <a:tableStyleId>{7E9639D4-E3E2-4D34-9284-5A2195B3D0D7}</a:tableStyleId>
              </a:tblPr>
              <a:tblGrid>
                <a:gridCol w="602870">
                  <a:extLst>
                    <a:ext uri="{9D8B030D-6E8A-4147-A177-3AD203B41FA5}">
                      <a16:colId xmlns:a16="http://schemas.microsoft.com/office/drawing/2014/main" val="20000"/>
                    </a:ext>
                  </a:extLst>
                </a:gridCol>
                <a:gridCol w="734519">
                  <a:extLst>
                    <a:ext uri="{9D8B030D-6E8A-4147-A177-3AD203B41FA5}">
                      <a16:colId xmlns:a16="http://schemas.microsoft.com/office/drawing/2014/main" val="20001"/>
                    </a:ext>
                  </a:extLst>
                </a:gridCol>
              </a:tblGrid>
              <a:tr h="379572">
                <a:tc>
                  <a:txBody>
                    <a:bodyPr/>
                    <a:lstStyle/>
                    <a:p>
                      <a:r>
                        <a:rPr lang="en-US" dirty="0"/>
                        <a:t>ID</a:t>
                      </a:r>
                    </a:p>
                  </a:txBody>
                  <a:tcPr/>
                </a:tc>
                <a:tc>
                  <a:txBody>
                    <a:bodyPr/>
                    <a:lstStyle/>
                    <a:p>
                      <a:r>
                        <a:rPr lang="en-US" dirty="0"/>
                        <a:t>C</a:t>
                      </a:r>
                    </a:p>
                  </a:txBody>
                  <a:tcPr/>
                </a:tc>
                <a:extLst>
                  <a:ext uri="{0D108BD9-81ED-4DB2-BD59-A6C34878D82A}">
                    <a16:rowId xmlns:a16="http://schemas.microsoft.com/office/drawing/2014/main" val="10000"/>
                  </a:ext>
                </a:extLst>
              </a:tr>
              <a:tr h="379572">
                <a:tc>
                  <a:txBody>
                    <a:bodyPr/>
                    <a:lstStyle/>
                    <a:p>
                      <a:r>
                        <a:rPr lang="en-US" dirty="0"/>
                        <a:t>1</a:t>
                      </a:r>
                    </a:p>
                  </a:txBody>
                  <a:tcPr/>
                </a:tc>
                <a:tc>
                  <a:txBody>
                    <a:bodyPr/>
                    <a:lstStyle/>
                    <a:p>
                      <a:r>
                        <a:rPr lang="en-US" dirty="0"/>
                        <a:t>6.6</a:t>
                      </a:r>
                    </a:p>
                  </a:txBody>
                  <a:tcPr/>
                </a:tc>
                <a:extLst>
                  <a:ext uri="{0D108BD9-81ED-4DB2-BD59-A6C34878D82A}">
                    <a16:rowId xmlns:a16="http://schemas.microsoft.com/office/drawing/2014/main" val="10001"/>
                  </a:ext>
                </a:extLst>
              </a:tr>
              <a:tr h="379572">
                <a:tc>
                  <a:txBody>
                    <a:bodyPr/>
                    <a:lstStyle/>
                    <a:p>
                      <a:r>
                        <a:rPr lang="en-US" dirty="0"/>
                        <a:t>4</a:t>
                      </a:r>
                    </a:p>
                  </a:txBody>
                  <a:tcPr/>
                </a:tc>
                <a:tc>
                  <a:txBody>
                    <a:bodyPr/>
                    <a:lstStyle/>
                    <a:p>
                      <a:r>
                        <a:rPr lang="en-US" dirty="0"/>
                        <a:t>8.0</a:t>
                      </a:r>
                    </a:p>
                  </a:txBody>
                  <a:tcPr/>
                </a:tc>
                <a:extLst>
                  <a:ext uri="{0D108BD9-81ED-4DB2-BD59-A6C34878D82A}">
                    <a16:rowId xmlns:a16="http://schemas.microsoft.com/office/drawing/2014/main" val="10002"/>
                  </a:ext>
                </a:extLst>
              </a:tr>
              <a:tr h="379572">
                <a:tc>
                  <a:txBody>
                    <a:bodyPr/>
                    <a:lstStyle/>
                    <a:p>
                      <a:r>
                        <a:rPr lang="en-US" dirty="0"/>
                        <a:t>8</a:t>
                      </a:r>
                    </a:p>
                  </a:txBody>
                  <a:tcPr/>
                </a:tc>
                <a:tc>
                  <a:txBody>
                    <a:bodyPr/>
                    <a:lstStyle/>
                    <a:p>
                      <a:r>
                        <a:rPr lang="en-US" dirty="0"/>
                        <a:t>8.0</a:t>
                      </a:r>
                    </a:p>
                  </a:txBody>
                  <a:tcPr/>
                </a:tc>
                <a:extLst>
                  <a:ext uri="{0D108BD9-81ED-4DB2-BD59-A6C34878D82A}">
                    <a16:rowId xmlns:a16="http://schemas.microsoft.com/office/drawing/2014/main" val="10003"/>
                  </a:ext>
                </a:extLst>
              </a:tr>
            </a:tbl>
          </a:graphicData>
        </a:graphic>
      </p:graphicFrame>
      <p:sp>
        <p:nvSpPr>
          <p:cNvPr id="17" name="TextBox 16"/>
          <p:cNvSpPr txBox="1"/>
          <p:nvPr/>
        </p:nvSpPr>
        <p:spPr>
          <a:xfrm>
            <a:off x="6728936" y="3330672"/>
            <a:ext cx="1582613" cy="369332"/>
          </a:xfrm>
          <a:prstGeom prst="rect">
            <a:avLst/>
          </a:prstGeom>
          <a:noFill/>
        </p:spPr>
        <p:txBody>
          <a:bodyPr wrap="none" rtlCol="0">
            <a:spAutoFit/>
          </a:bodyPr>
          <a:lstStyle/>
          <a:p>
            <a:r>
              <a:rPr lang="en-US" dirty="0"/>
              <a:t>A </a:t>
            </a:r>
            <a:r>
              <a:rPr lang="en-US"/>
              <a:t>= foo, B </a:t>
            </a:r>
            <a:r>
              <a:rPr lang="en-US" dirty="0"/>
              <a:t>= 3</a:t>
            </a:r>
          </a:p>
        </p:txBody>
      </p:sp>
      <p:sp>
        <p:nvSpPr>
          <p:cNvPr id="19" name="TextBox 18"/>
          <p:cNvSpPr txBox="1"/>
          <p:nvPr/>
        </p:nvSpPr>
        <p:spPr>
          <a:xfrm>
            <a:off x="6686470" y="1611408"/>
            <a:ext cx="1582741" cy="369332"/>
          </a:xfrm>
          <a:prstGeom prst="rect">
            <a:avLst/>
          </a:prstGeom>
          <a:noFill/>
        </p:spPr>
        <p:txBody>
          <a:bodyPr wrap="none" rtlCol="0">
            <a:spAutoFit/>
          </a:bodyPr>
          <a:lstStyle/>
          <a:p>
            <a:r>
              <a:rPr lang="en-US"/>
              <a:t>A = bar, B = 2</a:t>
            </a:r>
            <a:endParaRPr lang="en-US" dirty="0"/>
          </a:p>
        </p:txBody>
      </p:sp>
      <p:sp>
        <p:nvSpPr>
          <p:cNvPr id="23" name="TextBox 22"/>
          <p:cNvSpPr txBox="1"/>
          <p:nvPr/>
        </p:nvSpPr>
        <p:spPr>
          <a:xfrm>
            <a:off x="6775773" y="5299722"/>
            <a:ext cx="1582613" cy="369332"/>
          </a:xfrm>
          <a:prstGeom prst="rect">
            <a:avLst/>
          </a:prstGeom>
          <a:noFill/>
        </p:spPr>
        <p:txBody>
          <a:bodyPr wrap="none" rtlCol="0">
            <a:spAutoFit/>
          </a:bodyPr>
          <a:lstStyle/>
          <a:p>
            <a:r>
              <a:rPr lang="en-US" dirty="0"/>
              <a:t>A = foo, B = 4</a:t>
            </a:r>
          </a:p>
        </p:txBody>
      </p:sp>
    </p:spTree>
    <p:extLst>
      <p:ext uri="{BB962C8B-B14F-4D97-AF65-F5344CB8AC3E}">
        <p14:creationId xmlns:p14="http://schemas.microsoft.com/office/powerpoint/2010/main" val="42300947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718"/>
            <a:ext cx="5482946" cy="1371600"/>
          </a:xfrm>
        </p:spPr>
        <p:txBody>
          <a:bodyPr>
            <a:normAutofit/>
          </a:bodyPr>
          <a:lstStyle/>
          <a:p>
            <a:r>
              <a:rPr lang="en-US" dirty="0"/>
              <a:t>5. Group By Aggregate</a:t>
            </a:r>
          </a:p>
        </p:txBody>
      </p:sp>
      <p:sp>
        <p:nvSpPr>
          <p:cNvPr id="3" name="Content Placeholder 2"/>
          <p:cNvSpPr>
            <a:spLocks noGrp="1"/>
          </p:cNvSpPr>
          <p:nvPr>
            <p:ph idx="1"/>
          </p:nvPr>
        </p:nvSpPr>
        <p:spPr/>
        <p:txBody>
          <a:bodyPr>
            <a:normAutofit/>
          </a:bodyPr>
          <a:lstStyle/>
          <a:p>
            <a:r>
              <a:rPr lang="en-US" dirty="0"/>
              <a:t>Compute one </a:t>
            </a:r>
            <a:r>
              <a:rPr lang="en-US" dirty="0">
                <a:solidFill>
                  <a:schemeClr val="tx2"/>
                </a:solidFill>
              </a:rPr>
              <a:t>aggregate</a:t>
            </a:r>
            <a:r>
              <a:rPr lang="en-US" dirty="0"/>
              <a:t> </a:t>
            </a:r>
            <a:r>
              <a:rPr lang="en-US" dirty="0">
                <a:solidFill>
                  <a:schemeClr val="tx2"/>
                </a:solidFill>
              </a:rPr>
              <a:t>per group</a:t>
            </a:r>
          </a:p>
        </p:txBody>
      </p:sp>
      <p:sp>
        <p:nvSpPr>
          <p:cNvPr id="5" name="Slide Number Placeholder 4"/>
          <p:cNvSpPr>
            <a:spLocks noGrp="1"/>
          </p:cNvSpPr>
          <p:nvPr>
            <p:ph type="sldNum" sz="quarter" idx="12"/>
          </p:nvPr>
        </p:nvSpPr>
        <p:spPr/>
        <p:txBody>
          <a:bodyPr/>
          <a:lstStyle/>
          <a:p>
            <a:fld id="{A2EF37A0-74FC-AB4F-AE4C-D9BFC6719E9F}" type="slidenum">
              <a:rPr lang="en-US" smtClean="0"/>
              <a:pPr/>
              <a:t>16</a:t>
            </a:fld>
            <a:endParaRPr lang="en-US"/>
          </a:p>
        </p:txBody>
      </p:sp>
      <p:graphicFrame>
        <p:nvGraphicFramePr>
          <p:cNvPr id="8" name="Table 7"/>
          <p:cNvGraphicFramePr>
            <a:graphicFrameLocks noGrp="1"/>
          </p:cNvGraphicFramePr>
          <p:nvPr/>
        </p:nvGraphicFramePr>
        <p:xfrm>
          <a:off x="1565708" y="2468668"/>
          <a:ext cx="2656523" cy="3416148"/>
        </p:xfrm>
        <a:graphic>
          <a:graphicData uri="http://schemas.openxmlformats.org/drawingml/2006/table">
            <a:tbl>
              <a:tblPr firstRow="1" bandRow="1">
                <a:tableStyleId>{7E9639D4-E3E2-4D34-9284-5A2195B3D0D7}</a:tableStyleId>
              </a:tblPr>
              <a:tblGrid>
                <a:gridCol w="602870">
                  <a:extLst>
                    <a:ext uri="{9D8B030D-6E8A-4147-A177-3AD203B41FA5}">
                      <a16:colId xmlns:a16="http://schemas.microsoft.com/office/drawing/2014/main" val="20000"/>
                    </a:ext>
                  </a:extLst>
                </a:gridCol>
                <a:gridCol w="719528">
                  <a:extLst>
                    <a:ext uri="{9D8B030D-6E8A-4147-A177-3AD203B41FA5}">
                      <a16:colId xmlns:a16="http://schemas.microsoft.com/office/drawing/2014/main" val="20001"/>
                    </a:ext>
                  </a:extLst>
                </a:gridCol>
                <a:gridCol w="599606">
                  <a:extLst>
                    <a:ext uri="{9D8B030D-6E8A-4147-A177-3AD203B41FA5}">
                      <a16:colId xmlns:a16="http://schemas.microsoft.com/office/drawing/2014/main" val="20002"/>
                    </a:ext>
                  </a:extLst>
                </a:gridCol>
                <a:gridCol w="734519">
                  <a:extLst>
                    <a:ext uri="{9D8B030D-6E8A-4147-A177-3AD203B41FA5}">
                      <a16:colId xmlns:a16="http://schemas.microsoft.com/office/drawing/2014/main" val="20003"/>
                    </a:ext>
                  </a:extLst>
                </a:gridCol>
              </a:tblGrid>
              <a:tr h="379572">
                <a:tc>
                  <a:txBody>
                    <a:bodyPr/>
                    <a:lstStyle/>
                    <a:p>
                      <a:r>
                        <a:rPr lang="en-US" dirty="0"/>
                        <a:t>ID</a:t>
                      </a:r>
                    </a:p>
                  </a:txBody>
                  <a:tcPr/>
                </a:tc>
                <a:tc>
                  <a:txBody>
                    <a:bodyPr/>
                    <a:lstStyle/>
                    <a:p>
                      <a:r>
                        <a:rPr lang="en-US" dirty="0"/>
                        <a:t>A</a:t>
                      </a:r>
                    </a:p>
                  </a:txBody>
                  <a:tcPr/>
                </a:tc>
                <a:tc>
                  <a:txBody>
                    <a:bodyPr/>
                    <a:lstStyle/>
                    <a:p>
                      <a:r>
                        <a:rPr lang="en-US" dirty="0"/>
                        <a:t>B</a:t>
                      </a:r>
                    </a:p>
                  </a:txBody>
                  <a:tcPr/>
                </a:tc>
                <a:tc>
                  <a:txBody>
                    <a:bodyPr/>
                    <a:lstStyle/>
                    <a:p>
                      <a:r>
                        <a:rPr lang="en-US" dirty="0"/>
                        <a:t>C</a:t>
                      </a:r>
                    </a:p>
                  </a:txBody>
                  <a:tcPr/>
                </a:tc>
                <a:extLst>
                  <a:ext uri="{0D108BD9-81ED-4DB2-BD59-A6C34878D82A}">
                    <a16:rowId xmlns:a16="http://schemas.microsoft.com/office/drawing/2014/main" val="10000"/>
                  </a:ext>
                </a:extLst>
              </a:tr>
              <a:tr h="379572">
                <a:tc>
                  <a:txBody>
                    <a:bodyPr/>
                    <a:lstStyle/>
                    <a:p>
                      <a:r>
                        <a:rPr lang="en-US" dirty="0"/>
                        <a:t>1</a:t>
                      </a:r>
                    </a:p>
                  </a:txBody>
                  <a:tcPr/>
                </a:tc>
                <a:tc>
                  <a:txBody>
                    <a:bodyPr/>
                    <a:lstStyle/>
                    <a:p>
                      <a:r>
                        <a:rPr lang="en-US" dirty="0"/>
                        <a:t>foo</a:t>
                      </a:r>
                    </a:p>
                  </a:txBody>
                  <a:tcPr/>
                </a:tc>
                <a:tc>
                  <a:txBody>
                    <a:bodyPr/>
                    <a:lstStyle/>
                    <a:p>
                      <a:r>
                        <a:rPr lang="en-US" dirty="0"/>
                        <a:t>3</a:t>
                      </a:r>
                    </a:p>
                  </a:txBody>
                  <a:tcPr/>
                </a:tc>
                <a:tc>
                  <a:txBody>
                    <a:bodyPr/>
                    <a:lstStyle/>
                    <a:p>
                      <a:r>
                        <a:rPr lang="en-US" dirty="0"/>
                        <a:t>6.6</a:t>
                      </a:r>
                    </a:p>
                  </a:txBody>
                  <a:tcPr/>
                </a:tc>
                <a:extLst>
                  <a:ext uri="{0D108BD9-81ED-4DB2-BD59-A6C34878D82A}">
                    <a16:rowId xmlns:a16="http://schemas.microsoft.com/office/drawing/2014/main" val="10001"/>
                  </a:ext>
                </a:extLst>
              </a:tr>
              <a:tr h="379572">
                <a:tc>
                  <a:txBody>
                    <a:bodyPr/>
                    <a:lstStyle/>
                    <a:p>
                      <a:r>
                        <a:rPr lang="en-US" dirty="0"/>
                        <a:t>2</a:t>
                      </a:r>
                    </a:p>
                  </a:txBody>
                  <a:tcPr/>
                </a:tc>
                <a:tc>
                  <a:txBody>
                    <a:bodyPr/>
                    <a:lstStyle/>
                    <a:p>
                      <a:r>
                        <a:rPr lang="en-US" dirty="0"/>
                        <a:t>bar</a:t>
                      </a:r>
                    </a:p>
                  </a:txBody>
                  <a:tcPr/>
                </a:tc>
                <a:tc>
                  <a:txBody>
                    <a:bodyPr/>
                    <a:lstStyle/>
                    <a:p>
                      <a:r>
                        <a:rPr lang="en-US" dirty="0"/>
                        <a:t>2</a:t>
                      </a:r>
                    </a:p>
                  </a:txBody>
                  <a:tcPr/>
                </a:tc>
                <a:tc>
                  <a:txBody>
                    <a:bodyPr/>
                    <a:lstStyle/>
                    <a:p>
                      <a:r>
                        <a:rPr lang="en-US" dirty="0"/>
                        <a:t>4.7</a:t>
                      </a:r>
                    </a:p>
                  </a:txBody>
                  <a:tcPr/>
                </a:tc>
                <a:extLst>
                  <a:ext uri="{0D108BD9-81ED-4DB2-BD59-A6C34878D82A}">
                    <a16:rowId xmlns:a16="http://schemas.microsoft.com/office/drawing/2014/main" val="10002"/>
                  </a:ext>
                </a:extLst>
              </a:tr>
              <a:tr h="379572">
                <a:tc>
                  <a:txBody>
                    <a:bodyPr/>
                    <a:lstStyle/>
                    <a:p>
                      <a:r>
                        <a:rPr lang="en-US" dirty="0"/>
                        <a:t>3</a:t>
                      </a:r>
                    </a:p>
                  </a:txBody>
                  <a:tcPr/>
                </a:tc>
                <a:tc>
                  <a:txBody>
                    <a:bodyPr/>
                    <a:lstStyle/>
                    <a:p>
                      <a:r>
                        <a:rPr lang="en-US" dirty="0"/>
                        <a:t>foo</a:t>
                      </a:r>
                    </a:p>
                  </a:txBody>
                  <a:tcPr/>
                </a:tc>
                <a:tc>
                  <a:txBody>
                    <a:bodyPr/>
                    <a:lstStyle/>
                    <a:p>
                      <a:r>
                        <a:rPr lang="en-US" dirty="0"/>
                        <a:t>4</a:t>
                      </a:r>
                    </a:p>
                  </a:txBody>
                  <a:tcPr/>
                </a:tc>
                <a:tc>
                  <a:txBody>
                    <a:bodyPr/>
                    <a:lstStyle/>
                    <a:p>
                      <a:r>
                        <a:rPr lang="en-US" dirty="0"/>
                        <a:t>3.1</a:t>
                      </a:r>
                    </a:p>
                  </a:txBody>
                  <a:tcPr/>
                </a:tc>
                <a:extLst>
                  <a:ext uri="{0D108BD9-81ED-4DB2-BD59-A6C34878D82A}">
                    <a16:rowId xmlns:a16="http://schemas.microsoft.com/office/drawing/2014/main" val="10003"/>
                  </a:ext>
                </a:extLst>
              </a:tr>
              <a:tr h="379572">
                <a:tc>
                  <a:txBody>
                    <a:bodyPr/>
                    <a:lstStyle/>
                    <a:p>
                      <a:r>
                        <a:rPr lang="en-US" dirty="0"/>
                        <a:t>4</a:t>
                      </a:r>
                    </a:p>
                  </a:txBody>
                  <a:tcPr/>
                </a:tc>
                <a:tc>
                  <a:txBody>
                    <a:bodyPr/>
                    <a:lstStyle/>
                    <a:p>
                      <a:r>
                        <a:rPr lang="en-US" dirty="0"/>
                        <a:t>foo</a:t>
                      </a:r>
                    </a:p>
                  </a:txBody>
                  <a:tcPr/>
                </a:tc>
                <a:tc>
                  <a:txBody>
                    <a:bodyPr/>
                    <a:lstStyle/>
                    <a:p>
                      <a:r>
                        <a:rPr lang="en-US" dirty="0"/>
                        <a:t>3</a:t>
                      </a:r>
                    </a:p>
                  </a:txBody>
                  <a:tcPr/>
                </a:tc>
                <a:tc>
                  <a:txBody>
                    <a:bodyPr/>
                    <a:lstStyle/>
                    <a:p>
                      <a:r>
                        <a:rPr lang="en-US" dirty="0"/>
                        <a:t>8.0</a:t>
                      </a:r>
                    </a:p>
                  </a:txBody>
                  <a:tcPr/>
                </a:tc>
                <a:extLst>
                  <a:ext uri="{0D108BD9-81ED-4DB2-BD59-A6C34878D82A}">
                    <a16:rowId xmlns:a16="http://schemas.microsoft.com/office/drawing/2014/main" val="10004"/>
                  </a:ext>
                </a:extLst>
              </a:tr>
              <a:tr h="379572">
                <a:tc>
                  <a:txBody>
                    <a:bodyPr/>
                    <a:lstStyle/>
                    <a:p>
                      <a:r>
                        <a:rPr lang="en-US" dirty="0"/>
                        <a:t>5</a:t>
                      </a:r>
                    </a:p>
                  </a:txBody>
                  <a:tcPr/>
                </a:tc>
                <a:tc>
                  <a:txBody>
                    <a:bodyPr/>
                    <a:lstStyle/>
                    <a:p>
                      <a:r>
                        <a:rPr lang="en-US" dirty="0"/>
                        <a:t>bar</a:t>
                      </a:r>
                    </a:p>
                  </a:txBody>
                  <a:tcPr/>
                </a:tc>
                <a:tc>
                  <a:txBody>
                    <a:bodyPr/>
                    <a:lstStyle/>
                    <a:p>
                      <a:r>
                        <a:rPr lang="en-US" dirty="0"/>
                        <a:t>1</a:t>
                      </a:r>
                    </a:p>
                  </a:txBody>
                  <a:tcPr/>
                </a:tc>
                <a:tc>
                  <a:txBody>
                    <a:bodyPr/>
                    <a:lstStyle/>
                    <a:p>
                      <a:r>
                        <a:rPr lang="en-US" dirty="0"/>
                        <a:t>1.2</a:t>
                      </a:r>
                    </a:p>
                  </a:txBody>
                  <a:tcPr/>
                </a:tc>
                <a:extLst>
                  <a:ext uri="{0D108BD9-81ED-4DB2-BD59-A6C34878D82A}">
                    <a16:rowId xmlns:a16="http://schemas.microsoft.com/office/drawing/2014/main" val="10005"/>
                  </a:ext>
                </a:extLst>
              </a:tr>
              <a:tr h="379572">
                <a:tc>
                  <a:txBody>
                    <a:bodyPr/>
                    <a:lstStyle/>
                    <a:p>
                      <a:r>
                        <a:rPr lang="en-US" dirty="0"/>
                        <a:t>6</a:t>
                      </a:r>
                    </a:p>
                  </a:txBody>
                  <a:tcPr/>
                </a:tc>
                <a:tc>
                  <a:txBody>
                    <a:bodyPr/>
                    <a:lstStyle/>
                    <a:p>
                      <a:r>
                        <a:rPr lang="en-US" dirty="0"/>
                        <a:t>bar</a:t>
                      </a:r>
                    </a:p>
                  </a:txBody>
                  <a:tcPr/>
                </a:tc>
                <a:tc>
                  <a:txBody>
                    <a:bodyPr/>
                    <a:lstStyle/>
                    <a:p>
                      <a:r>
                        <a:rPr lang="en-US" dirty="0"/>
                        <a:t>2</a:t>
                      </a:r>
                    </a:p>
                  </a:txBody>
                  <a:tcPr/>
                </a:tc>
                <a:tc>
                  <a:txBody>
                    <a:bodyPr/>
                    <a:lstStyle/>
                    <a:p>
                      <a:r>
                        <a:rPr lang="en-US" dirty="0"/>
                        <a:t>2.5</a:t>
                      </a:r>
                    </a:p>
                  </a:txBody>
                  <a:tcPr/>
                </a:tc>
                <a:extLst>
                  <a:ext uri="{0D108BD9-81ED-4DB2-BD59-A6C34878D82A}">
                    <a16:rowId xmlns:a16="http://schemas.microsoft.com/office/drawing/2014/main" val="10006"/>
                  </a:ext>
                </a:extLst>
              </a:tr>
              <a:tr h="379572">
                <a:tc>
                  <a:txBody>
                    <a:bodyPr/>
                    <a:lstStyle/>
                    <a:p>
                      <a:r>
                        <a:rPr lang="en-US" dirty="0"/>
                        <a:t>7</a:t>
                      </a:r>
                    </a:p>
                  </a:txBody>
                  <a:tcPr/>
                </a:tc>
                <a:tc>
                  <a:txBody>
                    <a:bodyPr/>
                    <a:lstStyle/>
                    <a:p>
                      <a:r>
                        <a:rPr lang="en-US" dirty="0"/>
                        <a:t>foo</a:t>
                      </a:r>
                    </a:p>
                  </a:txBody>
                  <a:tcPr/>
                </a:tc>
                <a:tc>
                  <a:txBody>
                    <a:bodyPr/>
                    <a:lstStyle/>
                    <a:p>
                      <a:r>
                        <a:rPr lang="en-US" dirty="0"/>
                        <a:t>4</a:t>
                      </a:r>
                    </a:p>
                  </a:txBody>
                  <a:tcPr/>
                </a:tc>
                <a:tc>
                  <a:txBody>
                    <a:bodyPr/>
                    <a:lstStyle/>
                    <a:p>
                      <a:r>
                        <a:rPr lang="en-US" dirty="0"/>
                        <a:t>2.3</a:t>
                      </a:r>
                    </a:p>
                  </a:txBody>
                  <a:tcPr/>
                </a:tc>
                <a:extLst>
                  <a:ext uri="{0D108BD9-81ED-4DB2-BD59-A6C34878D82A}">
                    <a16:rowId xmlns:a16="http://schemas.microsoft.com/office/drawing/2014/main" val="10007"/>
                  </a:ext>
                </a:extLst>
              </a:tr>
              <a:tr h="379572">
                <a:tc>
                  <a:txBody>
                    <a:bodyPr/>
                    <a:lstStyle/>
                    <a:p>
                      <a:r>
                        <a:rPr lang="en-US" dirty="0"/>
                        <a:t>8</a:t>
                      </a:r>
                    </a:p>
                  </a:txBody>
                  <a:tcPr/>
                </a:tc>
                <a:tc>
                  <a:txBody>
                    <a:bodyPr/>
                    <a:lstStyle/>
                    <a:p>
                      <a:r>
                        <a:rPr lang="en-US" dirty="0"/>
                        <a:t>foo</a:t>
                      </a:r>
                    </a:p>
                  </a:txBody>
                  <a:tcPr/>
                </a:tc>
                <a:tc>
                  <a:txBody>
                    <a:bodyPr/>
                    <a:lstStyle/>
                    <a:p>
                      <a:r>
                        <a:rPr lang="en-US" dirty="0"/>
                        <a:t>3</a:t>
                      </a:r>
                    </a:p>
                  </a:txBody>
                  <a:tcPr/>
                </a:tc>
                <a:tc>
                  <a:txBody>
                    <a:bodyPr/>
                    <a:lstStyle/>
                    <a:p>
                      <a:r>
                        <a:rPr lang="en-US" dirty="0"/>
                        <a:t>8.0</a:t>
                      </a:r>
                    </a:p>
                  </a:txBody>
                  <a:tcPr/>
                </a:tc>
                <a:extLst>
                  <a:ext uri="{0D108BD9-81ED-4DB2-BD59-A6C34878D82A}">
                    <a16:rowId xmlns:a16="http://schemas.microsoft.com/office/drawing/2014/main" val="10008"/>
                  </a:ext>
                </a:extLst>
              </a:tr>
            </a:tbl>
          </a:graphicData>
        </a:graphic>
      </p:graphicFrame>
      <p:sp>
        <p:nvSpPr>
          <p:cNvPr id="25" name="TextBox 24"/>
          <p:cNvSpPr txBox="1"/>
          <p:nvPr/>
        </p:nvSpPr>
        <p:spPr>
          <a:xfrm>
            <a:off x="4362462" y="3777933"/>
            <a:ext cx="1793499" cy="646331"/>
          </a:xfrm>
          <a:prstGeom prst="rect">
            <a:avLst/>
          </a:prstGeom>
          <a:noFill/>
        </p:spPr>
        <p:txBody>
          <a:bodyPr wrap="square" rtlCol="0">
            <a:spAutoFit/>
          </a:bodyPr>
          <a:lstStyle/>
          <a:p>
            <a:r>
              <a:rPr lang="en-US" dirty="0"/>
              <a:t>Group by ‘B’</a:t>
            </a:r>
          </a:p>
          <a:p>
            <a:r>
              <a:rPr lang="en-US" dirty="0"/>
              <a:t>Sum on C</a:t>
            </a:r>
          </a:p>
        </p:txBody>
      </p:sp>
      <p:cxnSp>
        <p:nvCxnSpPr>
          <p:cNvPr id="26" name="Straight Arrow Connector 25"/>
          <p:cNvCxnSpPr/>
          <p:nvPr/>
        </p:nvCxnSpPr>
        <p:spPr>
          <a:xfrm>
            <a:off x="4171760" y="4101099"/>
            <a:ext cx="1549487" cy="620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aphicFrame>
        <p:nvGraphicFramePr>
          <p:cNvPr id="20" name="Table 19"/>
          <p:cNvGraphicFramePr>
            <a:graphicFrameLocks noGrp="1"/>
          </p:cNvGraphicFramePr>
          <p:nvPr/>
        </p:nvGraphicFramePr>
        <p:xfrm>
          <a:off x="5824232" y="641322"/>
          <a:ext cx="2056917" cy="759144"/>
        </p:xfrm>
        <a:graphic>
          <a:graphicData uri="http://schemas.openxmlformats.org/drawingml/2006/table">
            <a:tbl>
              <a:tblPr firstRow="1" bandRow="1">
                <a:tableStyleId>{7E9639D4-E3E2-4D34-9284-5A2195B3D0D7}</a:tableStyleId>
              </a:tblPr>
              <a:tblGrid>
                <a:gridCol w="602870">
                  <a:extLst>
                    <a:ext uri="{9D8B030D-6E8A-4147-A177-3AD203B41FA5}">
                      <a16:colId xmlns:a16="http://schemas.microsoft.com/office/drawing/2014/main" val="20000"/>
                    </a:ext>
                  </a:extLst>
                </a:gridCol>
                <a:gridCol w="719528">
                  <a:extLst>
                    <a:ext uri="{9D8B030D-6E8A-4147-A177-3AD203B41FA5}">
                      <a16:colId xmlns:a16="http://schemas.microsoft.com/office/drawing/2014/main" val="20001"/>
                    </a:ext>
                  </a:extLst>
                </a:gridCol>
                <a:gridCol w="734519">
                  <a:extLst>
                    <a:ext uri="{9D8B030D-6E8A-4147-A177-3AD203B41FA5}">
                      <a16:colId xmlns:a16="http://schemas.microsoft.com/office/drawing/2014/main" val="20002"/>
                    </a:ext>
                  </a:extLst>
                </a:gridCol>
              </a:tblGrid>
              <a:tr h="379572">
                <a:tc>
                  <a:txBody>
                    <a:bodyPr/>
                    <a:lstStyle/>
                    <a:p>
                      <a:r>
                        <a:rPr lang="en-US" dirty="0"/>
                        <a:t>ID</a:t>
                      </a:r>
                    </a:p>
                  </a:txBody>
                  <a:tcPr/>
                </a:tc>
                <a:tc>
                  <a:txBody>
                    <a:bodyPr/>
                    <a:lstStyle/>
                    <a:p>
                      <a:r>
                        <a:rPr lang="en-US" dirty="0"/>
                        <a:t>A</a:t>
                      </a:r>
                    </a:p>
                  </a:txBody>
                  <a:tcPr/>
                </a:tc>
                <a:tc>
                  <a:txBody>
                    <a:bodyPr/>
                    <a:lstStyle/>
                    <a:p>
                      <a:r>
                        <a:rPr lang="en-US" dirty="0"/>
                        <a:t>C</a:t>
                      </a:r>
                    </a:p>
                  </a:txBody>
                  <a:tcPr/>
                </a:tc>
                <a:extLst>
                  <a:ext uri="{0D108BD9-81ED-4DB2-BD59-A6C34878D82A}">
                    <a16:rowId xmlns:a16="http://schemas.microsoft.com/office/drawing/2014/main" val="10000"/>
                  </a:ext>
                </a:extLst>
              </a:tr>
              <a:tr h="379572">
                <a:tc>
                  <a:txBody>
                    <a:bodyPr/>
                    <a:lstStyle/>
                    <a:p>
                      <a:r>
                        <a:rPr lang="en-US" dirty="0"/>
                        <a:t>5</a:t>
                      </a:r>
                    </a:p>
                  </a:txBody>
                  <a:tcPr/>
                </a:tc>
                <a:tc>
                  <a:txBody>
                    <a:bodyPr/>
                    <a:lstStyle/>
                    <a:p>
                      <a:r>
                        <a:rPr lang="en-US" dirty="0"/>
                        <a:t>bar</a:t>
                      </a:r>
                    </a:p>
                  </a:txBody>
                  <a:tcPr/>
                </a:tc>
                <a:tc>
                  <a:txBody>
                    <a:bodyPr/>
                    <a:lstStyle/>
                    <a:p>
                      <a:r>
                        <a:rPr lang="en-US" dirty="0"/>
                        <a:t>1.2</a:t>
                      </a:r>
                    </a:p>
                  </a:txBody>
                  <a:tcPr/>
                </a:tc>
                <a:extLst>
                  <a:ext uri="{0D108BD9-81ED-4DB2-BD59-A6C34878D82A}">
                    <a16:rowId xmlns:a16="http://schemas.microsoft.com/office/drawing/2014/main" val="10001"/>
                  </a:ext>
                </a:extLst>
              </a:tr>
            </a:tbl>
          </a:graphicData>
        </a:graphic>
      </p:graphicFrame>
      <p:sp>
        <p:nvSpPr>
          <p:cNvPr id="21" name="TextBox 20"/>
          <p:cNvSpPr txBox="1"/>
          <p:nvPr/>
        </p:nvSpPr>
        <p:spPr>
          <a:xfrm>
            <a:off x="6269965" y="152718"/>
            <a:ext cx="729687" cy="369332"/>
          </a:xfrm>
          <a:prstGeom prst="rect">
            <a:avLst/>
          </a:prstGeom>
          <a:noFill/>
        </p:spPr>
        <p:txBody>
          <a:bodyPr wrap="none" rtlCol="0">
            <a:spAutoFit/>
          </a:bodyPr>
          <a:lstStyle/>
          <a:p>
            <a:r>
              <a:rPr lang="en-US" dirty="0"/>
              <a:t>B = 1</a:t>
            </a:r>
          </a:p>
        </p:txBody>
      </p:sp>
      <p:graphicFrame>
        <p:nvGraphicFramePr>
          <p:cNvPr id="22" name="Table 21"/>
          <p:cNvGraphicFramePr>
            <a:graphicFrameLocks noGrp="1"/>
          </p:cNvGraphicFramePr>
          <p:nvPr/>
        </p:nvGraphicFramePr>
        <p:xfrm>
          <a:off x="5790796" y="1866048"/>
          <a:ext cx="2056917" cy="1138716"/>
        </p:xfrm>
        <a:graphic>
          <a:graphicData uri="http://schemas.openxmlformats.org/drawingml/2006/table">
            <a:tbl>
              <a:tblPr firstRow="1" bandRow="1">
                <a:tableStyleId>{7E9639D4-E3E2-4D34-9284-5A2195B3D0D7}</a:tableStyleId>
              </a:tblPr>
              <a:tblGrid>
                <a:gridCol w="602870">
                  <a:extLst>
                    <a:ext uri="{9D8B030D-6E8A-4147-A177-3AD203B41FA5}">
                      <a16:colId xmlns:a16="http://schemas.microsoft.com/office/drawing/2014/main" val="20000"/>
                    </a:ext>
                  </a:extLst>
                </a:gridCol>
                <a:gridCol w="719528">
                  <a:extLst>
                    <a:ext uri="{9D8B030D-6E8A-4147-A177-3AD203B41FA5}">
                      <a16:colId xmlns:a16="http://schemas.microsoft.com/office/drawing/2014/main" val="20001"/>
                    </a:ext>
                  </a:extLst>
                </a:gridCol>
                <a:gridCol w="734519">
                  <a:extLst>
                    <a:ext uri="{9D8B030D-6E8A-4147-A177-3AD203B41FA5}">
                      <a16:colId xmlns:a16="http://schemas.microsoft.com/office/drawing/2014/main" val="20002"/>
                    </a:ext>
                  </a:extLst>
                </a:gridCol>
              </a:tblGrid>
              <a:tr h="379572">
                <a:tc>
                  <a:txBody>
                    <a:bodyPr/>
                    <a:lstStyle/>
                    <a:p>
                      <a:r>
                        <a:rPr lang="en-US" dirty="0"/>
                        <a:t>ID</a:t>
                      </a:r>
                    </a:p>
                  </a:txBody>
                  <a:tcPr/>
                </a:tc>
                <a:tc>
                  <a:txBody>
                    <a:bodyPr/>
                    <a:lstStyle/>
                    <a:p>
                      <a:r>
                        <a:rPr lang="en-US" dirty="0"/>
                        <a:t>A</a:t>
                      </a:r>
                    </a:p>
                  </a:txBody>
                  <a:tcPr/>
                </a:tc>
                <a:tc>
                  <a:txBody>
                    <a:bodyPr/>
                    <a:lstStyle/>
                    <a:p>
                      <a:r>
                        <a:rPr lang="en-US" dirty="0"/>
                        <a:t>C</a:t>
                      </a:r>
                    </a:p>
                  </a:txBody>
                  <a:tcPr/>
                </a:tc>
                <a:extLst>
                  <a:ext uri="{0D108BD9-81ED-4DB2-BD59-A6C34878D82A}">
                    <a16:rowId xmlns:a16="http://schemas.microsoft.com/office/drawing/2014/main" val="10000"/>
                  </a:ext>
                </a:extLst>
              </a:tr>
              <a:tr h="379572">
                <a:tc>
                  <a:txBody>
                    <a:bodyPr/>
                    <a:lstStyle/>
                    <a:p>
                      <a:r>
                        <a:rPr lang="en-US" dirty="0"/>
                        <a:t>2</a:t>
                      </a:r>
                    </a:p>
                  </a:txBody>
                  <a:tcPr/>
                </a:tc>
                <a:tc>
                  <a:txBody>
                    <a:bodyPr/>
                    <a:lstStyle/>
                    <a:p>
                      <a:r>
                        <a:rPr lang="en-US" dirty="0"/>
                        <a:t>bar</a:t>
                      </a:r>
                    </a:p>
                  </a:txBody>
                  <a:tcPr/>
                </a:tc>
                <a:tc>
                  <a:txBody>
                    <a:bodyPr/>
                    <a:lstStyle/>
                    <a:p>
                      <a:r>
                        <a:rPr lang="en-US" dirty="0"/>
                        <a:t>4.7</a:t>
                      </a:r>
                    </a:p>
                  </a:txBody>
                  <a:tcPr/>
                </a:tc>
                <a:extLst>
                  <a:ext uri="{0D108BD9-81ED-4DB2-BD59-A6C34878D82A}">
                    <a16:rowId xmlns:a16="http://schemas.microsoft.com/office/drawing/2014/main" val="10001"/>
                  </a:ext>
                </a:extLst>
              </a:tr>
              <a:tr h="379572">
                <a:tc>
                  <a:txBody>
                    <a:bodyPr/>
                    <a:lstStyle/>
                    <a:p>
                      <a:r>
                        <a:rPr lang="en-US" dirty="0"/>
                        <a:t>6</a:t>
                      </a:r>
                    </a:p>
                  </a:txBody>
                  <a:tcPr/>
                </a:tc>
                <a:tc>
                  <a:txBody>
                    <a:bodyPr/>
                    <a:lstStyle/>
                    <a:p>
                      <a:r>
                        <a:rPr lang="en-US" dirty="0"/>
                        <a:t>bar</a:t>
                      </a:r>
                    </a:p>
                  </a:txBody>
                  <a:tcPr/>
                </a:tc>
                <a:tc>
                  <a:txBody>
                    <a:bodyPr/>
                    <a:lstStyle/>
                    <a:p>
                      <a:r>
                        <a:rPr lang="en-US" dirty="0"/>
                        <a:t>2.5</a:t>
                      </a:r>
                    </a:p>
                  </a:txBody>
                  <a:tcPr/>
                </a:tc>
                <a:extLst>
                  <a:ext uri="{0D108BD9-81ED-4DB2-BD59-A6C34878D82A}">
                    <a16:rowId xmlns:a16="http://schemas.microsoft.com/office/drawing/2014/main" val="10002"/>
                  </a:ext>
                </a:extLst>
              </a:tr>
            </a:tbl>
          </a:graphicData>
        </a:graphic>
      </p:graphicFrame>
      <p:graphicFrame>
        <p:nvGraphicFramePr>
          <p:cNvPr id="24" name="Table 23"/>
          <p:cNvGraphicFramePr>
            <a:graphicFrameLocks noGrp="1"/>
          </p:cNvGraphicFramePr>
          <p:nvPr/>
        </p:nvGraphicFramePr>
        <p:xfrm>
          <a:off x="5858299" y="5600012"/>
          <a:ext cx="2056917" cy="1138716"/>
        </p:xfrm>
        <a:graphic>
          <a:graphicData uri="http://schemas.openxmlformats.org/drawingml/2006/table">
            <a:tbl>
              <a:tblPr firstRow="1" bandRow="1">
                <a:tableStyleId>{7E9639D4-E3E2-4D34-9284-5A2195B3D0D7}</a:tableStyleId>
              </a:tblPr>
              <a:tblGrid>
                <a:gridCol w="602870">
                  <a:extLst>
                    <a:ext uri="{9D8B030D-6E8A-4147-A177-3AD203B41FA5}">
                      <a16:colId xmlns:a16="http://schemas.microsoft.com/office/drawing/2014/main" val="20000"/>
                    </a:ext>
                  </a:extLst>
                </a:gridCol>
                <a:gridCol w="719528">
                  <a:extLst>
                    <a:ext uri="{9D8B030D-6E8A-4147-A177-3AD203B41FA5}">
                      <a16:colId xmlns:a16="http://schemas.microsoft.com/office/drawing/2014/main" val="20001"/>
                    </a:ext>
                  </a:extLst>
                </a:gridCol>
                <a:gridCol w="734519">
                  <a:extLst>
                    <a:ext uri="{9D8B030D-6E8A-4147-A177-3AD203B41FA5}">
                      <a16:colId xmlns:a16="http://schemas.microsoft.com/office/drawing/2014/main" val="20002"/>
                    </a:ext>
                  </a:extLst>
                </a:gridCol>
              </a:tblGrid>
              <a:tr h="379572">
                <a:tc>
                  <a:txBody>
                    <a:bodyPr/>
                    <a:lstStyle/>
                    <a:p>
                      <a:r>
                        <a:rPr lang="en-US" dirty="0"/>
                        <a:t>ID</a:t>
                      </a:r>
                    </a:p>
                  </a:txBody>
                  <a:tcPr/>
                </a:tc>
                <a:tc>
                  <a:txBody>
                    <a:bodyPr/>
                    <a:lstStyle/>
                    <a:p>
                      <a:r>
                        <a:rPr lang="en-US" dirty="0"/>
                        <a:t>A</a:t>
                      </a:r>
                    </a:p>
                  </a:txBody>
                  <a:tcPr/>
                </a:tc>
                <a:tc>
                  <a:txBody>
                    <a:bodyPr/>
                    <a:lstStyle/>
                    <a:p>
                      <a:r>
                        <a:rPr lang="en-US" dirty="0"/>
                        <a:t>C</a:t>
                      </a:r>
                    </a:p>
                  </a:txBody>
                  <a:tcPr/>
                </a:tc>
                <a:extLst>
                  <a:ext uri="{0D108BD9-81ED-4DB2-BD59-A6C34878D82A}">
                    <a16:rowId xmlns:a16="http://schemas.microsoft.com/office/drawing/2014/main" val="10000"/>
                  </a:ext>
                </a:extLst>
              </a:tr>
              <a:tr h="379572">
                <a:tc>
                  <a:txBody>
                    <a:bodyPr/>
                    <a:lstStyle/>
                    <a:p>
                      <a:r>
                        <a:rPr lang="en-US" dirty="0"/>
                        <a:t>3</a:t>
                      </a:r>
                    </a:p>
                  </a:txBody>
                  <a:tcPr/>
                </a:tc>
                <a:tc>
                  <a:txBody>
                    <a:bodyPr/>
                    <a:lstStyle/>
                    <a:p>
                      <a:r>
                        <a:rPr lang="en-US" dirty="0"/>
                        <a:t>foo</a:t>
                      </a:r>
                    </a:p>
                  </a:txBody>
                  <a:tcPr/>
                </a:tc>
                <a:tc>
                  <a:txBody>
                    <a:bodyPr/>
                    <a:lstStyle/>
                    <a:p>
                      <a:r>
                        <a:rPr lang="en-US" dirty="0"/>
                        <a:t>3.1</a:t>
                      </a:r>
                    </a:p>
                  </a:txBody>
                  <a:tcPr/>
                </a:tc>
                <a:extLst>
                  <a:ext uri="{0D108BD9-81ED-4DB2-BD59-A6C34878D82A}">
                    <a16:rowId xmlns:a16="http://schemas.microsoft.com/office/drawing/2014/main" val="10001"/>
                  </a:ext>
                </a:extLst>
              </a:tr>
              <a:tr h="379572">
                <a:tc>
                  <a:txBody>
                    <a:bodyPr/>
                    <a:lstStyle/>
                    <a:p>
                      <a:r>
                        <a:rPr lang="en-US" dirty="0"/>
                        <a:t>7</a:t>
                      </a:r>
                    </a:p>
                  </a:txBody>
                  <a:tcPr/>
                </a:tc>
                <a:tc>
                  <a:txBody>
                    <a:bodyPr/>
                    <a:lstStyle/>
                    <a:p>
                      <a:r>
                        <a:rPr lang="en-US" dirty="0"/>
                        <a:t>foo</a:t>
                      </a:r>
                    </a:p>
                  </a:txBody>
                  <a:tcPr/>
                </a:tc>
                <a:tc>
                  <a:txBody>
                    <a:bodyPr/>
                    <a:lstStyle/>
                    <a:p>
                      <a:r>
                        <a:rPr lang="en-US" dirty="0"/>
                        <a:t>2.3</a:t>
                      </a:r>
                    </a:p>
                  </a:txBody>
                  <a:tcPr/>
                </a:tc>
                <a:extLst>
                  <a:ext uri="{0D108BD9-81ED-4DB2-BD59-A6C34878D82A}">
                    <a16:rowId xmlns:a16="http://schemas.microsoft.com/office/drawing/2014/main" val="10002"/>
                  </a:ext>
                </a:extLst>
              </a:tr>
            </a:tbl>
          </a:graphicData>
        </a:graphic>
      </p:graphicFrame>
      <p:graphicFrame>
        <p:nvGraphicFramePr>
          <p:cNvPr id="27" name="Table 26"/>
          <p:cNvGraphicFramePr>
            <a:graphicFrameLocks noGrp="1"/>
          </p:cNvGraphicFramePr>
          <p:nvPr/>
        </p:nvGraphicFramePr>
        <p:xfrm>
          <a:off x="5824232" y="3612494"/>
          <a:ext cx="2056917" cy="1518288"/>
        </p:xfrm>
        <a:graphic>
          <a:graphicData uri="http://schemas.openxmlformats.org/drawingml/2006/table">
            <a:tbl>
              <a:tblPr firstRow="1" bandRow="1">
                <a:tableStyleId>{7E9639D4-E3E2-4D34-9284-5A2195B3D0D7}</a:tableStyleId>
              </a:tblPr>
              <a:tblGrid>
                <a:gridCol w="602870">
                  <a:extLst>
                    <a:ext uri="{9D8B030D-6E8A-4147-A177-3AD203B41FA5}">
                      <a16:colId xmlns:a16="http://schemas.microsoft.com/office/drawing/2014/main" val="20000"/>
                    </a:ext>
                  </a:extLst>
                </a:gridCol>
                <a:gridCol w="719528">
                  <a:extLst>
                    <a:ext uri="{9D8B030D-6E8A-4147-A177-3AD203B41FA5}">
                      <a16:colId xmlns:a16="http://schemas.microsoft.com/office/drawing/2014/main" val="20001"/>
                    </a:ext>
                  </a:extLst>
                </a:gridCol>
                <a:gridCol w="734519">
                  <a:extLst>
                    <a:ext uri="{9D8B030D-6E8A-4147-A177-3AD203B41FA5}">
                      <a16:colId xmlns:a16="http://schemas.microsoft.com/office/drawing/2014/main" val="20002"/>
                    </a:ext>
                  </a:extLst>
                </a:gridCol>
              </a:tblGrid>
              <a:tr h="379572">
                <a:tc>
                  <a:txBody>
                    <a:bodyPr/>
                    <a:lstStyle/>
                    <a:p>
                      <a:r>
                        <a:rPr lang="en-US" dirty="0"/>
                        <a:t>ID</a:t>
                      </a:r>
                    </a:p>
                  </a:txBody>
                  <a:tcPr/>
                </a:tc>
                <a:tc>
                  <a:txBody>
                    <a:bodyPr/>
                    <a:lstStyle/>
                    <a:p>
                      <a:r>
                        <a:rPr lang="en-US" dirty="0"/>
                        <a:t>A</a:t>
                      </a:r>
                    </a:p>
                  </a:txBody>
                  <a:tcPr/>
                </a:tc>
                <a:tc>
                  <a:txBody>
                    <a:bodyPr/>
                    <a:lstStyle/>
                    <a:p>
                      <a:r>
                        <a:rPr lang="en-US" dirty="0"/>
                        <a:t>C</a:t>
                      </a:r>
                    </a:p>
                  </a:txBody>
                  <a:tcPr/>
                </a:tc>
                <a:extLst>
                  <a:ext uri="{0D108BD9-81ED-4DB2-BD59-A6C34878D82A}">
                    <a16:rowId xmlns:a16="http://schemas.microsoft.com/office/drawing/2014/main" val="10000"/>
                  </a:ext>
                </a:extLst>
              </a:tr>
              <a:tr h="379572">
                <a:tc>
                  <a:txBody>
                    <a:bodyPr/>
                    <a:lstStyle/>
                    <a:p>
                      <a:r>
                        <a:rPr lang="en-US" dirty="0"/>
                        <a:t>1</a:t>
                      </a:r>
                    </a:p>
                  </a:txBody>
                  <a:tcPr/>
                </a:tc>
                <a:tc>
                  <a:txBody>
                    <a:bodyPr/>
                    <a:lstStyle/>
                    <a:p>
                      <a:r>
                        <a:rPr lang="en-US" dirty="0"/>
                        <a:t>foo</a:t>
                      </a:r>
                    </a:p>
                  </a:txBody>
                  <a:tcPr/>
                </a:tc>
                <a:tc>
                  <a:txBody>
                    <a:bodyPr/>
                    <a:lstStyle/>
                    <a:p>
                      <a:r>
                        <a:rPr lang="en-US" dirty="0"/>
                        <a:t>6.6</a:t>
                      </a:r>
                    </a:p>
                  </a:txBody>
                  <a:tcPr/>
                </a:tc>
                <a:extLst>
                  <a:ext uri="{0D108BD9-81ED-4DB2-BD59-A6C34878D82A}">
                    <a16:rowId xmlns:a16="http://schemas.microsoft.com/office/drawing/2014/main" val="10001"/>
                  </a:ext>
                </a:extLst>
              </a:tr>
              <a:tr h="379572">
                <a:tc>
                  <a:txBody>
                    <a:bodyPr/>
                    <a:lstStyle/>
                    <a:p>
                      <a:r>
                        <a:rPr lang="en-US" dirty="0"/>
                        <a:t>4</a:t>
                      </a:r>
                    </a:p>
                  </a:txBody>
                  <a:tcPr/>
                </a:tc>
                <a:tc>
                  <a:txBody>
                    <a:bodyPr/>
                    <a:lstStyle/>
                    <a:p>
                      <a:r>
                        <a:rPr lang="en-US" dirty="0"/>
                        <a:t>foo</a:t>
                      </a:r>
                    </a:p>
                  </a:txBody>
                  <a:tcPr/>
                </a:tc>
                <a:tc>
                  <a:txBody>
                    <a:bodyPr/>
                    <a:lstStyle/>
                    <a:p>
                      <a:r>
                        <a:rPr lang="en-US" dirty="0"/>
                        <a:t>8.0</a:t>
                      </a:r>
                    </a:p>
                  </a:txBody>
                  <a:tcPr/>
                </a:tc>
                <a:extLst>
                  <a:ext uri="{0D108BD9-81ED-4DB2-BD59-A6C34878D82A}">
                    <a16:rowId xmlns:a16="http://schemas.microsoft.com/office/drawing/2014/main" val="10002"/>
                  </a:ext>
                </a:extLst>
              </a:tr>
              <a:tr h="379572">
                <a:tc>
                  <a:txBody>
                    <a:bodyPr/>
                    <a:lstStyle/>
                    <a:p>
                      <a:r>
                        <a:rPr lang="en-US" dirty="0"/>
                        <a:t>8</a:t>
                      </a:r>
                    </a:p>
                  </a:txBody>
                  <a:tcPr/>
                </a:tc>
                <a:tc>
                  <a:txBody>
                    <a:bodyPr/>
                    <a:lstStyle/>
                    <a:p>
                      <a:r>
                        <a:rPr lang="en-US" dirty="0"/>
                        <a:t>foo</a:t>
                      </a:r>
                    </a:p>
                  </a:txBody>
                  <a:tcPr/>
                </a:tc>
                <a:tc>
                  <a:txBody>
                    <a:bodyPr/>
                    <a:lstStyle/>
                    <a:p>
                      <a:r>
                        <a:rPr lang="en-US" dirty="0"/>
                        <a:t>8.0</a:t>
                      </a:r>
                    </a:p>
                  </a:txBody>
                  <a:tcPr/>
                </a:tc>
                <a:extLst>
                  <a:ext uri="{0D108BD9-81ED-4DB2-BD59-A6C34878D82A}">
                    <a16:rowId xmlns:a16="http://schemas.microsoft.com/office/drawing/2014/main" val="10003"/>
                  </a:ext>
                </a:extLst>
              </a:tr>
            </a:tbl>
          </a:graphicData>
        </a:graphic>
      </p:graphicFrame>
      <p:sp>
        <p:nvSpPr>
          <p:cNvPr id="28" name="TextBox 27"/>
          <p:cNvSpPr txBox="1"/>
          <p:nvPr/>
        </p:nvSpPr>
        <p:spPr>
          <a:xfrm>
            <a:off x="6297144" y="3155580"/>
            <a:ext cx="729687" cy="369332"/>
          </a:xfrm>
          <a:prstGeom prst="rect">
            <a:avLst/>
          </a:prstGeom>
          <a:noFill/>
        </p:spPr>
        <p:txBody>
          <a:bodyPr wrap="none" rtlCol="0">
            <a:spAutoFit/>
          </a:bodyPr>
          <a:lstStyle/>
          <a:p>
            <a:r>
              <a:rPr lang="en-US" dirty="0"/>
              <a:t>B = 3</a:t>
            </a:r>
          </a:p>
        </p:txBody>
      </p:sp>
      <p:sp>
        <p:nvSpPr>
          <p:cNvPr id="29" name="TextBox 28"/>
          <p:cNvSpPr txBox="1"/>
          <p:nvPr/>
        </p:nvSpPr>
        <p:spPr>
          <a:xfrm>
            <a:off x="6290332" y="1433737"/>
            <a:ext cx="729687" cy="369332"/>
          </a:xfrm>
          <a:prstGeom prst="rect">
            <a:avLst/>
          </a:prstGeom>
          <a:noFill/>
        </p:spPr>
        <p:txBody>
          <a:bodyPr wrap="none" rtlCol="0">
            <a:spAutoFit/>
          </a:bodyPr>
          <a:lstStyle/>
          <a:p>
            <a:r>
              <a:rPr lang="en-US" dirty="0"/>
              <a:t>B </a:t>
            </a:r>
            <a:r>
              <a:rPr lang="en-US"/>
              <a:t>= 2</a:t>
            </a:r>
            <a:endParaRPr lang="en-US" dirty="0"/>
          </a:p>
        </p:txBody>
      </p:sp>
      <p:sp>
        <p:nvSpPr>
          <p:cNvPr id="30" name="TextBox 29"/>
          <p:cNvSpPr txBox="1"/>
          <p:nvPr/>
        </p:nvSpPr>
        <p:spPr>
          <a:xfrm>
            <a:off x="6505274" y="5131343"/>
            <a:ext cx="729687" cy="369332"/>
          </a:xfrm>
          <a:prstGeom prst="rect">
            <a:avLst/>
          </a:prstGeom>
          <a:noFill/>
        </p:spPr>
        <p:txBody>
          <a:bodyPr wrap="none" rtlCol="0">
            <a:spAutoFit/>
          </a:bodyPr>
          <a:lstStyle/>
          <a:p>
            <a:r>
              <a:rPr lang="en-US" dirty="0"/>
              <a:t>B = 4</a:t>
            </a:r>
          </a:p>
        </p:txBody>
      </p:sp>
      <p:graphicFrame>
        <p:nvGraphicFramePr>
          <p:cNvPr id="31" name="Table 30"/>
          <p:cNvGraphicFramePr>
            <a:graphicFrameLocks noGrp="1"/>
          </p:cNvGraphicFramePr>
          <p:nvPr/>
        </p:nvGraphicFramePr>
        <p:xfrm>
          <a:off x="9041382" y="599433"/>
          <a:ext cx="1202599" cy="759144"/>
        </p:xfrm>
        <a:graphic>
          <a:graphicData uri="http://schemas.openxmlformats.org/drawingml/2006/table">
            <a:tbl>
              <a:tblPr firstRow="1" bandRow="1">
                <a:tableStyleId>{7E9639D4-E3E2-4D34-9284-5A2195B3D0D7}</a:tableStyleId>
              </a:tblPr>
              <a:tblGrid>
                <a:gridCol w="1202599">
                  <a:extLst>
                    <a:ext uri="{9D8B030D-6E8A-4147-A177-3AD203B41FA5}">
                      <a16:colId xmlns:a16="http://schemas.microsoft.com/office/drawing/2014/main" val="20000"/>
                    </a:ext>
                  </a:extLst>
                </a:gridCol>
              </a:tblGrid>
              <a:tr h="379572">
                <a:tc>
                  <a:txBody>
                    <a:bodyPr/>
                    <a:lstStyle/>
                    <a:p>
                      <a:r>
                        <a:rPr lang="en-US" dirty="0"/>
                        <a:t>Sum </a:t>
                      </a:r>
                      <a:r>
                        <a:rPr lang="de-DE" dirty="0"/>
                        <a:t>(C)</a:t>
                      </a:r>
                      <a:endParaRPr lang="en-US" dirty="0"/>
                    </a:p>
                  </a:txBody>
                  <a:tcPr/>
                </a:tc>
                <a:extLst>
                  <a:ext uri="{0D108BD9-81ED-4DB2-BD59-A6C34878D82A}">
                    <a16:rowId xmlns:a16="http://schemas.microsoft.com/office/drawing/2014/main" val="10000"/>
                  </a:ext>
                </a:extLst>
              </a:tr>
              <a:tr h="379572">
                <a:tc>
                  <a:txBody>
                    <a:bodyPr/>
                    <a:lstStyle/>
                    <a:p>
                      <a:r>
                        <a:rPr lang="en-US" dirty="0"/>
                        <a:t>1.2</a:t>
                      </a:r>
                    </a:p>
                  </a:txBody>
                  <a:tcPr/>
                </a:tc>
                <a:extLst>
                  <a:ext uri="{0D108BD9-81ED-4DB2-BD59-A6C34878D82A}">
                    <a16:rowId xmlns:a16="http://schemas.microsoft.com/office/drawing/2014/main" val="10001"/>
                  </a:ext>
                </a:extLst>
              </a:tr>
            </a:tbl>
          </a:graphicData>
        </a:graphic>
      </p:graphicFrame>
      <p:sp>
        <p:nvSpPr>
          <p:cNvPr id="32" name="TextBox 31"/>
          <p:cNvSpPr txBox="1"/>
          <p:nvPr/>
        </p:nvSpPr>
        <p:spPr>
          <a:xfrm>
            <a:off x="9163742" y="96372"/>
            <a:ext cx="729687" cy="369332"/>
          </a:xfrm>
          <a:prstGeom prst="rect">
            <a:avLst/>
          </a:prstGeom>
          <a:noFill/>
        </p:spPr>
        <p:txBody>
          <a:bodyPr wrap="none" rtlCol="0">
            <a:spAutoFit/>
          </a:bodyPr>
          <a:lstStyle/>
          <a:p>
            <a:r>
              <a:rPr lang="en-US" dirty="0"/>
              <a:t>B = 1</a:t>
            </a:r>
          </a:p>
        </p:txBody>
      </p:sp>
      <p:sp>
        <p:nvSpPr>
          <p:cNvPr id="36" name="TextBox 35"/>
          <p:cNvSpPr txBox="1"/>
          <p:nvPr/>
        </p:nvSpPr>
        <p:spPr>
          <a:xfrm>
            <a:off x="9193782" y="3342469"/>
            <a:ext cx="729687" cy="369332"/>
          </a:xfrm>
          <a:prstGeom prst="rect">
            <a:avLst/>
          </a:prstGeom>
          <a:noFill/>
        </p:spPr>
        <p:txBody>
          <a:bodyPr wrap="none" rtlCol="0">
            <a:spAutoFit/>
          </a:bodyPr>
          <a:lstStyle/>
          <a:p>
            <a:r>
              <a:rPr lang="en-US" dirty="0"/>
              <a:t>B = 3</a:t>
            </a:r>
          </a:p>
        </p:txBody>
      </p:sp>
      <p:sp>
        <p:nvSpPr>
          <p:cNvPr id="37" name="TextBox 36"/>
          <p:cNvSpPr txBox="1"/>
          <p:nvPr/>
        </p:nvSpPr>
        <p:spPr>
          <a:xfrm>
            <a:off x="9065394" y="1739790"/>
            <a:ext cx="729687" cy="369332"/>
          </a:xfrm>
          <a:prstGeom prst="rect">
            <a:avLst/>
          </a:prstGeom>
          <a:noFill/>
        </p:spPr>
        <p:txBody>
          <a:bodyPr wrap="none" rtlCol="0">
            <a:spAutoFit/>
          </a:bodyPr>
          <a:lstStyle/>
          <a:p>
            <a:r>
              <a:rPr lang="en-US" dirty="0"/>
              <a:t>B </a:t>
            </a:r>
            <a:r>
              <a:rPr lang="en-US"/>
              <a:t>= 2</a:t>
            </a:r>
            <a:endParaRPr lang="en-US" dirty="0"/>
          </a:p>
        </p:txBody>
      </p:sp>
      <p:sp>
        <p:nvSpPr>
          <p:cNvPr id="38" name="TextBox 37"/>
          <p:cNvSpPr txBox="1"/>
          <p:nvPr/>
        </p:nvSpPr>
        <p:spPr>
          <a:xfrm>
            <a:off x="9371872" y="4785986"/>
            <a:ext cx="729687" cy="369332"/>
          </a:xfrm>
          <a:prstGeom prst="rect">
            <a:avLst/>
          </a:prstGeom>
          <a:noFill/>
        </p:spPr>
        <p:txBody>
          <a:bodyPr wrap="none" rtlCol="0">
            <a:spAutoFit/>
          </a:bodyPr>
          <a:lstStyle/>
          <a:p>
            <a:r>
              <a:rPr lang="en-US" dirty="0"/>
              <a:t>B = 4</a:t>
            </a:r>
          </a:p>
        </p:txBody>
      </p:sp>
      <p:graphicFrame>
        <p:nvGraphicFramePr>
          <p:cNvPr id="39" name="Table 38"/>
          <p:cNvGraphicFramePr>
            <a:graphicFrameLocks noGrp="1"/>
          </p:cNvGraphicFramePr>
          <p:nvPr/>
        </p:nvGraphicFramePr>
        <p:xfrm>
          <a:off x="9163742" y="3776923"/>
          <a:ext cx="1129445" cy="759144"/>
        </p:xfrm>
        <a:graphic>
          <a:graphicData uri="http://schemas.openxmlformats.org/drawingml/2006/table">
            <a:tbl>
              <a:tblPr firstRow="1" bandRow="1">
                <a:tableStyleId>{7E9639D4-E3E2-4D34-9284-5A2195B3D0D7}</a:tableStyleId>
              </a:tblPr>
              <a:tblGrid>
                <a:gridCol w="1129445">
                  <a:extLst>
                    <a:ext uri="{9D8B030D-6E8A-4147-A177-3AD203B41FA5}">
                      <a16:colId xmlns:a16="http://schemas.microsoft.com/office/drawing/2014/main" val="20000"/>
                    </a:ext>
                  </a:extLst>
                </a:gridCol>
              </a:tblGrid>
              <a:tr h="379572">
                <a:tc>
                  <a:txBody>
                    <a:bodyPr/>
                    <a:lstStyle/>
                    <a:p>
                      <a:r>
                        <a:rPr lang="en-US" dirty="0"/>
                        <a:t>Sum </a:t>
                      </a:r>
                      <a:r>
                        <a:rPr lang="de-DE" dirty="0"/>
                        <a:t>(C)</a:t>
                      </a:r>
                      <a:endParaRPr lang="en-US" dirty="0"/>
                    </a:p>
                  </a:txBody>
                  <a:tcPr/>
                </a:tc>
                <a:extLst>
                  <a:ext uri="{0D108BD9-81ED-4DB2-BD59-A6C34878D82A}">
                    <a16:rowId xmlns:a16="http://schemas.microsoft.com/office/drawing/2014/main" val="10000"/>
                  </a:ext>
                </a:extLst>
              </a:tr>
              <a:tr h="379572">
                <a:tc>
                  <a:txBody>
                    <a:bodyPr/>
                    <a:lstStyle/>
                    <a:p>
                      <a:r>
                        <a:rPr lang="en-US" dirty="0"/>
                        <a:t>22.6</a:t>
                      </a:r>
                    </a:p>
                  </a:txBody>
                  <a:tcPr/>
                </a:tc>
                <a:extLst>
                  <a:ext uri="{0D108BD9-81ED-4DB2-BD59-A6C34878D82A}">
                    <a16:rowId xmlns:a16="http://schemas.microsoft.com/office/drawing/2014/main" val="10001"/>
                  </a:ext>
                </a:extLst>
              </a:tr>
            </a:tbl>
          </a:graphicData>
        </a:graphic>
      </p:graphicFrame>
      <p:graphicFrame>
        <p:nvGraphicFramePr>
          <p:cNvPr id="40" name="Table 39"/>
          <p:cNvGraphicFramePr>
            <a:graphicFrameLocks noGrp="1"/>
          </p:cNvGraphicFramePr>
          <p:nvPr/>
        </p:nvGraphicFramePr>
        <p:xfrm>
          <a:off x="9163742" y="2149883"/>
          <a:ext cx="1202599" cy="759144"/>
        </p:xfrm>
        <a:graphic>
          <a:graphicData uri="http://schemas.openxmlformats.org/drawingml/2006/table">
            <a:tbl>
              <a:tblPr firstRow="1" bandRow="1">
                <a:tableStyleId>{7E9639D4-E3E2-4D34-9284-5A2195B3D0D7}</a:tableStyleId>
              </a:tblPr>
              <a:tblGrid>
                <a:gridCol w="1202599">
                  <a:extLst>
                    <a:ext uri="{9D8B030D-6E8A-4147-A177-3AD203B41FA5}">
                      <a16:colId xmlns:a16="http://schemas.microsoft.com/office/drawing/2014/main" val="20000"/>
                    </a:ext>
                  </a:extLst>
                </a:gridCol>
              </a:tblGrid>
              <a:tr h="379572">
                <a:tc>
                  <a:txBody>
                    <a:bodyPr/>
                    <a:lstStyle/>
                    <a:p>
                      <a:r>
                        <a:rPr lang="en-US" dirty="0"/>
                        <a:t>Sum </a:t>
                      </a:r>
                      <a:r>
                        <a:rPr lang="de-DE" dirty="0"/>
                        <a:t>(C)</a:t>
                      </a:r>
                      <a:endParaRPr lang="en-US" dirty="0"/>
                    </a:p>
                  </a:txBody>
                  <a:tcPr/>
                </a:tc>
                <a:extLst>
                  <a:ext uri="{0D108BD9-81ED-4DB2-BD59-A6C34878D82A}">
                    <a16:rowId xmlns:a16="http://schemas.microsoft.com/office/drawing/2014/main" val="10000"/>
                  </a:ext>
                </a:extLst>
              </a:tr>
              <a:tr h="379572">
                <a:tc>
                  <a:txBody>
                    <a:bodyPr/>
                    <a:lstStyle/>
                    <a:p>
                      <a:r>
                        <a:rPr lang="en-US" dirty="0"/>
                        <a:t>7.2</a:t>
                      </a:r>
                    </a:p>
                  </a:txBody>
                  <a:tcPr/>
                </a:tc>
                <a:extLst>
                  <a:ext uri="{0D108BD9-81ED-4DB2-BD59-A6C34878D82A}">
                    <a16:rowId xmlns:a16="http://schemas.microsoft.com/office/drawing/2014/main" val="10001"/>
                  </a:ext>
                </a:extLst>
              </a:tr>
            </a:tbl>
          </a:graphicData>
        </a:graphic>
      </p:graphicFrame>
      <p:graphicFrame>
        <p:nvGraphicFramePr>
          <p:cNvPr id="41" name="Table 40"/>
          <p:cNvGraphicFramePr>
            <a:graphicFrameLocks noGrp="1"/>
          </p:cNvGraphicFramePr>
          <p:nvPr/>
        </p:nvGraphicFramePr>
        <p:xfrm>
          <a:off x="9163742" y="5220440"/>
          <a:ext cx="1202599" cy="759144"/>
        </p:xfrm>
        <a:graphic>
          <a:graphicData uri="http://schemas.openxmlformats.org/drawingml/2006/table">
            <a:tbl>
              <a:tblPr firstRow="1" bandRow="1">
                <a:tableStyleId>{7E9639D4-E3E2-4D34-9284-5A2195B3D0D7}</a:tableStyleId>
              </a:tblPr>
              <a:tblGrid>
                <a:gridCol w="1202599">
                  <a:extLst>
                    <a:ext uri="{9D8B030D-6E8A-4147-A177-3AD203B41FA5}">
                      <a16:colId xmlns:a16="http://schemas.microsoft.com/office/drawing/2014/main" val="20000"/>
                    </a:ext>
                  </a:extLst>
                </a:gridCol>
              </a:tblGrid>
              <a:tr h="379572">
                <a:tc>
                  <a:txBody>
                    <a:bodyPr/>
                    <a:lstStyle/>
                    <a:p>
                      <a:r>
                        <a:rPr lang="en-US" dirty="0"/>
                        <a:t>Sum </a:t>
                      </a:r>
                      <a:r>
                        <a:rPr lang="de-DE" dirty="0"/>
                        <a:t>(C)</a:t>
                      </a:r>
                      <a:endParaRPr lang="en-US" dirty="0"/>
                    </a:p>
                  </a:txBody>
                  <a:tcPr/>
                </a:tc>
                <a:extLst>
                  <a:ext uri="{0D108BD9-81ED-4DB2-BD59-A6C34878D82A}">
                    <a16:rowId xmlns:a16="http://schemas.microsoft.com/office/drawing/2014/main" val="10000"/>
                  </a:ext>
                </a:extLst>
              </a:tr>
              <a:tr h="379572">
                <a:tc>
                  <a:txBody>
                    <a:bodyPr/>
                    <a:lstStyle/>
                    <a:p>
                      <a:r>
                        <a:rPr lang="en-US" dirty="0"/>
                        <a:t>5.4</a:t>
                      </a:r>
                    </a:p>
                  </a:txBody>
                  <a:tcPr/>
                </a:tc>
                <a:extLst>
                  <a:ext uri="{0D108BD9-81ED-4DB2-BD59-A6C34878D82A}">
                    <a16:rowId xmlns:a16="http://schemas.microsoft.com/office/drawing/2014/main" val="10001"/>
                  </a:ext>
                </a:extLst>
              </a:tr>
            </a:tbl>
          </a:graphicData>
        </a:graphic>
      </p:graphicFrame>
      <p:cxnSp>
        <p:nvCxnSpPr>
          <p:cNvPr id="42" name="Straight Arrow Connector 41"/>
          <p:cNvCxnSpPr/>
          <p:nvPr/>
        </p:nvCxnSpPr>
        <p:spPr>
          <a:xfrm>
            <a:off x="7997890" y="1014688"/>
            <a:ext cx="845706" cy="620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8078933" y="2529455"/>
            <a:ext cx="845706" cy="620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17174152" y="-5158134"/>
            <a:ext cx="845706" cy="620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8136561" y="4176742"/>
            <a:ext cx="845706" cy="620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V="1">
            <a:off x="8017907" y="5600013"/>
            <a:ext cx="960242" cy="46494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840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2" grpId="0"/>
      <p:bldP spid="36" grpId="0"/>
      <p:bldP spid="37" grpId="0"/>
      <p:bldP spid="3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718"/>
            <a:ext cx="4994366" cy="1371600"/>
          </a:xfrm>
        </p:spPr>
        <p:txBody>
          <a:bodyPr>
            <a:normAutofit/>
          </a:bodyPr>
          <a:lstStyle/>
          <a:p>
            <a:r>
              <a:rPr lang="en-US" dirty="0"/>
              <a:t>5. Group By Aggregate</a:t>
            </a:r>
          </a:p>
        </p:txBody>
      </p:sp>
      <p:sp>
        <p:nvSpPr>
          <p:cNvPr id="3" name="Content Placeholder 2"/>
          <p:cNvSpPr>
            <a:spLocks noGrp="1"/>
          </p:cNvSpPr>
          <p:nvPr>
            <p:ph idx="1"/>
          </p:nvPr>
        </p:nvSpPr>
        <p:spPr/>
        <p:txBody>
          <a:bodyPr>
            <a:normAutofit/>
          </a:bodyPr>
          <a:lstStyle/>
          <a:p>
            <a:r>
              <a:rPr lang="en-US" dirty="0"/>
              <a:t>Final result usually seen as a table</a:t>
            </a:r>
          </a:p>
        </p:txBody>
      </p:sp>
      <p:graphicFrame>
        <p:nvGraphicFramePr>
          <p:cNvPr id="8" name="Table 7"/>
          <p:cNvGraphicFramePr>
            <a:graphicFrameLocks noGrp="1"/>
          </p:cNvGraphicFramePr>
          <p:nvPr/>
        </p:nvGraphicFramePr>
        <p:xfrm>
          <a:off x="1565708" y="2468668"/>
          <a:ext cx="2656523" cy="3416148"/>
        </p:xfrm>
        <a:graphic>
          <a:graphicData uri="http://schemas.openxmlformats.org/drawingml/2006/table">
            <a:tbl>
              <a:tblPr firstRow="1" bandRow="1">
                <a:tableStyleId>{7E9639D4-E3E2-4D34-9284-5A2195B3D0D7}</a:tableStyleId>
              </a:tblPr>
              <a:tblGrid>
                <a:gridCol w="602870">
                  <a:extLst>
                    <a:ext uri="{9D8B030D-6E8A-4147-A177-3AD203B41FA5}">
                      <a16:colId xmlns:a16="http://schemas.microsoft.com/office/drawing/2014/main" val="20000"/>
                    </a:ext>
                  </a:extLst>
                </a:gridCol>
                <a:gridCol w="719528">
                  <a:extLst>
                    <a:ext uri="{9D8B030D-6E8A-4147-A177-3AD203B41FA5}">
                      <a16:colId xmlns:a16="http://schemas.microsoft.com/office/drawing/2014/main" val="20001"/>
                    </a:ext>
                  </a:extLst>
                </a:gridCol>
                <a:gridCol w="599606">
                  <a:extLst>
                    <a:ext uri="{9D8B030D-6E8A-4147-A177-3AD203B41FA5}">
                      <a16:colId xmlns:a16="http://schemas.microsoft.com/office/drawing/2014/main" val="20002"/>
                    </a:ext>
                  </a:extLst>
                </a:gridCol>
                <a:gridCol w="734519">
                  <a:extLst>
                    <a:ext uri="{9D8B030D-6E8A-4147-A177-3AD203B41FA5}">
                      <a16:colId xmlns:a16="http://schemas.microsoft.com/office/drawing/2014/main" val="20003"/>
                    </a:ext>
                  </a:extLst>
                </a:gridCol>
              </a:tblGrid>
              <a:tr h="379572">
                <a:tc>
                  <a:txBody>
                    <a:bodyPr/>
                    <a:lstStyle/>
                    <a:p>
                      <a:r>
                        <a:rPr lang="en-US" dirty="0"/>
                        <a:t>ID</a:t>
                      </a:r>
                    </a:p>
                  </a:txBody>
                  <a:tcPr/>
                </a:tc>
                <a:tc>
                  <a:txBody>
                    <a:bodyPr/>
                    <a:lstStyle/>
                    <a:p>
                      <a:r>
                        <a:rPr lang="en-US" dirty="0"/>
                        <a:t>A</a:t>
                      </a:r>
                    </a:p>
                  </a:txBody>
                  <a:tcPr/>
                </a:tc>
                <a:tc>
                  <a:txBody>
                    <a:bodyPr/>
                    <a:lstStyle/>
                    <a:p>
                      <a:r>
                        <a:rPr lang="en-US" dirty="0"/>
                        <a:t>B</a:t>
                      </a:r>
                    </a:p>
                  </a:txBody>
                  <a:tcPr/>
                </a:tc>
                <a:tc>
                  <a:txBody>
                    <a:bodyPr/>
                    <a:lstStyle/>
                    <a:p>
                      <a:r>
                        <a:rPr lang="en-US" dirty="0"/>
                        <a:t>C</a:t>
                      </a:r>
                    </a:p>
                  </a:txBody>
                  <a:tcPr/>
                </a:tc>
                <a:extLst>
                  <a:ext uri="{0D108BD9-81ED-4DB2-BD59-A6C34878D82A}">
                    <a16:rowId xmlns:a16="http://schemas.microsoft.com/office/drawing/2014/main" val="10000"/>
                  </a:ext>
                </a:extLst>
              </a:tr>
              <a:tr h="379572">
                <a:tc>
                  <a:txBody>
                    <a:bodyPr/>
                    <a:lstStyle/>
                    <a:p>
                      <a:r>
                        <a:rPr lang="en-US" dirty="0"/>
                        <a:t>1</a:t>
                      </a:r>
                    </a:p>
                  </a:txBody>
                  <a:tcPr/>
                </a:tc>
                <a:tc>
                  <a:txBody>
                    <a:bodyPr/>
                    <a:lstStyle/>
                    <a:p>
                      <a:r>
                        <a:rPr lang="en-US" dirty="0"/>
                        <a:t>foo</a:t>
                      </a:r>
                    </a:p>
                  </a:txBody>
                  <a:tcPr/>
                </a:tc>
                <a:tc>
                  <a:txBody>
                    <a:bodyPr/>
                    <a:lstStyle/>
                    <a:p>
                      <a:r>
                        <a:rPr lang="en-US" dirty="0"/>
                        <a:t>3</a:t>
                      </a:r>
                    </a:p>
                  </a:txBody>
                  <a:tcPr/>
                </a:tc>
                <a:tc>
                  <a:txBody>
                    <a:bodyPr/>
                    <a:lstStyle/>
                    <a:p>
                      <a:r>
                        <a:rPr lang="en-US" dirty="0"/>
                        <a:t>6.6</a:t>
                      </a:r>
                    </a:p>
                  </a:txBody>
                  <a:tcPr/>
                </a:tc>
                <a:extLst>
                  <a:ext uri="{0D108BD9-81ED-4DB2-BD59-A6C34878D82A}">
                    <a16:rowId xmlns:a16="http://schemas.microsoft.com/office/drawing/2014/main" val="10001"/>
                  </a:ext>
                </a:extLst>
              </a:tr>
              <a:tr h="379572">
                <a:tc>
                  <a:txBody>
                    <a:bodyPr/>
                    <a:lstStyle/>
                    <a:p>
                      <a:r>
                        <a:rPr lang="en-US" dirty="0"/>
                        <a:t>2</a:t>
                      </a:r>
                    </a:p>
                  </a:txBody>
                  <a:tcPr/>
                </a:tc>
                <a:tc>
                  <a:txBody>
                    <a:bodyPr/>
                    <a:lstStyle/>
                    <a:p>
                      <a:r>
                        <a:rPr lang="en-US" dirty="0"/>
                        <a:t>bar</a:t>
                      </a:r>
                    </a:p>
                  </a:txBody>
                  <a:tcPr/>
                </a:tc>
                <a:tc>
                  <a:txBody>
                    <a:bodyPr/>
                    <a:lstStyle/>
                    <a:p>
                      <a:r>
                        <a:rPr lang="en-US" dirty="0"/>
                        <a:t>2</a:t>
                      </a:r>
                    </a:p>
                  </a:txBody>
                  <a:tcPr/>
                </a:tc>
                <a:tc>
                  <a:txBody>
                    <a:bodyPr/>
                    <a:lstStyle/>
                    <a:p>
                      <a:r>
                        <a:rPr lang="en-US" dirty="0"/>
                        <a:t>4.7</a:t>
                      </a:r>
                    </a:p>
                  </a:txBody>
                  <a:tcPr/>
                </a:tc>
                <a:extLst>
                  <a:ext uri="{0D108BD9-81ED-4DB2-BD59-A6C34878D82A}">
                    <a16:rowId xmlns:a16="http://schemas.microsoft.com/office/drawing/2014/main" val="10002"/>
                  </a:ext>
                </a:extLst>
              </a:tr>
              <a:tr h="379572">
                <a:tc>
                  <a:txBody>
                    <a:bodyPr/>
                    <a:lstStyle/>
                    <a:p>
                      <a:r>
                        <a:rPr lang="en-US" dirty="0"/>
                        <a:t>3</a:t>
                      </a:r>
                    </a:p>
                  </a:txBody>
                  <a:tcPr/>
                </a:tc>
                <a:tc>
                  <a:txBody>
                    <a:bodyPr/>
                    <a:lstStyle/>
                    <a:p>
                      <a:r>
                        <a:rPr lang="en-US" dirty="0"/>
                        <a:t>foo</a:t>
                      </a:r>
                    </a:p>
                  </a:txBody>
                  <a:tcPr/>
                </a:tc>
                <a:tc>
                  <a:txBody>
                    <a:bodyPr/>
                    <a:lstStyle/>
                    <a:p>
                      <a:r>
                        <a:rPr lang="en-US" dirty="0"/>
                        <a:t>4</a:t>
                      </a:r>
                    </a:p>
                  </a:txBody>
                  <a:tcPr/>
                </a:tc>
                <a:tc>
                  <a:txBody>
                    <a:bodyPr/>
                    <a:lstStyle/>
                    <a:p>
                      <a:r>
                        <a:rPr lang="en-US" dirty="0"/>
                        <a:t>3.1</a:t>
                      </a:r>
                    </a:p>
                  </a:txBody>
                  <a:tcPr/>
                </a:tc>
                <a:extLst>
                  <a:ext uri="{0D108BD9-81ED-4DB2-BD59-A6C34878D82A}">
                    <a16:rowId xmlns:a16="http://schemas.microsoft.com/office/drawing/2014/main" val="10003"/>
                  </a:ext>
                </a:extLst>
              </a:tr>
              <a:tr h="379572">
                <a:tc>
                  <a:txBody>
                    <a:bodyPr/>
                    <a:lstStyle/>
                    <a:p>
                      <a:r>
                        <a:rPr lang="en-US" dirty="0"/>
                        <a:t>4</a:t>
                      </a:r>
                    </a:p>
                  </a:txBody>
                  <a:tcPr/>
                </a:tc>
                <a:tc>
                  <a:txBody>
                    <a:bodyPr/>
                    <a:lstStyle/>
                    <a:p>
                      <a:r>
                        <a:rPr lang="en-US" dirty="0"/>
                        <a:t>foo</a:t>
                      </a:r>
                    </a:p>
                  </a:txBody>
                  <a:tcPr/>
                </a:tc>
                <a:tc>
                  <a:txBody>
                    <a:bodyPr/>
                    <a:lstStyle/>
                    <a:p>
                      <a:r>
                        <a:rPr lang="en-US" dirty="0"/>
                        <a:t>3</a:t>
                      </a:r>
                    </a:p>
                  </a:txBody>
                  <a:tcPr/>
                </a:tc>
                <a:tc>
                  <a:txBody>
                    <a:bodyPr/>
                    <a:lstStyle/>
                    <a:p>
                      <a:r>
                        <a:rPr lang="en-US" dirty="0"/>
                        <a:t>8.0</a:t>
                      </a:r>
                    </a:p>
                  </a:txBody>
                  <a:tcPr/>
                </a:tc>
                <a:extLst>
                  <a:ext uri="{0D108BD9-81ED-4DB2-BD59-A6C34878D82A}">
                    <a16:rowId xmlns:a16="http://schemas.microsoft.com/office/drawing/2014/main" val="10004"/>
                  </a:ext>
                </a:extLst>
              </a:tr>
              <a:tr h="379572">
                <a:tc>
                  <a:txBody>
                    <a:bodyPr/>
                    <a:lstStyle/>
                    <a:p>
                      <a:r>
                        <a:rPr lang="en-US" dirty="0"/>
                        <a:t>5</a:t>
                      </a:r>
                    </a:p>
                  </a:txBody>
                  <a:tcPr/>
                </a:tc>
                <a:tc>
                  <a:txBody>
                    <a:bodyPr/>
                    <a:lstStyle/>
                    <a:p>
                      <a:r>
                        <a:rPr lang="en-US" dirty="0"/>
                        <a:t>bar</a:t>
                      </a:r>
                    </a:p>
                  </a:txBody>
                  <a:tcPr/>
                </a:tc>
                <a:tc>
                  <a:txBody>
                    <a:bodyPr/>
                    <a:lstStyle/>
                    <a:p>
                      <a:r>
                        <a:rPr lang="en-US" dirty="0"/>
                        <a:t>1</a:t>
                      </a:r>
                    </a:p>
                  </a:txBody>
                  <a:tcPr/>
                </a:tc>
                <a:tc>
                  <a:txBody>
                    <a:bodyPr/>
                    <a:lstStyle/>
                    <a:p>
                      <a:r>
                        <a:rPr lang="en-US" dirty="0"/>
                        <a:t>1.2</a:t>
                      </a:r>
                    </a:p>
                  </a:txBody>
                  <a:tcPr/>
                </a:tc>
                <a:extLst>
                  <a:ext uri="{0D108BD9-81ED-4DB2-BD59-A6C34878D82A}">
                    <a16:rowId xmlns:a16="http://schemas.microsoft.com/office/drawing/2014/main" val="10005"/>
                  </a:ext>
                </a:extLst>
              </a:tr>
              <a:tr h="379572">
                <a:tc>
                  <a:txBody>
                    <a:bodyPr/>
                    <a:lstStyle/>
                    <a:p>
                      <a:r>
                        <a:rPr lang="en-US" dirty="0"/>
                        <a:t>6</a:t>
                      </a:r>
                    </a:p>
                  </a:txBody>
                  <a:tcPr/>
                </a:tc>
                <a:tc>
                  <a:txBody>
                    <a:bodyPr/>
                    <a:lstStyle/>
                    <a:p>
                      <a:r>
                        <a:rPr lang="en-US" dirty="0"/>
                        <a:t>bar</a:t>
                      </a:r>
                    </a:p>
                  </a:txBody>
                  <a:tcPr/>
                </a:tc>
                <a:tc>
                  <a:txBody>
                    <a:bodyPr/>
                    <a:lstStyle/>
                    <a:p>
                      <a:r>
                        <a:rPr lang="en-US" dirty="0"/>
                        <a:t>2</a:t>
                      </a:r>
                    </a:p>
                  </a:txBody>
                  <a:tcPr/>
                </a:tc>
                <a:tc>
                  <a:txBody>
                    <a:bodyPr/>
                    <a:lstStyle/>
                    <a:p>
                      <a:r>
                        <a:rPr lang="en-US" dirty="0"/>
                        <a:t>2.5</a:t>
                      </a:r>
                    </a:p>
                  </a:txBody>
                  <a:tcPr/>
                </a:tc>
                <a:extLst>
                  <a:ext uri="{0D108BD9-81ED-4DB2-BD59-A6C34878D82A}">
                    <a16:rowId xmlns:a16="http://schemas.microsoft.com/office/drawing/2014/main" val="10006"/>
                  </a:ext>
                </a:extLst>
              </a:tr>
              <a:tr h="379572">
                <a:tc>
                  <a:txBody>
                    <a:bodyPr/>
                    <a:lstStyle/>
                    <a:p>
                      <a:r>
                        <a:rPr lang="en-US" dirty="0"/>
                        <a:t>7</a:t>
                      </a:r>
                    </a:p>
                  </a:txBody>
                  <a:tcPr/>
                </a:tc>
                <a:tc>
                  <a:txBody>
                    <a:bodyPr/>
                    <a:lstStyle/>
                    <a:p>
                      <a:r>
                        <a:rPr lang="en-US" dirty="0"/>
                        <a:t>foo</a:t>
                      </a:r>
                    </a:p>
                  </a:txBody>
                  <a:tcPr/>
                </a:tc>
                <a:tc>
                  <a:txBody>
                    <a:bodyPr/>
                    <a:lstStyle/>
                    <a:p>
                      <a:r>
                        <a:rPr lang="en-US" dirty="0"/>
                        <a:t>4</a:t>
                      </a:r>
                    </a:p>
                  </a:txBody>
                  <a:tcPr/>
                </a:tc>
                <a:tc>
                  <a:txBody>
                    <a:bodyPr/>
                    <a:lstStyle/>
                    <a:p>
                      <a:r>
                        <a:rPr lang="en-US" dirty="0"/>
                        <a:t>2.3</a:t>
                      </a:r>
                    </a:p>
                  </a:txBody>
                  <a:tcPr/>
                </a:tc>
                <a:extLst>
                  <a:ext uri="{0D108BD9-81ED-4DB2-BD59-A6C34878D82A}">
                    <a16:rowId xmlns:a16="http://schemas.microsoft.com/office/drawing/2014/main" val="10007"/>
                  </a:ext>
                </a:extLst>
              </a:tr>
              <a:tr h="379572">
                <a:tc>
                  <a:txBody>
                    <a:bodyPr/>
                    <a:lstStyle/>
                    <a:p>
                      <a:r>
                        <a:rPr lang="en-US" dirty="0"/>
                        <a:t>8</a:t>
                      </a:r>
                    </a:p>
                  </a:txBody>
                  <a:tcPr/>
                </a:tc>
                <a:tc>
                  <a:txBody>
                    <a:bodyPr/>
                    <a:lstStyle/>
                    <a:p>
                      <a:r>
                        <a:rPr lang="en-US" dirty="0"/>
                        <a:t>foo</a:t>
                      </a:r>
                    </a:p>
                  </a:txBody>
                  <a:tcPr/>
                </a:tc>
                <a:tc>
                  <a:txBody>
                    <a:bodyPr/>
                    <a:lstStyle/>
                    <a:p>
                      <a:r>
                        <a:rPr lang="en-US" dirty="0"/>
                        <a:t>3</a:t>
                      </a:r>
                    </a:p>
                  </a:txBody>
                  <a:tcPr/>
                </a:tc>
                <a:tc>
                  <a:txBody>
                    <a:bodyPr/>
                    <a:lstStyle/>
                    <a:p>
                      <a:r>
                        <a:rPr lang="en-US" dirty="0"/>
                        <a:t>8.0</a:t>
                      </a:r>
                    </a:p>
                  </a:txBody>
                  <a:tcPr/>
                </a:tc>
                <a:extLst>
                  <a:ext uri="{0D108BD9-81ED-4DB2-BD59-A6C34878D82A}">
                    <a16:rowId xmlns:a16="http://schemas.microsoft.com/office/drawing/2014/main" val="10008"/>
                  </a:ext>
                </a:extLst>
              </a:tr>
            </a:tbl>
          </a:graphicData>
        </a:graphic>
      </p:graphicFrame>
      <p:sp>
        <p:nvSpPr>
          <p:cNvPr id="25" name="TextBox 24"/>
          <p:cNvSpPr txBox="1"/>
          <p:nvPr/>
        </p:nvSpPr>
        <p:spPr>
          <a:xfrm>
            <a:off x="4362462" y="3777933"/>
            <a:ext cx="1793499" cy="646331"/>
          </a:xfrm>
          <a:prstGeom prst="rect">
            <a:avLst/>
          </a:prstGeom>
          <a:noFill/>
        </p:spPr>
        <p:txBody>
          <a:bodyPr wrap="square" rtlCol="0">
            <a:spAutoFit/>
          </a:bodyPr>
          <a:lstStyle/>
          <a:p>
            <a:r>
              <a:rPr lang="en-US" dirty="0"/>
              <a:t>Group by ‘B’</a:t>
            </a:r>
          </a:p>
          <a:p>
            <a:r>
              <a:rPr lang="en-US" dirty="0"/>
              <a:t>Sum on C</a:t>
            </a:r>
          </a:p>
        </p:txBody>
      </p:sp>
      <p:cxnSp>
        <p:nvCxnSpPr>
          <p:cNvPr id="26" name="Straight Arrow Connector 25"/>
          <p:cNvCxnSpPr/>
          <p:nvPr/>
        </p:nvCxnSpPr>
        <p:spPr>
          <a:xfrm>
            <a:off x="4171760" y="4101099"/>
            <a:ext cx="1549487" cy="620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aphicFrame>
        <p:nvGraphicFramePr>
          <p:cNvPr id="31" name="Table 30"/>
          <p:cNvGraphicFramePr>
            <a:graphicFrameLocks noGrp="1"/>
          </p:cNvGraphicFramePr>
          <p:nvPr/>
        </p:nvGraphicFramePr>
        <p:xfrm>
          <a:off x="5769891" y="764075"/>
          <a:ext cx="1202599" cy="759144"/>
        </p:xfrm>
        <a:graphic>
          <a:graphicData uri="http://schemas.openxmlformats.org/drawingml/2006/table">
            <a:tbl>
              <a:tblPr firstRow="1" bandRow="1">
                <a:tableStyleId>{7E9639D4-E3E2-4D34-9284-5A2195B3D0D7}</a:tableStyleId>
              </a:tblPr>
              <a:tblGrid>
                <a:gridCol w="1202599">
                  <a:extLst>
                    <a:ext uri="{9D8B030D-6E8A-4147-A177-3AD203B41FA5}">
                      <a16:colId xmlns:a16="http://schemas.microsoft.com/office/drawing/2014/main" val="20000"/>
                    </a:ext>
                  </a:extLst>
                </a:gridCol>
              </a:tblGrid>
              <a:tr h="379572">
                <a:tc>
                  <a:txBody>
                    <a:bodyPr/>
                    <a:lstStyle/>
                    <a:p>
                      <a:r>
                        <a:rPr lang="en-US" dirty="0"/>
                        <a:t>Sum </a:t>
                      </a:r>
                      <a:r>
                        <a:rPr lang="de-DE" dirty="0"/>
                        <a:t>(C)</a:t>
                      </a:r>
                      <a:endParaRPr lang="en-US" dirty="0"/>
                    </a:p>
                  </a:txBody>
                  <a:tcPr/>
                </a:tc>
                <a:extLst>
                  <a:ext uri="{0D108BD9-81ED-4DB2-BD59-A6C34878D82A}">
                    <a16:rowId xmlns:a16="http://schemas.microsoft.com/office/drawing/2014/main" val="10000"/>
                  </a:ext>
                </a:extLst>
              </a:tr>
              <a:tr h="379572">
                <a:tc>
                  <a:txBody>
                    <a:bodyPr/>
                    <a:lstStyle/>
                    <a:p>
                      <a:r>
                        <a:rPr lang="en-US" dirty="0"/>
                        <a:t>1.2</a:t>
                      </a:r>
                    </a:p>
                  </a:txBody>
                  <a:tcPr/>
                </a:tc>
                <a:extLst>
                  <a:ext uri="{0D108BD9-81ED-4DB2-BD59-A6C34878D82A}">
                    <a16:rowId xmlns:a16="http://schemas.microsoft.com/office/drawing/2014/main" val="10001"/>
                  </a:ext>
                </a:extLst>
              </a:tr>
            </a:tbl>
          </a:graphicData>
        </a:graphic>
      </p:graphicFrame>
      <p:sp>
        <p:nvSpPr>
          <p:cNvPr id="32" name="TextBox 31"/>
          <p:cNvSpPr txBox="1"/>
          <p:nvPr/>
        </p:nvSpPr>
        <p:spPr>
          <a:xfrm>
            <a:off x="5892251" y="261014"/>
            <a:ext cx="729687" cy="369332"/>
          </a:xfrm>
          <a:prstGeom prst="rect">
            <a:avLst/>
          </a:prstGeom>
          <a:noFill/>
        </p:spPr>
        <p:txBody>
          <a:bodyPr wrap="none" rtlCol="0">
            <a:spAutoFit/>
          </a:bodyPr>
          <a:lstStyle/>
          <a:p>
            <a:r>
              <a:rPr lang="en-US" dirty="0"/>
              <a:t>B = 1</a:t>
            </a:r>
          </a:p>
        </p:txBody>
      </p:sp>
      <p:sp>
        <p:nvSpPr>
          <p:cNvPr id="36" name="TextBox 35"/>
          <p:cNvSpPr txBox="1"/>
          <p:nvPr/>
        </p:nvSpPr>
        <p:spPr>
          <a:xfrm>
            <a:off x="5922291" y="3507111"/>
            <a:ext cx="729687" cy="369332"/>
          </a:xfrm>
          <a:prstGeom prst="rect">
            <a:avLst/>
          </a:prstGeom>
          <a:noFill/>
        </p:spPr>
        <p:txBody>
          <a:bodyPr wrap="none" rtlCol="0">
            <a:spAutoFit/>
          </a:bodyPr>
          <a:lstStyle/>
          <a:p>
            <a:r>
              <a:rPr lang="en-US" dirty="0"/>
              <a:t>B = 3</a:t>
            </a:r>
          </a:p>
        </p:txBody>
      </p:sp>
      <p:sp>
        <p:nvSpPr>
          <p:cNvPr id="37" name="TextBox 36"/>
          <p:cNvSpPr txBox="1"/>
          <p:nvPr/>
        </p:nvSpPr>
        <p:spPr>
          <a:xfrm>
            <a:off x="5793903" y="1904432"/>
            <a:ext cx="729687" cy="369332"/>
          </a:xfrm>
          <a:prstGeom prst="rect">
            <a:avLst/>
          </a:prstGeom>
          <a:noFill/>
        </p:spPr>
        <p:txBody>
          <a:bodyPr wrap="none" rtlCol="0">
            <a:spAutoFit/>
          </a:bodyPr>
          <a:lstStyle/>
          <a:p>
            <a:r>
              <a:rPr lang="en-US" dirty="0"/>
              <a:t>B </a:t>
            </a:r>
            <a:r>
              <a:rPr lang="en-US"/>
              <a:t>= 2</a:t>
            </a:r>
            <a:endParaRPr lang="en-US" dirty="0"/>
          </a:p>
        </p:txBody>
      </p:sp>
      <p:sp>
        <p:nvSpPr>
          <p:cNvPr id="38" name="TextBox 37"/>
          <p:cNvSpPr txBox="1"/>
          <p:nvPr/>
        </p:nvSpPr>
        <p:spPr>
          <a:xfrm>
            <a:off x="6100381" y="4950628"/>
            <a:ext cx="729687" cy="369332"/>
          </a:xfrm>
          <a:prstGeom prst="rect">
            <a:avLst/>
          </a:prstGeom>
          <a:noFill/>
        </p:spPr>
        <p:txBody>
          <a:bodyPr wrap="none" rtlCol="0">
            <a:spAutoFit/>
          </a:bodyPr>
          <a:lstStyle/>
          <a:p>
            <a:r>
              <a:rPr lang="en-US" dirty="0"/>
              <a:t>B = 4</a:t>
            </a:r>
          </a:p>
        </p:txBody>
      </p:sp>
      <p:graphicFrame>
        <p:nvGraphicFramePr>
          <p:cNvPr id="39" name="Table 38"/>
          <p:cNvGraphicFramePr>
            <a:graphicFrameLocks noGrp="1"/>
          </p:cNvGraphicFramePr>
          <p:nvPr/>
        </p:nvGraphicFramePr>
        <p:xfrm>
          <a:off x="5892251" y="3941565"/>
          <a:ext cx="1129445" cy="759144"/>
        </p:xfrm>
        <a:graphic>
          <a:graphicData uri="http://schemas.openxmlformats.org/drawingml/2006/table">
            <a:tbl>
              <a:tblPr firstRow="1" bandRow="1">
                <a:tableStyleId>{7E9639D4-E3E2-4D34-9284-5A2195B3D0D7}</a:tableStyleId>
              </a:tblPr>
              <a:tblGrid>
                <a:gridCol w="1129445">
                  <a:extLst>
                    <a:ext uri="{9D8B030D-6E8A-4147-A177-3AD203B41FA5}">
                      <a16:colId xmlns:a16="http://schemas.microsoft.com/office/drawing/2014/main" val="20000"/>
                    </a:ext>
                  </a:extLst>
                </a:gridCol>
              </a:tblGrid>
              <a:tr h="379572">
                <a:tc>
                  <a:txBody>
                    <a:bodyPr/>
                    <a:lstStyle/>
                    <a:p>
                      <a:r>
                        <a:rPr lang="en-US" dirty="0"/>
                        <a:t>Sum </a:t>
                      </a:r>
                      <a:r>
                        <a:rPr lang="de-DE" dirty="0"/>
                        <a:t>(C)</a:t>
                      </a:r>
                      <a:endParaRPr lang="en-US" dirty="0"/>
                    </a:p>
                  </a:txBody>
                  <a:tcPr/>
                </a:tc>
                <a:extLst>
                  <a:ext uri="{0D108BD9-81ED-4DB2-BD59-A6C34878D82A}">
                    <a16:rowId xmlns:a16="http://schemas.microsoft.com/office/drawing/2014/main" val="10000"/>
                  </a:ext>
                </a:extLst>
              </a:tr>
              <a:tr h="379572">
                <a:tc>
                  <a:txBody>
                    <a:bodyPr/>
                    <a:lstStyle/>
                    <a:p>
                      <a:r>
                        <a:rPr lang="en-US" dirty="0"/>
                        <a:t>22.6</a:t>
                      </a:r>
                    </a:p>
                  </a:txBody>
                  <a:tcPr/>
                </a:tc>
                <a:extLst>
                  <a:ext uri="{0D108BD9-81ED-4DB2-BD59-A6C34878D82A}">
                    <a16:rowId xmlns:a16="http://schemas.microsoft.com/office/drawing/2014/main" val="10001"/>
                  </a:ext>
                </a:extLst>
              </a:tr>
            </a:tbl>
          </a:graphicData>
        </a:graphic>
      </p:graphicFrame>
      <p:graphicFrame>
        <p:nvGraphicFramePr>
          <p:cNvPr id="40" name="Table 39"/>
          <p:cNvGraphicFramePr>
            <a:graphicFrameLocks noGrp="1"/>
          </p:cNvGraphicFramePr>
          <p:nvPr/>
        </p:nvGraphicFramePr>
        <p:xfrm>
          <a:off x="5892251" y="2314525"/>
          <a:ext cx="1202599" cy="759144"/>
        </p:xfrm>
        <a:graphic>
          <a:graphicData uri="http://schemas.openxmlformats.org/drawingml/2006/table">
            <a:tbl>
              <a:tblPr firstRow="1" bandRow="1">
                <a:tableStyleId>{7E9639D4-E3E2-4D34-9284-5A2195B3D0D7}</a:tableStyleId>
              </a:tblPr>
              <a:tblGrid>
                <a:gridCol w="1202599">
                  <a:extLst>
                    <a:ext uri="{9D8B030D-6E8A-4147-A177-3AD203B41FA5}">
                      <a16:colId xmlns:a16="http://schemas.microsoft.com/office/drawing/2014/main" val="20000"/>
                    </a:ext>
                  </a:extLst>
                </a:gridCol>
              </a:tblGrid>
              <a:tr h="379572">
                <a:tc>
                  <a:txBody>
                    <a:bodyPr/>
                    <a:lstStyle/>
                    <a:p>
                      <a:r>
                        <a:rPr lang="en-US" dirty="0"/>
                        <a:t>Sum </a:t>
                      </a:r>
                      <a:r>
                        <a:rPr lang="de-DE" dirty="0"/>
                        <a:t>(C)</a:t>
                      </a:r>
                      <a:endParaRPr lang="en-US" dirty="0"/>
                    </a:p>
                  </a:txBody>
                  <a:tcPr/>
                </a:tc>
                <a:extLst>
                  <a:ext uri="{0D108BD9-81ED-4DB2-BD59-A6C34878D82A}">
                    <a16:rowId xmlns:a16="http://schemas.microsoft.com/office/drawing/2014/main" val="10000"/>
                  </a:ext>
                </a:extLst>
              </a:tr>
              <a:tr h="379572">
                <a:tc>
                  <a:txBody>
                    <a:bodyPr/>
                    <a:lstStyle/>
                    <a:p>
                      <a:r>
                        <a:rPr lang="en-US" dirty="0"/>
                        <a:t>7.2</a:t>
                      </a:r>
                    </a:p>
                  </a:txBody>
                  <a:tcPr/>
                </a:tc>
                <a:extLst>
                  <a:ext uri="{0D108BD9-81ED-4DB2-BD59-A6C34878D82A}">
                    <a16:rowId xmlns:a16="http://schemas.microsoft.com/office/drawing/2014/main" val="10001"/>
                  </a:ext>
                </a:extLst>
              </a:tr>
            </a:tbl>
          </a:graphicData>
        </a:graphic>
      </p:graphicFrame>
      <p:graphicFrame>
        <p:nvGraphicFramePr>
          <p:cNvPr id="41" name="Table 40"/>
          <p:cNvGraphicFramePr>
            <a:graphicFrameLocks noGrp="1"/>
          </p:cNvGraphicFramePr>
          <p:nvPr/>
        </p:nvGraphicFramePr>
        <p:xfrm>
          <a:off x="5892251" y="5385082"/>
          <a:ext cx="1202599" cy="759144"/>
        </p:xfrm>
        <a:graphic>
          <a:graphicData uri="http://schemas.openxmlformats.org/drawingml/2006/table">
            <a:tbl>
              <a:tblPr firstRow="1" bandRow="1">
                <a:tableStyleId>{7E9639D4-E3E2-4D34-9284-5A2195B3D0D7}</a:tableStyleId>
              </a:tblPr>
              <a:tblGrid>
                <a:gridCol w="1202599">
                  <a:extLst>
                    <a:ext uri="{9D8B030D-6E8A-4147-A177-3AD203B41FA5}">
                      <a16:colId xmlns:a16="http://schemas.microsoft.com/office/drawing/2014/main" val="20000"/>
                    </a:ext>
                  </a:extLst>
                </a:gridCol>
              </a:tblGrid>
              <a:tr h="379572">
                <a:tc>
                  <a:txBody>
                    <a:bodyPr/>
                    <a:lstStyle/>
                    <a:p>
                      <a:r>
                        <a:rPr lang="en-US" dirty="0"/>
                        <a:t>Sum </a:t>
                      </a:r>
                      <a:r>
                        <a:rPr lang="de-DE" dirty="0"/>
                        <a:t>(C)</a:t>
                      </a:r>
                      <a:endParaRPr lang="en-US" dirty="0"/>
                    </a:p>
                  </a:txBody>
                  <a:tcPr/>
                </a:tc>
                <a:extLst>
                  <a:ext uri="{0D108BD9-81ED-4DB2-BD59-A6C34878D82A}">
                    <a16:rowId xmlns:a16="http://schemas.microsoft.com/office/drawing/2014/main" val="10000"/>
                  </a:ext>
                </a:extLst>
              </a:tr>
              <a:tr h="379572">
                <a:tc>
                  <a:txBody>
                    <a:bodyPr/>
                    <a:lstStyle/>
                    <a:p>
                      <a:r>
                        <a:rPr lang="en-US" dirty="0"/>
                        <a:t>5.4</a:t>
                      </a:r>
                    </a:p>
                  </a:txBody>
                  <a:tcPr/>
                </a:tc>
                <a:extLst>
                  <a:ext uri="{0D108BD9-81ED-4DB2-BD59-A6C34878D82A}">
                    <a16:rowId xmlns:a16="http://schemas.microsoft.com/office/drawing/2014/main" val="10001"/>
                  </a:ext>
                </a:extLst>
              </a:tr>
            </a:tbl>
          </a:graphicData>
        </a:graphic>
      </p:graphicFrame>
      <p:cxnSp>
        <p:nvCxnSpPr>
          <p:cNvPr id="44" name="Straight Arrow Connector 43"/>
          <p:cNvCxnSpPr/>
          <p:nvPr/>
        </p:nvCxnSpPr>
        <p:spPr>
          <a:xfrm>
            <a:off x="17174152" y="-5158134"/>
            <a:ext cx="845706" cy="620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aphicFrame>
        <p:nvGraphicFramePr>
          <p:cNvPr id="33" name="Table 32"/>
          <p:cNvGraphicFramePr>
            <a:graphicFrameLocks noGrp="1"/>
          </p:cNvGraphicFramePr>
          <p:nvPr/>
        </p:nvGraphicFramePr>
        <p:xfrm>
          <a:off x="8352634" y="2637959"/>
          <a:ext cx="2055946" cy="1897860"/>
        </p:xfrm>
        <a:graphic>
          <a:graphicData uri="http://schemas.openxmlformats.org/drawingml/2006/table">
            <a:tbl>
              <a:tblPr firstRow="1" bandRow="1">
                <a:tableStyleId>{7E9639D4-E3E2-4D34-9284-5A2195B3D0D7}</a:tableStyleId>
              </a:tblPr>
              <a:tblGrid>
                <a:gridCol w="924020">
                  <a:extLst>
                    <a:ext uri="{9D8B030D-6E8A-4147-A177-3AD203B41FA5}">
                      <a16:colId xmlns:a16="http://schemas.microsoft.com/office/drawing/2014/main" val="20000"/>
                    </a:ext>
                  </a:extLst>
                </a:gridCol>
                <a:gridCol w="1131926">
                  <a:extLst>
                    <a:ext uri="{9D8B030D-6E8A-4147-A177-3AD203B41FA5}">
                      <a16:colId xmlns:a16="http://schemas.microsoft.com/office/drawing/2014/main" val="20001"/>
                    </a:ext>
                  </a:extLst>
                </a:gridCol>
              </a:tblGrid>
              <a:tr h="379572">
                <a:tc>
                  <a:txBody>
                    <a:bodyPr/>
                    <a:lstStyle/>
                    <a:p>
                      <a:r>
                        <a:rPr lang="en-US" dirty="0"/>
                        <a:t>B</a:t>
                      </a:r>
                    </a:p>
                  </a:txBody>
                  <a:tcPr/>
                </a:tc>
                <a:tc>
                  <a:txBody>
                    <a:bodyPr/>
                    <a:lstStyle/>
                    <a:p>
                      <a:r>
                        <a:rPr lang="en-US" dirty="0"/>
                        <a:t>SUM</a:t>
                      </a:r>
                      <a:r>
                        <a:rPr lang="de-DE" baseline="0" dirty="0"/>
                        <a:t>(C )</a:t>
                      </a:r>
                      <a:endParaRPr lang="en-US" dirty="0"/>
                    </a:p>
                  </a:txBody>
                  <a:tcPr/>
                </a:tc>
                <a:extLst>
                  <a:ext uri="{0D108BD9-81ED-4DB2-BD59-A6C34878D82A}">
                    <a16:rowId xmlns:a16="http://schemas.microsoft.com/office/drawing/2014/main" val="10000"/>
                  </a:ext>
                </a:extLst>
              </a:tr>
              <a:tr h="379572">
                <a:tc>
                  <a:txBody>
                    <a:bodyPr/>
                    <a:lstStyle/>
                    <a:p>
                      <a:r>
                        <a:rPr lang="en-US" dirty="0"/>
                        <a:t>1</a:t>
                      </a:r>
                    </a:p>
                  </a:txBody>
                  <a:tcPr/>
                </a:tc>
                <a:tc>
                  <a:txBody>
                    <a:bodyPr/>
                    <a:lstStyle/>
                    <a:p>
                      <a:r>
                        <a:rPr lang="en-US" dirty="0"/>
                        <a:t>1.2</a:t>
                      </a:r>
                    </a:p>
                  </a:txBody>
                  <a:tcPr/>
                </a:tc>
                <a:extLst>
                  <a:ext uri="{0D108BD9-81ED-4DB2-BD59-A6C34878D82A}">
                    <a16:rowId xmlns:a16="http://schemas.microsoft.com/office/drawing/2014/main" val="10001"/>
                  </a:ext>
                </a:extLst>
              </a:tr>
              <a:tr h="379572">
                <a:tc>
                  <a:txBody>
                    <a:bodyPr/>
                    <a:lstStyle/>
                    <a:p>
                      <a:r>
                        <a:rPr lang="en-US" dirty="0"/>
                        <a:t>2</a:t>
                      </a:r>
                    </a:p>
                  </a:txBody>
                  <a:tcPr/>
                </a:tc>
                <a:tc>
                  <a:txBody>
                    <a:bodyPr/>
                    <a:lstStyle/>
                    <a:p>
                      <a:r>
                        <a:rPr lang="en-US" dirty="0"/>
                        <a:t>7.2</a:t>
                      </a:r>
                    </a:p>
                  </a:txBody>
                  <a:tcPr/>
                </a:tc>
                <a:extLst>
                  <a:ext uri="{0D108BD9-81ED-4DB2-BD59-A6C34878D82A}">
                    <a16:rowId xmlns:a16="http://schemas.microsoft.com/office/drawing/2014/main" val="10002"/>
                  </a:ext>
                </a:extLst>
              </a:tr>
              <a:tr h="379572">
                <a:tc>
                  <a:txBody>
                    <a:bodyPr/>
                    <a:lstStyle/>
                    <a:p>
                      <a:r>
                        <a:rPr lang="en-US" dirty="0"/>
                        <a:t>3</a:t>
                      </a:r>
                    </a:p>
                  </a:txBody>
                  <a:tcPr/>
                </a:tc>
                <a:tc>
                  <a:txBody>
                    <a:bodyPr/>
                    <a:lstStyle/>
                    <a:p>
                      <a:r>
                        <a:rPr lang="en-US" dirty="0"/>
                        <a:t>22.6</a:t>
                      </a:r>
                    </a:p>
                  </a:txBody>
                  <a:tcPr/>
                </a:tc>
                <a:extLst>
                  <a:ext uri="{0D108BD9-81ED-4DB2-BD59-A6C34878D82A}">
                    <a16:rowId xmlns:a16="http://schemas.microsoft.com/office/drawing/2014/main" val="10003"/>
                  </a:ext>
                </a:extLst>
              </a:tr>
              <a:tr h="379572">
                <a:tc>
                  <a:txBody>
                    <a:bodyPr/>
                    <a:lstStyle/>
                    <a:p>
                      <a:r>
                        <a:rPr lang="en-US" dirty="0"/>
                        <a:t>4</a:t>
                      </a:r>
                    </a:p>
                  </a:txBody>
                  <a:tcPr/>
                </a:tc>
                <a:tc>
                  <a:txBody>
                    <a:bodyPr/>
                    <a:lstStyle/>
                    <a:p>
                      <a:r>
                        <a:rPr lang="en-US" dirty="0"/>
                        <a:t>5.4</a:t>
                      </a:r>
                    </a:p>
                  </a:txBody>
                  <a:tcPr/>
                </a:tc>
                <a:extLst>
                  <a:ext uri="{0D108BD9-81ED-4DB2-BD59-A6C34878D82A}">
                    <a16:rowId xmlns:a16="http://schemas.microsoft.com/office/drawing/2014/main" val="10004"/>
                  </a:ext>
                </a:extLst>
              </a:tr>
            </a:tbl>
          </a:graphicData>
        </a:graphic>
      </p:graphicFrame>
      <p:cxnSp>
        <p:nvCxnSpPr>
          <p:cNvPr id="34" name="Straight Arrow Connector 33"/>
          <p:cNvCxnSpPr/>
          <p:nvPr/>
        </p:nvCxnSpPr>
        <p:spPr>
          <a:xfrm>
            <a:off x="7304189" y="3476399"/>
            <a:ext cx="774744" cy="3071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826DAD67-EF12-B04A-B1F6-B89FCBA182A6}"/>
              </a:ext>
            </a:extLst>
          </p:cNvPr>
          <p:cNvSpPr>
            <a:spLocks noGrp="1"/>
          </p:cNvSpPr>
          <p:nvPr>
            <p:ph type="sldNum" sz="quarter" idx="12"/>
          </p:nvPr>
        </p:nvSpPr>
        <p:spPr/>
        <p:txBody>
          <a:bodyPr/>
          <a:lstStyle/>
          <a:p>
            <a:fld id="{A2EF37A0-74FC-AB4F-AE4C-D9BFC6719E9F}" type="slidenum">
              <a:rPr lang="en-US" smtClean="0"/>
              <a:t>17</a:t>
            </a:fld>
            <a:endParaRPr lang="en-US"/>
          </a:p>
        </p:txBody>
      </p:sp>
    </p:spTree>
    <p:extLst>
      <p:ext uri="{BB962C8B-B14F-4D97-AF65-F5344CB8AC3E}">
        <p14:creationId xmlns:p14="http://schemas.microsoft.com/office/powerpoint/2010/main" val="41733063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6. Union / Intersection / Difference</a:t>
            </a:r>
          </a:p>
        </p:txBody>
      </p:sp>
      <p:sp>
        <p:nvSpPr>
          <p:cNvPr id="3" name="Content Placeholder 2"/>
          <p:cNvSpPr>
            <a:spLocks noGrp="1"/>
          </p:cNvSpPr>
          <p:nvPr>
            <p:ph idx="1"/>
          </p:nvPr>
        </p:nvSpPr>
        <p:spPr/>
        <p:txBody>
          <a:bodyPr>
            <a:normAutofit/>
          </a:bodyPr>
          <a:lstStyle/>
          <a:p>
            <a:r>
              <a:rPr lang="en-US" dirty="0"/>
              <a:t>Set operations </a:t>
            </a:r>
            <a:r>
              <a:rPr lang="mr-IN" dirty="0"/>
              <a:t>–</a:t>
            </a:r>
            <a:r>
              <a:rPr lang="en-US" dirty="0"/>
              <a:t> only if the two tables have identical attributes/columns</a:t>
            </a:r>
          </a:p>
        </p:txBody>
      </p:sp>
      <p:sp>
        <p:nvSpPr>
          <p:cNvPr id="5" name="Slide Number Placeholder 4"/>
          <p:cNvSpPr>
            <a:spLocks noGrp="1"/>
          </p:cNvSpPr>
          <p:nvPr>
            <p:ph type="sldNum" sz="quarter" idx="12"/>
          </p:nvPr>
        </p:nvSpPr>
        <p:spPr/>
        <p:txBody>
          <a:bodyPr/>
          <a:lstStyle/>
          <a:p>
            <a:fld id="{A2EF37A0-74FC-AB4F-AE4C-D9BFC6719E9F}" type="slidenum">
              <a:rPr lang="en-US" smtClean="0"/>
              <a:pPr/>
              <a:t>18</a:t>
            </a:fld>
            <a:endParaRPr lang="en-US"/>
          </a:p>
        </p:txBody>
      </p:sp>
      <p:graphicFrame>
        <p:nvGraphicFramePr>
          <p:cNvPr id="8" name="Table 7"/>
          <p:cNvGraphicFramePr>
            <a:graphicFrameLocks noGrp="1"/>
          </p:cNvGraphicFramePr>
          <p:nvPr>
            <p:extLst>
              <p:ext uri="{D42A27DB-BD31-4B8C-83A1-F6EECF244321}">
                <p14:modId xmlns:p14="http://schemas.microsoft.com/office/powerpoint/2010/main" val="3199837321"/>
              </p:ext>
            </p:extLst>
          </p:nvPr>
        </p:nvGraphicFramePr>
        <p:xfrm>
          <a:off x="1565708" y="2507857"/>
          <a:ext cx="2656523" cy="1897860"/>
        </p:xfrm>
        <a:graphic>
          <a:graphicData uri="http://schemas.openxmlformats.org/drawingml/2006/table">
            <a:tbl>
              <a:tblPr firstRow="1" bandRow="1">
                <a:tableStyleId>{7E9639D4-E3E2-4D34-9284-5A2195B3D0D7}</a:tableStyleId>
              </a:tblPr>
              <a:tblGrid>
                <a:gridCol w="602870">
                  <a:extLst>
                    <a:ext uri="{9D8B030D-6E8A-4147-A177-3AD203B41FA5}">
                      <a16:colId xmlns:a16="http://schemas.microsoft.com/office/drawing/2014/main" val="20000"/>
                    </a:ext>
                  </a:extLst>
                </a:gridCol>
                <a:gridCol w="719528">
                  <a:extLst>
                    <a:ext uri="{9D8B030D-6E8A-4147-A177-3AD203B41FA5}">
                      <a16:colId xmlns:a16="http://schemas.microsoft.com/office/drawing/2014/main" val="20001"/>
                    </a:ext>
                  </a:extLst>
                </a:gridCol>
                <a:gridCol w="599606">
                  <a:extLst>
                    <a:ext uri="{9D8B030D-6E8A-4147-A177-3AD203B41FA5}">
                      <a16:colId xmlns:a16="http://schemas.microsoft.com/office/drawing/2014/main" val="20002"/>
                    </a:ext>
                  </a:extLst>
                </a:gridCol>
                <a:gridCol w="734519">
                  <a:extLst>
                    <a:ext uri="{9D8B030D-6E8A-4147-A177-3AD203B41FA5}">
                      <a16:colId xmlns:a16="http://schemas.microsoft.com/office/drawing/2014/main" val="20003"/>
                    </a:ext>
                  </a:extLst>
                </a:gridCol>
              </a:tblGrid>
              <a:tr h="379572">
                <a:tc>
                  <a:txBody>
                    <a:bodyPr/>
                    <a:lstStyle/>
                    <a:p>
                      <a:r>
                        <a:rPr lang="en-US" dirty="0"/>
                        <a:t>ID</a:t>
                      </a:r>
                    </a:p>
                  </a:txBody>
                  <a:tcPr/>
                </a:tc>
                <a:tc>
                  <a:txBody>
                    <a:bodyPr/>
                    <a:lstStyle/>
                    <a:p>
                      <a:r>
                        <a:rPr lang="en-US" dirty="0"/>
                        <a:t>A</a:t>
                      </a:r>
                    </a:p>
                  </a:txBody>
                  <a:tcPr/>
                </a:tc>
                <a:tc>
                  <a:txBody>
                    <a:bodyPr/>
                    <a:lstStyle/>
                    <a:p>
                      <a:r>
                        <a:rPr lang="en-US" dirty="0"/>
                        <a:t>B</a:t>
                      </a:r>
                    </a:p>
                  </a:txBody>
                  <a:tcPr/>
                </a:tc>
                <a:tc>
                  <a:txBody>
                    <a:bodyPr/>
                    <a:lstStyle/>
                    <a:p>
                      <a:r>
                        <a:rPr lang="en-US" dirty="0"/>
                        <a:t>C</a:t>
                      </a:r>
                    </a:p>
                  </a:txBody>
                  <a:tcPr/>
                </a:tc>
                <a:extLst>
                  <a:ext uri="{0D108BD9-81ED-4DB2-BD59-A6C34878D82A}">
                    <a16:rowId xmlns:a16="http://schemas.microsoft.com/office/drawing/2014/main" val="10000"/>
                  </a:ext>
                </a:extLst>
              </a:tr>
              <a:tr h="379572">
                <a:tc>
                  <a:txBody>
                    <a:bodyPr/>
                    <a:lstStyle/>
                    <a:p>
                      <a:r>
                        <a:rPr lang="en-US" dirty="0"/>
                        <a:t>1</a:t>
                      </a:r>
                    </a:p>
                  </a:txBody>
                  <a:tcPr/>
                </a:tc>
                <a:tc>
                  <a:txBody>
                    <a:bodyPr/>
                    <a:lstStyle/>
                    <a:p>
                      <a:r>
                        <a:rPr lang="en-US" dirty="0"/>
                        <a:t>foo</a:t>
                      </a:r>
                    </a:p>
                  </a:txBody>
                  <a:tcPr/>
                </a:tc>
                <a:tc>
                  <a:txBody>
                    <a:bodyPr/>
                    <a:lstStyle/>
                    <a:p>
                      <a:r>
                        <a:rPr lang="en-US" dirty="0"/>
                        <a:t>3</a:t>
                      </a:r>
                    </a:p>
                  </a:txBody>
                  <a:tcPr/>
                </a:tc>
                <a:tc>
                  <a:txBody>
                    <a:bodyPr/>
                    <a:lstStyle/>
                    <a:p>
                      <a:r>
                        <a:rPr lang="en-US" dirty="0"/>
                        <a:t>6.6</a:t>
                      </a:r>
                    </a:p>
                  </a:txBody>
                  <a:tcPr/>
                </a:tc>
                <a:extLst>
                  <a:ext uri="{0D108BD9-81ED-4DB2-BD59-A6C34878D82A}">
                    <a16:rowId xmlns:a16="http://schemas.microsoft.com/office/drawing/2014/main" val="10001"/>
                  </a:ext>
                </a:extLst>
              </a:tr>
              <a:tr h="379572">
                <a:tc>
                  <a:txBody>
                    <a:bodyPr/>
                    <a:lstStyle/>
                    <a:p>
                      <a:r>
                        <a:rPr lang="en-US" dirty="0"/>
                        <a:t>2</a:t>
                      </a:r>
                    </a:p>
                  </a:txBody>
                  <a:tcPr/>
                </a:tc>
                <a:tc>
                  <a:txBody>
                    <a:bodyPr/>
                    <a:lstStyle/>
                    <a:p>
                      <a:r>
                        <a:rPr lang="en-US" dirty="0"/>
                        <a:t>bar</a:t>
                      </a:r>
                    </a:p>
                  </a:txBody>
                  <a:tcPr/>
                </a:tc>
                <a:tc>
                  <a:txBody>
                    <a:bodyPr/>
                    <a:lstStyle/>
                    <a:p>
                      <a:r>
                        <a:rPr lang="en-US" dirty="0"/>
                        <a:t>2</a:t>
                      </a:r>
                    </a:p>
                  </a:txBody>
                  <a:tcPr/>
                </a:tc>
                <a:tc>
                  <a:txBody>
                    <a:bodyPr/>
                    <a:lstStyle/>
                    <a:p>
                      <a:r>
                        <a:rPr lang="en-US" dirty="0"/>
                        <a:t>4.7</a:t>
                      </a:r>
                    </a:p>
                  </a:txBody>
                  <a:tcPr/>
                </a:tc>
                <a:extLst>
                  <a:ext uri="{0D108BD9-81ED-4DB2-BD59-A6C34878D82A}">
                    <a16:rowId xmlns:a16="http://schemas.microsoft.com/office/drawing/2014/main" val="10002"/>
                  </a:ext>
                </a:extLst>
              </a:tr>
              <a:tr h="379572">
                <a:tc>
                  <a:txBody>
                    <a:bodyPr/>
                    <a:lstStyle/>
                    <a:p>
                      <a:r>
                        <a:rPr lang="en-US" dirty="0"/>
                        <a:t>3</a:t>
                      </a:r>
                    </a:p>
                  </a:txBody>
                  <a:tcPr/>
                </a:tc>
                <a:tc>
                  <a:txBody>
                    <a:bodyPr/>
                    <a:lstStyle/>
                    <a:p>
                      <a:r>
                        <a:rPr lang="en-US" dirty="0"/>
                        <a:t>foo</a:t>
                      </a:r>
                    </a:p>
                  </a:txBody>
                  <a:tcPr/>
                </a:tc>
                <a:tc>
                  <a:txBody>
                    <a:bodyPr/>
                    <a:lstStyle/>
                    <a:p>
                      <a:r>
                        <a:rPr lang="en-US" dirty="0"/>
                        <a:t>4</a:t>
                      </a:r>
                    </a:p>
                  </a:txBody>
                  <a:tcPr/>
                </a:tc>
                <a:tc>
                  <a:txBody>
                    <a:bodyPr/>
                    <a:lstStyle/>
                    <a:p>
                      <a:r>
                        <a:rPr lang="en-US" dirty="0"/>
                        <a:t>3.1</a:t>
                      </a:r>
                    </a:p>
                  </a:txBody>
                  <a:tcPr/>
                </a:tc>
                <a:extLst>
                  <a:ext uri="{0D108BD9-81ED-4DB2-BD59-A6C34878D82A}">
                    <a16:rowId xmlns:a16="http://schemas.microsoft.com/office/drawing/2014/main" val="10003"/>
                  </a:ext>
                </a:extLst>
              </a:tr>
              <a:tr h="379572">
                <a:tc>
                  <a:txBody>
                    <a:bodyPr/>
                    <a:lstStyle/>
                    <a:p>
                      <a:r>
                        <a:rPr lang="en-US" dirty="0"/>
                        <a:t>4</a:t>
                      </a:r>
                    </a:p>
                  </a:txBody>
                  <a:tcPr/>
                </a:tc>
                <a:tc>
                  <a:txBody>
                    <a:bodyPr/>
                    <a:lstStyle/>
                    <a:p>
                      <a:r>
                        <a:rPr lang="en-US" dirty="0"/>
                        <a:t>foo</a:t>
                      </a:r>
                    </a:p>
                  </a:txBody>
                  <a:tcPr/>
                </a:tc>
                <a:tc>
                  <a:txBody>
                    <a:bodyPr/>
                    <a:lstStyle/>
                    <a:p>
                      <a:r>
                        <a:rPr lang="en-US" dirty="0"/>
                        <a:t>3</a:t>
                      </a:r>
                    </a:p>
                  </a:txBody>
                  <a:tcPr/>
                </a:tc>
                <a:tc>
                  <a:txBody>
                    <a:bodyPr/>
                    <a:lstStyle/>
                    <a:p>
                      <a:r>
                        <a:rPr lang="en-US" dirty="0"/>
                        <a:t>8.0</a:t>
                      </a:r>
                    </a:p>
                  </a:txBody>
                  <a:tcPr/>
                </a:tc>
                <a:extLst>
                  <a:ext uri="{0D108BD9-81ED-4DB2-BD59-A6C34878D82A}">
                    <a16:rowId xmlns:a16="http://schemas.microsoft.com/office/drawing/2014/main" val="10004"/>
                  </a:ext>
                </a:extLst>
              </a:tr>
            </a:tbl>
          </a:graphicData>
        </a:graphic>
      </p:graphicFrame>
      <p:cxnSp>
        <p:nvCxnSpPr>
          <p:cNvPr id="44" name="Straight Arrow Connector 43"/>
          <p:cNvCxnSpPr/>
          <p:nvPr/>
        </p:nvCxnSpPr>
        <p:spPr>
          <a:xfrm>
            <a:off x="17174152" y="-5158134"/>
            <a:ext cx="845706" cy="620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aphicFrame>
        <p:nvGraphicFramePr>
          <p:cNvPr id="33" name="Table 32"/>
          <p:cNvGraphicFramePr>
            <a:graphicFrameLocks noGrp="1"/>
          </p:cNvGraphicFramePr>
          <p:nvPr>
            <p:extLst>
              <p:ext uri="{D42A27DB-BD31-4B8C-83A1-F6EECF244321}">
                <p14:modId xmlns:p14="http://schemas.microsoft.com/office/powerpoint/2010/main" val="2481925073"/>
              </p:ext>
            </p:extLst>
          </p:nvPr>
        </p:nvGraphicFramePr>
        <p:xfrm>
          <a:off x="4746503" y="2507857"/>
          <a:ext cx="2656523" cy="1897860"/>
        </p:xfrm>
        <a:graphic>
          <a:graphicData uri="http://schemas.openxmlformats.org/drawingml/2006/table">
            <a:tbl>
              <a:tblPr firstRow="1" bandRow="1">
                <a:tableStyleId>{7E9639D4-E3E2-4D34-9284-5A2195B3D0D7}</a:tableStyleId>
              </a:tblPr>
              <a:tblGrid>
                <a:gridCol w="602870">
                  <a:extLst>
                    <a:ext uri="{9D8B030D-6E8A-4147-A177-3AD203B41FA5}">
                      <a16:colId xmlns:a16="http://schemas.microsoft.com/office/drawing/2014/main" val="20000"/>
                    </a:ext>
                  </a:extLst>
                </a:gridCol>
                <a:gridCol w="719528">
                  <a:extLst>
                    <a:ext uri="{9D8B030D-6E8A-4147-A177-3AD203B41FA5}">
                      <a16:colId xmlns:a16="http://schemas.microsoft.com/office/drawing/2014/main" val="20001"/>
                    </a:ext>
                  </a:extLst>
                </a:gridCol>
                <a:gridCol w="599606">
                  <a:extLst>
                    <a:ext uri="{9D8B030D-6E8A-4147-A177-3AD203B41FA5}">
                      <a16:colId xmlns:a16="http://schemas.microsoft.com/office/drawing/2014/main" val="20002"/>
                    </a:ext>
                  </a:extLst>
                </a:gridCol>
                <a:gridCol w="734519">
                  <a:extLst>
                    <a:ext uri="{9D8B030D-6E8A-4147-A177-3AD203B41FA5}">
                      <a16:colId xmlns:a16="http://schemas.microsoft.com/office/drawing/2014/main" val="20003"/>
                    </a:ext>
                  </a:extLst>
                </a:gridCol>
              </a:tblGrid>
              <a:tr h="379572">
                <a:tc>
                  <a:txBody>
                    <a:bodyPr/>
                    <a:lstStyle/>
                    <a:p>
                      <a:r>
                        <a:rPr lang="en-US" dirty="0"/>
                        <a:t>ID</a:t>
                      </a:r>
                    </a:p>
                  </a:txBody>
                  <a:tcPr/>
                </a:tc>
                <a:tc>
                  <a:txBody>
                    <a:bodyPr/>
                    <a:lstStyle/>
                    <a:p>
                      <a:r>
                        <a:rPr lang="en-US" dirty="0"/>
                        <a:t>A</a:t>
                      </a:r>
                    </a:p>
                  </a:txBody>
                  <a:tcPr/>
                </a:tc>
                <a:tc>
                  <a:txBody>
                    <a:bodyPr/>
                    <a:lstStyle/>
                    <a:p>
                      <a:r>
                        <a:rPr lang="en-US" dirty="0"/>
                        <a:t>B</a:t>
                      </a:r>
                    </a:p>
                  </a:txBody>
                  <a:tcPr/>
                </a:tc>
                <a:tc>
                  <a:txBody>
                    <a:bodyPr/>
                    <a:lstStyle/>
                    <a:p>
                      <a:r>
                        <a:rPr lang="en-US" dirty="0"/>
                        <a:t>C</a:t>
                      </a:r>
                    </a:p>
                  </a:txBody>
                  <a:tcPr/>
                </a:tc>
                <a:extLst>
                  <a:ext uri="{0D108BD9-81ED-4DB2-BD59-A6C34878D82A}">
                    <a16:rowId xmlns:a16="http://schemas.microsoft.com/office/drawing/2014/main" val="10000"/>
                  </a:ext>
                </a:extLst>
              </a:tr>
              <a:tr h="379572">
                <a:tc>
                  <a:txBody>
                    <a:bodyPr/>
                    <a:lstStyle/>
                    <a:p>
                      <a:r>
                        <a:rPr lang="en-US" dirty="0"/>
                        <a:t>5</a:t>
                      </a:r>
                    </a:p>
                  </a:txBody>
                  <a:tcPr/>
                </a:tc>
                <a:tc>
                  <a:txBody>
                    <a:bodyPr/>
                    <a:lstStyle/>
                    <a:p>
                      <a:r>
                        <a:rPr lang="en-US" dirty="0"/>
                        <a:t>bar</a:t>
                      </a:r>
                    </a:p>
                  </a:txBody>
                  <a:tcPr/>
                </a:tc>
                <a:tc>
                  <a:txBody>
                    <a:bodyPr/>
                    <a:lstStyle/>
                    <a:p>
                      <a:r>
                        <a:rPr lang="en-US" dirty="0"/>
                        <a:t>1</a:t>
                      </a:r>
                    </a:p>
                  </a:txBody>
                  <a:tcPr/>
                </a:tc>
                <a:tc>
                  <a:txBody>
                    <a:bodyPr/>
                    <a:lstStyle/>
                    <a:p>
                      <a:r>
                        <a:rPr lang="en-US" dirty="0"/>
                        <a:t>1.2</a:t>
                      </a:r>
                    </a:p>
                  </a:txBody>
                  <a:tcPr/>
                </a:tc>
                <a:extLst>
                  <a:ext uri="{0D108BD9-81ED-4DB2-BD59-A6C34878D82A}">
                    <a16:rowId xmlns:a16="http://schemas.microsoft.com/office/drawing/2014/main" val="10001"/>
                  </a:ext>
                </a:extLst>
              </a:tr>
              <a:tr h="379572">
                <a:tc>
                  <a:txBody>
                    <a:bodyPr/>
                    <a:lstStyle/>
                    <a:p>
                      <a:r>
                        <a:rPr lang="en-US" dirty="0"/>
                        <a:t>6</a:t>
                      </a:r>
                    </a:p>
                  </a:txBody>
                  <a:tcPr/>
                </a:tc>
                <a:tc>
                  <a:txBody>
                    <a:bodyPr/>
                    <a:lstStyle/>
                    <a:p>
                      <a:r>
                        <a:rPr lang="en-US" dirty="0"/>
                        <a:t>bar</a:t>
                      </a:r>
                    </a:p>
                  </a:txBody>
                  <a:tcPr/>
                </a:tc>
                <a:tc>
                  <a:txBody>
                    <a:bodyPr/>
                    <a:lstStyle/>
                    <a:p>
                      <a:r>
                        <a:rPr lang="en-US" dirty="0"/>
                        <a:t>2</a:t>
                      </a:r>
                    </a:p>
                  </a:txBody>
                  <a:tcPr/>
                </a:tc>
                <a:tc>
                  <a:txBody>
                    <a:bodyPr/>
                    <a:lstStyle/>
                    <a:p>
                      <a:r>
                        <a:rPr lang="en-US" dirty="0"/>
                        <a:t>2.5</a:t>
                      </a:r>
                    </a:p>
                  </a:txBody>
                  <a:tcPr/>
                </a:tc>
                <a:extLst>
                  <a:ext uri="{0D108BD9-81ED-4DB2-BD59-A6C34878D82A}">
                    <a16:rowId xmlns:a16="http://schemas.microsoft.com/office/drawing/2014/main" val="10002"/>
                  </a:ext>
                </a:extLst>
              </a:tr>
              <a:tr h="379572">
                <a:tc>
                  <a:txBody>
                    <a:bodyPr/>
                    <a:lstStyle/>
                    <a:p>
                      <a:r>
                        <a:rPr lang="en-US" dirty="0"/>
                        <a:t>7</a:t>
                      </a:r>
                    </a:p>
                  </a:txBody>
                  <a:tcPr/>
                </a:tc>
                <a:tc>
                  <a:txBody>
                    <a:bodyPr/>
                    <a:lstStyle/>
                    <a:p>
                      <a:r>
                        <a:rPr lang="en-US" dirty="0"/>
                        <a:t>foo</a:t>
                      </a:r>
                    </a:p>
                  </a:txBody>
                  <a:tcPr/>
                </a:tc>
                <a:tc>
                  <a:txBody>
                    <a:bodyPr/>
                    <a:lstStyle/>
                    <a:p>
                      <a:r>
                        <a:rPr lang="en-US" dirty="0"/>
                        <a:t>4</a:t>
                      </a:r>
                    </a:p>
                  </a:txBody>
                  <a:tcPr/>
                </a:tc>
                <a:tc>
                  <a:txBody>
                    <a:bodyPr/>
                    <a:lstStyle/>
                    <a:p>
                      <a:r>
                        <a:rPr lang="en-US" dirty="0"/>
                        <a:t>2.3</a:t>
                      </a:r>
                    </a:p>
                  </a:txBody>
                  <a:tcPr/>
                </a:tc>
                <a:extLst>
                  <a:ext uri="{0D108BD9-81ED-4DB2-BD59-A6C34878D82A}">
                    <a16:rowId xmlns:a16="http://schemas.microsoft.com/office/drawing/2014/main" val="10003"/>
                  </a:ext>
                </a:extLst>
              </a:tr>
              <a:tr h="379572">
                <a:tc>
                  <a:txBody>
                    <a:bodyPr/>
                    <a:lstStyle/>
                    <a:p>
                      <a:r>
                        <a:rPr lang="en-US" dirty="0"/>
                        <a:t>8</a:t>
                      </a:r>
                    </a:p>
                  </a:txBody>
                  <a:tcPr/>
                </a:tc>
                <a:tc>
                  <a:txBody>
                    <a:bodyPr/>
                    <a:lstStyle/>
                    <a:p>
                      <a:r>
                        <a:rPr lang="en-US" dirty="0"/>
                        <a:t>foo</a:t>
                      </a:r>
                    </a:p>
                  </a:txBody>
                  <a:tcPr/>
                </a:tc>
                <a:tc>
                  <a:txBody>
                    <a:bodyPr/>
                    <a:lstStyle/>
                    <a:p>
                      <a:r>
                        <a:rPr lang="en-US" dirty="0"/>
                        <a:t>3</a:t>
                      </a:r>
                    </a:p>
                  </a:txBody>
                  <a:tcPr/>
                </a:tc>
                <a:tc>
                  <a:txBody>
                    <a:bodyPr/>
                    <a:lstStyle/>
                    <a:p>
                      <a:r>
                        <a:rPr lang="en-US" dirty="0"/>
                        <a:t>8.0</a:t>
                      </a:r>
                    </a:p>
                  </a:txBody>
                  <a:tcPr/>
                </a:tc>
                <a:extLst>
                  <a:ext uri="{0D108BD9-81ED-4DB2-BD59-A6C34878D82A}">
                    <a16:rowId xmlns:a16="http://schemas.microsoft.com/office/drawing/2014/main" val="10004"/>
                  </a:ext>
                </a:extLst>
              </a:tr>
            </a:tbl>
          </a:graphicData>
        </a:graphic>
      </p:graphicFrame>
      <p:sp>
        <p:nvSpPr>
          <p:cNvPr id="4" name="TextBox 3"/>
          <p:cNvSpPr txBox="1"/>
          <p:nvPr/>
        </p:nvSpPr>
        <p:spPr>
          <a:xfrm>
            <a:off x="4228412" y="3100288"/>
            <a:ext cx="518091" cy="646331"/>
          </a:xfrm>
          <a:prstGeom prst="rect">
            <a:avLst/>
          </a:prstGeom>
          <a:noFill/>
        </p:spPr>
        <p:txBody>
          <a:bodyPr wrap="none" rtlCol="0">
            <a:spAutoFit/>
          </a:bodyPr>
          <a:lstStyle/>
          <a:p>
            <a:r>
              <a:rPr lang="en-US" sz="3600" dirty="0"/>
              <a:t>U</a:t>
            </a:r>
            <a:endParaRPr lang="en-US" dirty="0"/>
          </a:p>
        </p:txBody>
      </p:sp>
      <p:graphicFrame>
        <p:nvGraphicFramePr>
          <p:cNvPr id="34" name="Table 33"/>
          <p:cNvGraphicFramePr>
            <a:graphicFrameLocks noGrp="1"/>
          </p:cNvGraphicFramePr>
          <p:nvPr>
            <p:extLst>
              <p:ext uri="{D42A27DB-BD31-4B8C-83A1-F6EECF244321}">
                <p14:modId xmlns:p14="http://schemas.microsoft.com/office/powerpoint/2010/main" val="4114650292"/>
              </p:ext>
            </p:extLst>
          </p:nvPr>
        </p:nvGraphicFramePr>
        <p:xfrm>
          <a:off x="8011478" y="2507857"/>
          <a:ext cx="2656523" cy="3416148"/>
        </p:xfrm>
        <a:graphic>
          <a:graphicData uri="http://schemas.openxmlformats.org/drawingml/2006/table">
            <a:tbl>
              <a:tblPr firstRow="1" bandRow="1">
                <a:tableStyleId>{7E9639D4-E3E2-4D34-9284-5A2195B3D0D7}</a:tableStyleId>
              </a:tblPr>
              <a:tblGrid>
                <a:gridCol w="602870">
                  <a:extLst>
                    <a:ext uri="{9D8B030D-6E8A-4147-A177-3AD203B41FA5}">
                      <a16:colId xmlns:a16="http://schemas.microsoft.com/office/drawing/2014/main" val="20000"/>
                    </a:ext>
                  </a:extLst>
                </a:gridCol>
                <a:gridCol w="719528">
                  <a:extLst>
                    <a:ext uri="{9D8B030D-6E8A-4147-A177-3AD203B41FA5}">
                      <a16:colId xmlns:a16="http://schemas.microsoft.com/office/drawing/2014/main" val="20001"/>
                    </a:ext>
                  </a:extLst>
                </a:gridCol>
                <a:gridCol w="599606">
                  <a:extLst>
                    <a:ext uri="{9D8B030D-6E8A-4147-A177-3AD203B41FA5}">
                      <a16:colId xmlns:a16="http://schemas.microsoft.com/office/drawing/2014/main" val="20002"/>
                    </a:ext>
                  </a:extLst>
                </a:gridCol>
                <a:gridCol w="734519">
                  <a:extLst>
                    <a:ext uri="{9D8B030D-6E8A-4147-A177-3AD203B41FA5}">
                      <a16:colId xmlns:a16="http://schemas.microsoft.com/office/drawing/2014/main" val="20003"/>
                    </a:ext>
                  </a:extLst>
                </a:gridCol>
              </a:tblGrid>
              <a:tr h="379572">
                <a:tc>
                  <a:txBody>
                    <a:bodyPr/>
                    <a:lstStyle/>
                    <a:p>
                      <a:r>
                        <a:rPr lang="en-US" dirty="0"/>
                        <a:t>ID</a:t>
                      </a:r>
                    </a:p>
                  </a:txBody>
                  <a:tcPr/>
                </a:tc>
                <a:tc>
                  <a:txBody>
                    <a:bodyPr/>
                    <a:lstStyle/>
                    <a:p>
                      <a:r>
                        <a:rPr lang="en-US" dirty="0"/>
                        <a:t>A</a:t>
                      </a:r>
                    </a:p>
                  </a:txBody>
                  <a:tcPr/>
                </a:tc>
                <a:tc>
                  <a:txBody>
                    <a:bodyPr/>
                    <a:lstStyle/>
                    <a:p>
                      <a:r>
                        <a:rPr lang="en-US" dirty="0"/>
                        <a:t>B</a:t>
                      </a:r>
                    </a:p>
                  </a:txBody>
                  <a:tcPr/>
                </a:tc>
                <a:tc>
                  <a:txBody>
                    <a:bodyPr/>
                    <a:lstStyle/>
                    <a:p>
                      <a:r>
                        <a:rPr lang="en-US" dirty="0"/>
                        <a:t>C</a:t>
                      </a:r>
                    </a:p>
                  </a:txBody>
                  <a:tcPr/>
                </a:tc>
                <a:extLst>
                  <a:ext uri="{0D108BD9-81ED-4DB2-BD59-A6C34878D82A}">
                    <a16:rowId xmlns:a16="http://schemas.microsoft.com/office/drawing/2014/main" val="10000"/>
                  </a:ext>
                </a:extLst>
              </a:tr>
              <a:tr h="379572">
                <a:tc>
                  <a:txBody>
                    <a:bodyPr/>
                    <a:lstStyle/>
                    <a:p>
                      <a:r>
                        <a:rPr lang="en-US" dirty="0"/>
                        <a:t>1</a:t>
                      </a:r>
                    </a:p>
                  </a:txBody>
                  <a:tcPr/>
                </a:tc>
                <a:tc>
                  <a:txBody>
                    <a:bodyPr/>
                    <a:lstStyle/>
                    <a:p>
                      <a:r>
                        <a:rPr lang="en-US" dirty="0"/>
                        <a:t>foo</a:t>
                      </a:r>
                    </a:p>
                  </a:txBody>
                  <a:tcPr/>
                </a:tc>
                <a:tc>
                  <a:txBody>
                    <a:bodyPr/>
                    <a:lstStyle/>
                    <a:p>
                      <a:r>
                        <a:rPr lang="en-US" dirty="0"/>
                        <a:t>3</a:t>
                      </a:r>
                    </a:p>
                  </a:txBody>
                  <a:tcPr/>
                </a:tc>
                <a:tc>
                  <a:txBody>
                    <a:bodyPr/>
                    <a:lstStyle/>
                    <a:p>
                      <a:r>
                        <a:rPr lang="en-US" dirty="0"/>
                        <a:t>6.6</a:t>
                      </a:r>
                    </a:p>
                  </a:txBody>
                  <a:tcPr/>
                </a:tc>
                <a:extLst>
                  <a:ext uri="{0D108BD9-81ED-4DB2-BD59-A6C34878D82A}">
                    <a16:rowId xmlns:a16="http://schemas.microsoft.com/office/drawing/2014/main" val="10001"/>
                  </a:ext>
                </a:extLst>
              </a:tr>
              <a:tr h="379572">
                <a:tc>
                  <a:txBody>
                    <a:bodyPr/>
                    <a:lstStyle/>
                    <a:p>
                      <a:r>
                        <a:rPr lang="en-US" dirty="0"/>
                        <a:t>2</a:t>
                      </a:r>
                    </a:p>
                  </a:txBody>
                  <a:tcPr/>
                </a:tc>
                <a:tc>
                  <a:txBody>
                    <a:bodyPr/>
                    <a:lstStyle/>
                    <a:p>
                      <a:r>
                        <a:rPr lang="en-US" dirty="0"/>
                        <a:t>bar</a:t>
                      </a:r>
                    </a:p>
                  </a:txBody>
                  <a:tcPr/>
                </a:tc>
                <a:tc>
                  <a:txBody>
                    <a:bodyPr/>
                    <a:lstStyle/>
                    <a:p>
                      <a:r>
                        <a:rPr lang="en-US" dirty="0"/>
                        <a:t>2</a:t>
                      </a:r>
                    </a:p>
                  </a:txBody>
                  <a:tcPr/>
                </a:tc>
                <a:tc>
                  <a:txBody>
                    <a:bodyPr/>
                    <a:lstStyle/>
                    <a:p>
                      <a:r>
                        <a:rPr lang="en-US" dirty="0"/>
                        <a:t>4.7</a:t>
                      </a:r>
                    </a:p>
                  </a:txBody>
                  <a:tcPr/>
                </a:tc>
                <a:extLst>
                  <a:ext uri="{0D108BD9-81ED-4DB2-BD59-A6C34878D82A}">
                    <a16:rowId xmlns:a16="http://schemas.microsoft.com/office/drawing/2014/main" val="10002"/>
                  </a:ext>
                </a:extLst>
              </a:tr>
              <a:tr h="379572">
                <a:tc>
                  <a:txBody>
                    <a:bodyPr/>
                    <a:lstStyle/>
                    <a:p>
                      <a:r>
                        <a:rPr lang="en-US" dirty="0"/>
                        <a:t>3</a:t>
                      </a:r>
                    </a:p>
                  </a:txBody>
                  <a:tcPr/>
                </a:tc>
                <a:tc>
                  <a:txBody>
                    <a:bodyPr/>
                    <a:lstStyle/>
                    <a:p>
                      <a:r>
                        <a:rPr lang="en-US" dirty="0"/>
                        <a:t>foo</a:t>
                      </a:r>
                    </a:p>
                  </a:txBody>
                  <a:tcPr/>
                </a:tc>
                <a:tc>
                  <a:txBody>
                    <a:bodyPr/>
                    <a:lstStyle/>
                    <a:p>
                      <a:r>
                        <a:rPr lang="en-US" dirty="0"/>
                        <a:t>4</a:t>
                      </a:r>
                    </a:p>
                  </a:txBody>
                  <a:tcPr/>
                </a:tc>
                <a:tc>
                  <a:txBody>
                    <a:bodyPr/>
                    <a:lstStyle/>
                    <a:p>
                      <a:r>
                        <a:rPr lang="en-US" dirty="0"/>
                        <a:t>3.1</a:t>
                      </a:r>
                    </a:p>
                  </a:txBody>
                  <a:tcPr/>
                </a:tc>
                <a:extLst>
                  <a:ext uri="{0D108BD9-81ED-4DB2-BD59-A6C34878D82A}">
                    <a16:rowId xmlns:a16="http://schemas.microsoft.com/office/drawing/2014/main" val="10003"/>
                  </a:ext>
                </a:extLst>
              </a:tr>
              <a:tr h="379572">
                <a:tc>
                  <a:txBody>
                    <a:bodyPr/>
                    <a:lstStyle/>
                    <a:p>
                      <a:r>
                        <a:rPr lang="en-US" dirty="0"/>
                        <a:t>4</a:t>
                      </a:r>
                    </a:p>
                  </a:txBody>
                  <a:tcPr/>
                </a:tc>
                <a:tc>
                  <a:txBody>
                    <a:bodyPr/>
                    <a:lstStyle/>
                    <a:p>
                      <a:r>
                        <a:rPr lang="en-US" dirty="0"/>
                        <a:t>foo</a:t>
                      </a:r>
                    </a:p>
                  </a:txBody>
                  <a:tcPr/>
                </a:tc>
                <a:tc>
                  <a:txBody>
                    <a:bodyPr/>
                    <a:lstStyle/>
                    <a:p>
                      <a:r>
                        <a:rPr lang="en-US" dirty="0"/>
                        <a:t>3</a:t>
                      </a:r>
                    </a:p>
                  </a:txBody>
                  <a:tcPr/>
                </a:tc>
                <a:tc>
                  <a:txBody>
                    <a:bodyPr/>
                    <a:lstStyle/>
                    <a:p>
                      <a:r>
                        <a:rPr lang="en-US" dirty="0"/>
                        <a:t>8.0</a:t>
                      </a:r>
                    </a:p>
                  </a:txBody>
                  <a:tcPr/>
                </a:tc>
                <a:extLst>
                  <a:ext uri="{0D108BD9-81ED-4DB2-BD59-A6C34878D82A}">
                    <a16:rowId xmlns:a16="http://schemas.microsoft.com/office/drawing/2014/main" val="10004"/>
                  </a:ext>
                </a:extLst>
              </a:tr>
              <a:tr h="379572">
                <a:tc>
                  <a:txBody>
                    <a:bodyPr/>
                    <a:lstStyle/>
                    <a:p>
                      <a:r>
                        <a:rPr lang="en-US" dirty="0"/>
                        <a:t>5</a:t>
                      </a:r>
                    </a:p>
                  </a:txBody>
                  <a:tcPr/>
                </a:tc>
                <a:tc>
                  <a:txBody>
                    <a:bodyPr/>
                    <a:lstStyle/>
                    <a:p>
                      <a:r>
                        <a:rPr lang="en-US" dirty="0"/>
                        <a:t>bar</a:t>
                      </a:r>
                    </a:p>
                  </a:txBody>
                  <a:tcPr/>
                </a:tc>
                <a:tc>
                  <a:txBody>
                    <a:bodyPr/>
                    <a:lstStyle/>
                    <a:p>
                      <a:r>
                        <a:rPr lang="en-US" dirty="0"/>
                        <a:t>1</a:t>
                      </a:r>
                    </a:p>
                  </a:txBody>
                  <a:tcPr/>
                </a:tc>
                <a:tc>
                  <a:txBody>
                    <a:bodyPr/>
                    <a:lstStyle/>
                    <a:p>
                      <a:r>
                        <a:rPr lang="en-US" dirty="0"/>
                        <a:t>1.2</a:t>
                      </a:r>
                    </a:p>
                  </a:txBody>
                  <a:tcPr/>
                </a:tc>
                <a:extLst>
                  <a:ext uri="{0D108BD9-81ED-4DB2-BD59-A6C34878D82A}">
                    <a16:rowId xmlns:a16="http://schemas.microsoft.com/office/drawing/2014/main" val="10005"/>
                  </a:ext>
                </a:extLst>
              </a:tr>
              <a:tr h="379572">
                <a:tc>
                  <a:txBody>
                    <a:bodyPr/>
                    <a:lstStyle/>
                    <a:p>
                      <a:r>
                        <a:rPr lang="en-US" dirty="0"/>
                        <a:t>6</a:t>
                      </a:r>
                    </a:p>
                  </a:txBody>
                  <a:tcPr/>
                </a:tc>
                <a:tc>
                  <a:txBody>
                    <a:bodyPr/>
                    <a:lstStyle/>
                    <a:p>
                      <a:r>
                        <a:rPr lang="en-US" dirty="0"/>
                        <a:t>bar</a:t>
                      </a:r>
                    </a:p>
                  </a:txBody>
                  <a:tcPr/>
                </a:tc>
                <a:tc>
                  <a:txBody>
                    <a:bodyPr/>
                    <a:lstStyle/>
                    <a:p>
                      <a:r>
                        <a:rPr lang="en-US" dirty="0"/>
                        <a:t>2</a:t>
                      </a:r>
                    </a:p>
                  </a:txBody>
                  <a:tcPr/>
                </a:tc>
                <a:tc>
                  <a:txBody>
                    <a:bodyPr/>
                    <a:lstStyle/>
                    <a:p>
                      <a:r>
                        <a:rPr lang="en-US" dirty="0"/>
                        <a:t>2.5</a:t>
                      </a:r>
                    </a:p>
                  </a:txBody>
                  <a:tcPr/>
                </a:tc>
                <a:extLst>
                  <a:ext uri="{0D108BD9-81ED-4DB2-BD59-A6C34878D82A}">
                    <a16:rowId xmlns:a16="http://schemas.microsoft.com/office/drawing/2014/main" val="10006"/>
                  </a:ext>
                </a:extLst>
              </a:tr>
              <a:tr h="379572">
                <a:tc>
                  <a:txBody>
                    <a:bodyPr/>
                    <a:lstStyle/>
                    <a:p>
                      <a:r>
                        <a:rPr lang="en-US" dirty="0"/>
                        <a:t>7</a:t>
                      </a:r>
                    </a:p>
                  </a:txBody>
                  <a:tcPr/>
                </a:tc>
                <a:tc>
                  <a:txBody>
                    <a:bodyPr/>
                    <a:lstStyle/>
                    <a:p>
                      <a:r>
                        <a:rPr lang="en-US" dirty="0"/>
                        <a:t>foo</a:t>
                      </a:r>
                    </a:p>
                  </a:txBody>
                  <a:tcPr/>
                </a:tc>
                <a:tc>
                  <a:txBody>
                    <a:bodyPr/>
                    <a:lstStyle/>
                    <a:p>
                      <a:r>
                        <a:rPr lang="en-US" dirty="0"/>
                        <a:t>4</a:t>
                      </a:r>
                    </a:p>
                  </a:txBody>
                  <a:tcPr/>
                </a:tc>
                <a:tc>
                  <a:txBody>
                    <a:bodyPr/>
                    <a:lstStyle/>
                    <a:p>
                      <a:r>
                        <a:rPr lang="en-US" dirty="0"/>
                        <a:t>2.3</a:t>
                      </a:r>
                    </a:p>
                  </a:txBody>
                  <a:tcPr/>
                </a:tc>
                <a:extLst>
                  <a:ext uri="{0D108BD9-81ED-4DB2-BD59-A6C34878D82A}">
                    <a16:rowId xmlns:a16="http://schemas.microsoft.com/office/drawing/2014/main" val="10007"/>
                  </a:ext>
                </a:extLst>
              </a:tr>
              <a:tr h="379572">
                <a:tc>
                  <a:txBody>
                    <a:bodyPr/>
                    <a:lstStyle/>
                    <a:p>
                      <a:r>
                        <a:rPr lang="en-US" dirty="0"/>
                        <a:t>8</a:t>
                      </a:r>
                    </a:p>
                  </a:txBody>
                  <a:tcPr/>
                </a:tc>
                <a:tc>
                  <a:txBody>
                    <a:bodyPr/>
                    <a:lstStyle/>
                    <a:p>
                      <a:r>
                        <a:rPr lang="en-US" dirty="0"/>
                        <a:t>foo</a:t>
                      </a:r>
                    </a:p>
                  </a:txBody>
                  <a:tcPr/>
                </a:tc>
                <a:tc>
                  <a:txBody>
                    <a:bodyPr/>
                    <a:lstStyle/>
                    <a:p>
                      <a:r>
                        <a:rPr lang="en-US" dirty="0"/>
                        <a:t>3</a:t>
                      </a:r>
                    </a:p>
                  </a:txBody>
                  <a:tcPr/>
                </a:tc>
                <a:tc>
                  <a:txBody>
                    <a:bodyPr/>
                    <a:lstStyle/>
                    <a:p>
                      <a:r>
                        <a:rPr lang="en-US" dirty="0"/>
                        <a:t>8.0</a:t>
                      </a:r>
                    </a:p>
                  </a:txBody>
                  <a:tcPr/>
                </a:tc>
                <a:extLst>
                  <a:ext uri="{0D108BD9-81ED-4DB2-BD59-A6C34878D82A}">
                    <a16:rowId xmlns:a16="http://schemas.microsoft.com/office/drawing/2014/main" val="10008"/>
                  </a:ext>
                </a:extLst>
              </a:tr>
            </a:tbl>
          </a:graphicData>
        </a:graphic>
      </p:graphicFrame>
      <p:cxnSp>
        <p:nvCxnSpPr>
          <p:cNvPr id="35" name="Straight Arrow Connector 34"/>
          <p:cNvCxnSpPr/>
          <p:nvPr/>
        </p:nvCxnSpPr>
        <p:spPr>
          <a:xfrm>
            <a:off x="7498264" y="3415892"/>
            <a:ext cx="422853" cy="756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7" name="Content Placeholder 2"/>
          <p:cNvSpPr txBox="1">
            <a:spLocks/>
          </p:cNvSpPr>
          <p:nvPr/>
        </p:nvSpPr>
        <p:spPr>
          <a:xfrm>
            <a:off x="609600" y="4776213"/>
            <a:ext cx="6209191" cy="1929069"/>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dirty="0"/>
              <a:t>Similarly Intersection and Set Difference manipulate tables as Sets</a:t>
            </a:r>
          </a:p>
          <a:p>
            <a:r>
              <a:rPr lang="en-US" dirty="0"/>
              <a:t>	</a:t>
            </a:r>
          </a:p>
          <a:p>
            <a:r>
              <a:rPr lang="en-US" dirty="0"/>
              <a:t>IDs may be treated in different ways, resulting in somewhat different behaviors</a:t>
            </a:r>
          </a:p>
        </p:txBody>
      </p:sp>
    </p:spTree>
    <p:extLst>
      <p:ext uri="{BB962C8B-B14F-4D97-AF65-F5344CB8AC3E}">
        <p14:creationId xmlns:p14="http://schemas.microsoft.com/office/powerpoint/2010/main" val="1214340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7. Merge or Join</a:t>
            </a:r>
          </a:p>
        </p:txBody>
      </p:sp>
      <p:sp>
        <p:nvSpPr>
          <p:cNvPr id="3" name="Content Placeholder 2"/>
          <p:cNvSpPr>
            <a:spLocks noGrp="1"/>
          </p:cNvSpPr>
          <p:nvPr>
            <p:ph idx="1"/>
          </p:nvPr>
        </p:nvSpPr>
        <p:spPr/>
        <p:txBody>
          <a:bodyPr>
            <a:normAutofit/>
          </a:bodyPr>
          <a:lstStyle/>
          <a:p>
            <a:r>
              <a:rPr lang="en-US" dirty="0"/>
              <a:t>Combine rows/tuples across two tables if they have the same key</a:t>
            </a:r>
          </a:p>
        </p:txBody>
      </p:sp>
      <p:sp>
        <p:nvSpPr>
          <p:cNvPr id="5" name="Slide Number Placeholder 4"/>
          <p:cNvSpPr>
            <a:spLocks noGrp="1"/>
          </p:cNvSpPr>
          <p:nvPr>
            <p:ph type="sldNum" sz="quarter" idx="12"/>
          </p:nvPr>
        </p:nvSpPr>
        <p:spPr/>
        <p:txBody>
          <a:bodyPr/>
          <a:lstStyle/>
          <a:p>
            <a:fld id="{A2EF37A0-74FC-AB4F-AE4C-D9BFC6719E9F}" type="slidenum">
              <a:rPr lang="en-US" smtClean="0"/>
              <a:pPr/>
              <a:t>19</a:t>
            </a:fld>
            <a:endParaRPr lang="en-US"/>
          </a:p>
        </p:txBody>
      </p:sp>
      <p:graphicFrame>
        <p:nvGraphicFramePr>
          <p:cNvPr id="8" name="Table 7"/>
          <p:cNvGraphicFramePr>
            <a:graphicFrameLocks noGrp="1"/>
          </p:cNvGraphicFramePr>
          <p:nvPr/>
        </p:nvGraphicFramePr>
        <p:xfrm>
          <a:off x="1565707" y="2468668"/>
          <a:ext cx="1922004" cy="1897860"/>
        </p:xfrm>
        <a:graphic>
          <a:graphicData uri="http://schemas.openxmlformats.org/drawingml/2006/table">
            <a:tbl>
              <a:tblPr firstRow="1" bandRow="1">
                <a:tableStyleId>{7E9639D4-E3E2-4D34-9284-5A2195B3D0D7}</a:tableStyleId>
              </a:tblPr>
              <a:tblGrid>
                <a:gridCol w="602870">
                  <a:extLst>
                    <a:ext uri="{9D8B030D-6E8A-4147-A177-3AD203B41FA5}">
                      <a16:colId xmlns:a16="http://schemas.microsoft.com/office/drawing/2014/main" val="20000"/>
                    </a:ext>
                  </a:extLst>
                </a:gridCol>
                <a:gridCol w="719528">
                  <a:extLst>
                    <a:ext uri="{9D8B030D-6E8A-4147-A177-3AD203B41FA5}">
                      <a16:colId xmlns:a16="http://schemas.microsoft.com/office/drawing/2014/main" val="20001"/>
                    </a:ext>
                  </a:extLst>
                </a:gridCol>
                <a:gridCol w="599606">
                  <a:extLst>
                    <a:ext uri="{9D8B030D-6E8A-4147-A177-3AD203B41FA5}">
                      <a16:colId xmlns:a16="http://schemas.microsoft.com/office/drawing/2014/main" val="20002"/>
                    </a:ext>
                  </a:extLst>
                </a:gridCol>
              </a:tblGrid>
              <a:tr h="379572">
                <a:tc>
                  <a:txBody>
                    <a:bodyPr/>
                    <a:lstStyle/>
                    <a:p>
                      <a:r>
                        <a:rPr lang="en-US" dirty="0"/>
                        <a:t>ID</a:t>
                      </a:r>
                    </a:p>
                  </a:txBody>
                  <a:tcPr/>
                </a:tc>
                <a:tc>
                  <a:txBody>
                    <a:bodyPr/>
                    <a:lstStyle/>
                    <a:p>
                      <a:r>
                        <a:rPr lang="en-US" dirty="0"/>
                        <a:t>A</a:t>
                      </a:r>
                    </a:p>
                  </a:txBody>
                  <a:tcPr/>
                </a:tc>
                <a:tc>
                  <a:txBody>
                    <a:bodyPr/>
                    <a:lstStyle/>
                    <a:p>
                      <a:r>
                        <a:rPr lang="en-US" dirty="0"/>
                        <a:t>B</a:t>
                      </a:r>
                    </a:p>
                  </a:txBody>
                  <a:tcPr/>
                </a:tc>
                <a:extLst>
                  <a:ext uri="{0D108BD9-81ED-4DB2-BD59-A6C34878D82A}">
                    <a16:rowId xmlns:a16="http://schemas.microsoft.com/office/drawing/2014/main" val="10000"/>
                  </a:ext>
                </a:extLst>
              </a:tr>
              <a:tr h="379572">
                <a:tc>
                  <a:txBody>
                    <a:bodyPr/>
                    <a:lstStyle/>
                    <a:p>
                      <a:r>
                        <a:rPr lang="en-US" dirty="0"/>
                        <a:t>1</a:t>
                      </a:r>
                    </a:p>
                  </a:txBody>
                  <a:tcPr/>
                </a:tc>
                <a:tc>
                  <a:txBody>
                    <a:bodyPr/>
                    <a:lstStyle/>
                    <a:p>
                      <a:r>
                        <a:rPr lang="en-US" dirty="0"/>
                        <a:t>foo</a:t>
                      </a:r>
                    </a:p>
                  </a:txBody>
                  <a:tcPr/>
                </a:tc>
                <a:tc>
                  <a:txBody>
                    <a:bodyPr/>
                    <a:lstStyle/>
                    <a:p>
                      <a:r>
                        <a:rPr lang="en-US" dirty="0"/>
                        <a:t>3</a:t>
                      </a:r>
                    </a:p>
                  </a:txBody>
                  <a:tcPr/>
                </a:tc>
                <a:extLst>
                  <a:ext uri="{0D108BD9-81ED-4DB2-BD59-A6C34878D82A}">
                    <a16:rowId xmlns:a16="http://schemas.microsoft.com/office/drawing/2014/main" val="10001"/>
                  </a:ext>
                </a:extLst>
              </a:tr>
              <a:tr h="379572">
                <a:tc>
                  <a:txBody>
                    <a:bodyPr/>
                    <a:lstStyle/>
                    <a:p>
                      <a:r>
                        <a:rPr lang="en-US" dirty="0"/>
                        <a:t>2</a:t>
                      </a:r>
                    </a:p>
                  </a:txBody>
                  <a:tcPr/>
                </a:tc>
                <a:tc>
                  <a:txBody>
                    <a:bodyPr/>
                    <a:lstStyle/>
                    <a:p>
                      <a:r>
                        <a:rPr lang="en-US" dirty="0"/>
                        <a:t>bar</a:t>
                      </a:r>
                    </a:p>
                  </a:txBody>
                  <a:tcPr/>
                </a:tc>
                <a:tc>
                  <a:txBody>
                    <a:bodyPr/>
                    <a:lstStyle/>
                    <a:p>
                      <a:r>
                        <a:rPr lang="en-US" dirty="0"/>
                        <a:t>2</a:t>
                      </a:r>
                    </a:p>
                  </a:txBody>
                  <a:tcPr/>
                </a:tc>
                <a:extLst>
                  <a:ext uri="{0D108BD9-81ED-4DB2-BD59-A6C34878D82A}">
                    <a16:rowId xmlns:a16="http://schemas.microsoft.com/office/drawing/2014/main" val="10002"/>
                  </a:ext>
                </a:extLst>
              </a:tr>
              <a:tr h="379572">
                <a:tc>
                  <a:txBody>
                    <a:bodyPr/>
                    <a:lstStyle/>
                    <a:p>
                      <a:r>
                        <a:rPr lang="en-US" dirty="0"/>
                        <a:t>3</a:t>
                      </a:r>
                    </a:p>
                  </a:txBody>
                  <a:tcPr/>
                </a:tc>
                <a:tc>
                  <a:txBody>
                    <a:bodyPr/>
                    <a:lstStyle/>
                    <a:p>
                      <a:r>
                        <a:rPr lang="en-US" dirty="0"/>
                        <a:t>foo</a:t>
                      </a:r>
                    </a:p>
                  </a:txBody>
                  <a:tcPr/>
                </a:tc>
                <a:tc>
                  <a:txBody>
                    <a:bodyPr/>
                    <a:lstStyle/>
                    <a:p>
                      <a:r>
                        <a:rPr lang="en-US" dirty="0"/>
                        <a:t>4</a:t>
                      </a:r>
                    </a:p>
                  </a:txBody>
                  <a:tcPr/>
                </a:tc>
                <a:extLst>
                  <a:ext uri="{0D108BD9-81ED-4DB2-BD59-A6C34878D82A}">
                    <a16:rowId xmlns:a16="http://schemas.microsoft.com/office/drawing/2014/main" val="10003"/>
                  </a:ext>
                </a:extLst>
              </a:tr>
              <a:tr h="379572">
                <a:tc>
                  <a:txBody>
                    <a:bodyPr/>
                    <a:lstStyle/>
                    <a:p>
                      <a:r>
                        <a:rPr lang="en-US" dirty="0"/>
                        <a:t>4</a:t>
                      </a:r>
                    </a:p>
                  </a:txBody>
                  <a:tcPr/>
                </a:tc>
                <a:tc>
                  <a:txBody>
                    <a:bodyPr/>
                    <a:lstStyle/>
                    <a:p>
                      <a:r>
                        <a:rPr lang="en-US" dirty="0"/>
                        <a:t>foo</a:t>
                      </a:r>
                    </a:p>
                  </a:txBody>
                  <a:tcPr/>
                </a:tc>
                <a:tc>
                  <a:txBody>
                    <a:bodyPr/>
                    <a:lstStyle/>
                    <a:p>
                      <a:r>
                        <a:rPr lang="en-US" dirty="0"/>
                        <a:t>3</a:t>
                      </a:r>
                    </a:p>
                  </a:txBody>
                  <a:tcPr/>
                </a:tc>
                <a:extLst>
                  <a:ext uri="{0D108BD9-81ED-4DB2-BD59-A6C34878D82A}">
                    <a16:rowId xmlns:a16="http://schemas.microsoft.com/office/drawing/2014/main" val="10004"/>
                  </a:ext>
                </a:extLst>
              </a:tr>
            </a:tbl>
          </a:graphicData>
        </a:graphic>
      </p:graphicFrame>
      <p:cxnSp>
        <p:nvCxnSpPr>
          <p:cNvPr id="44" name="Straight Arrow Connector 43"/>
          <p:cNvCxnSpPr/>
          <p:nvPr/>
        </p:nvCxnSpPr>
        <p:spPr>
          <a:xfrm>
            <a:off x="17174152" y="-5158134"/>
            <a:ext cx="845706" cy="620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aphicFrame>
        <p:nvGraphicFramePr>
          <p:cNvPr id="33" name="Table 32"/>
          <p:cNvGraphicFramePr>
            <a:graphicFrameLocks noGrp="1"/>
          </p:cNvGraphicFramePr>
          <p:nvPr/>
        </p:nvGraphicFramePr>
        <p:xfrm>
          <a:off x="4383723" y="2468668"/>
          <a:ext cx="1337389" cy="1897860"/>
        </p:xfrm>
        <a:graphic>
          <a:graphicData uri="http://schemas.openxmlformats.org/drawingml/2006/table">
            <a:tbl>
              <a:tblPr firstRow="1" bandRow="1">
                <a:tableStyleId>{7E9639D4-E3E2-4D34-9284-5A2195B3D0D7}</a:tableStyleId>
              </a:tblPr>
              <a:tblGrid>
                <a:gridCol w="602870">
                  <a:extLst>
                    <a:ext uri="{9D8B030D-6E8A-4147-A177-3AD203B41FA5}">
                      <a16:colId xmlns:a16="http://schemas.microsoft.com/office/drawing/2014/main" val="20000"/>
                    </a:ext>
                  </a:extLst>
                </a:gridCol>
                <a:gridCol w="734519">
                  <a:extLst>
                    <a:ext uri="{9D8B030D-6E8A-4147-A177-3AD203B41FA5}">
                      <a16:colId xmlns:a16="http://schemas.microsoft.com/office/drawing/2014/main" val="20001"/>
                    </a:ext>
                  </a:extLst>
                </a:gridCol>
              </a:tblGrid>
              <a:tr h="379572">
                <a:tc>
                  <a:txBody>
                    <a:bodyPr/>
                    <a:lstStyle/>
                    <a:p>
                      <a:r>
                        <a:rPr lang="en-US" dirty="0"/>
                        <a:t>ID</a:t>
                      </a:r>
                    </a:p>
                  </a:txBody>
                  <a:tcPr/>
                </a:tc>
                <a:tc>
                  <a:txBody>
                    <a:bodyPr/>
                    <a:lstStyle/>
                    <a:p>
                      <a:r>
                        <a:rPr lang="en-US" dirty="0"/>
                        <a:t>C</a:t>
                      </a:r>
                    </a:p>
                  </a:txBody>
                  <a:tcPr/>
                </a:tc>
                <a:extLst>
                  <a:ext uri="{0D108BD9-81ED-4DB2-BD59-A6C34878D82A}">
                    <a16:rowId xmlns:a16="http://schemas.microsoft.com/office/drawing/2014/main" val="10000"/>
                  </a:ext>
                </a:extLst>
              </a:tr>
              <a:tr h="379572">
                <a:tc>
                  <a:txBody>
                    <a:bodyPr/>
                    <a:lstStyle/>
                    <a:p>
                      <a:r>
                        <a:rPr lang="en-US" dirty="0"/>
                        <a:t>1</a:t>
                      </a:r>
                    </a:p>
                  </a:txBody>
                  <a:tcPr/>
                </a:tc>
                <a:tc>
                  <a:txBody>
                    <a:bodyPr/>
                    <a:lstStyle/>
                    <a:p>
                      <a:r>
                        <a:rPr lang="en-US" dirty="0"/>
                        <a:t>1.2</a:t>
                      </a:r>
                    </a:p>
                  </a:txBody>
                  <a:tcPr/>
                </a:tc>
                <a:extLst>
                  <a:ext uri="{0D108BD9-81ED-4DB2-BD59-A6C34878D82A}">
                    <a16:rowId xmlns:a16="http://schemas.microsoft.com/office/drawing/2014/main" val="10001"/>
                  </a:ext>
                </a:extLst>
              </a:tr>
              <a:tr h="379572">
                <a:tc>
                  <a:txBody>
                    <a:bodyPr/>
                    <a:lstStyle/>
                    <a:p>
                      <a:r>
                        <a:rPr lang="en-US" dirty="0"/>
                        <a:t>2</a:t>
                      </a:r>
                    </a:p>
                  </a:txBody>
                  <a:tcPr/>
                </a:tc>
                <a:tc>
                  <a:txBody>
                    <a:bodyPr/>
                    <a:lstStyle/>
                    <a:p>
                      <a:r>
                        <a:rPr lang="en-US" dirty="0"/>
                        <a:t>2.5</a:t>
                      </a:r>
                    </a:p>
                  </a:txBody>
                  <a:tcPr/>
                </a:tc>
                <a:extLst>
                  <a:ext uri="{0D108BD9-81ED-4DB2-BD59-A6C34878D82A}">
                    <a16:rowId xmlns:a16="http://schemas.microsoft.com/office/drawing/2014/main" val="10002"/>
                  </a:ext>
                </a:extLst>
              </a:tr>
              <a:tr h="379572">
                <a:tc>
                  <a:txBody>
                    <a:bodyPr/>
                    <a:lstStyle/>
                    <a:p>
                      <a:r>
                        <a:rPr lang="en-US" dirty="0"/>
                        <a:t>3</a:t>
                      </a:r>
                    </a:p>
                  </a:txBody>
                  <a:tcPr/>
                </a:tc>
                <a:tc>
                  <a:txBody>
                    <a:bodyPr/>
                    <a:lstStyle/>
                    <a:p>
                      <a:r>
                        <a:rPr lang="en-US" dirty="0"/>
                        <a:t>2.3</a:t>
                      </a:r>
                    </a:p>
                  </a:txBody>
                  <a:tcPr/>
                </a:tc>
                <a:extLst>
                  <a:ext uri="{0D108BD9-81ED-4DB2-BD59-A6C34878D82A}">
                    <a16:rowId xmlns:a16="http://schemas.microsoft.com/office/drawing/2014/main" val="10003"/>
                  </a:ext>
                </a:extLst>
              </a:tr>
              <a:tr h="379572">
                <a:tc>
                  <a:txBody>
                    <a:bodyPr/>
                    <a:lstStyle/>
                    <a:p>
                      <a:r>
                        <a:rPr lang="en-US" dirty="0"/>
                        <a:t>5</a:t>
                      </a:r>
                    </a:p>
                  </a:txBody>
                  <a:tcPr/>
                </a:tc>
                <a:tc>
                  <a:txBody>
                    <a:bodyPr/>
                    <a:lstStyle/>
                    <a:p>
                      <a:r>
                        <a:rPr lang="en-US" dirty="0"/>
                        <a:t>8.0</a:t>
                      </a:r>
                    </a:p>
                  </a:txBody>
                  <a:tcPr/>
                </a:tc>
                <a:extLst>
                  <a:ext uri="{0D108BD9-81ED-4DB2-BD59-A6C34878D82A}">
                    <a16:rowId xmlns:a16="http://schemas.microsoft.com/office/drawing/2014/main" val="10004"/>
                  </a:ext>
                </a:extLst>
              </a:tr>
            </a:tbl>
          </a:graphicData>
        </a:graphic>
      </p:graphicFrame>
      <p:graphicFrame>
        <p:nvGraphicFramePr>
          <p:cNvPr id="34" name="Table 33"/>
          <p:cNvGraphicFramePr>
            <a:graphicFrameLocks noGrp="1"/>
          </p:cNvGraphicFramePr>
          <p:nvPr/>
        </p:nvGraphicFramePr>
        <p:xfrm>
          <a:off x="7261970" y="2650894"/>
          <a:ext cx="2656523" cy="1518288"/>
        </p:xfrm>
        <a:graphic>
          <a:graphicData uri="http://schemas.openxmlformats.org/drawingml/2006/table">
            <a:tbl>
              <a:tblPr firstRow="1" bandRow="1">
                <a:tableStyleId>{7E9639D4-E3E2-4D34-9284-5A2195B3D0D7}</a:tableStyleId>
              </a:tblPr>
              <a:tblGrid>
                <a:gridCol w="602870">
                  <a:extLst>
                    <a:ext uri="{9D8B030D-6E8A-4147-A177-3AD203B41FA5}">
                      <a16:colId xmlns:a16="http://schemas.microsoft.com/office/drawing/2014/main" val="20000"/>
                    </a:ext>
                  </a:extLst>
                </a:gridCol>
                <a:gridCol w="719528">
                  <a:extLst>
                    <a:ext uri="{9D8B030D-6E8A-4147-A177-3AD203B41FA5}">
                      <a16:colId xmlns:a16="http://schemas.microsoft.com/office/drawing/2014/main" val="20001"/>
                    </a:ext>
                  </a:extLst>
                </a:gridCol>
                <a:gridCol w="599606">
                  <a:extLst>
                    <a:ext uri="{9D8B030D-6E8A-4147-A177-3AD203B41FA5}">
                      <a16:colId xmlns:a16="http://schemas.microsoft.com/office/drawing/2014/main" val="20002"/>
                    </a:ext>
                  </a:extLst>
                </a:gridCol>
                <a:gridCol w="734519">
                  <a:extLst>
                    <a:ext uri="{9D8B030D-6E8A-4147-A177-3AD203B41FA5}">
                      <a16:colId xmlns:a16="http://schemas.microsoft.com/office/drawing/2014/main" val="20003"/>
                    </a:ext>
                  </a:extLst>
                </a:gridCol>
              </a:tblGrid>
              <a:tr h="379572">
                <a:tc>
                  <a:txBody>
                    <a:bodyPr/>
                    <a:lstStyle/>
                    <a:p>
                      <a:r>
                        <a:rPr lang="en-US" dirty="0"/>
                        <a:t>ID</a:t>
                      </a:r>
                    </a:p>
                  </a:txBody>
                  <a:tcPr/>
                </a:tc>
                <a:tc>
                  <a:txBody>
                    <a:bodyPr/>
                    <a:lstStyle/>
                    <a:p>
                      <a:r>
                        <a:rPr lang="en-US" dirty="0"/>
                        <a:t>A</a:t>
                      </a:r>
                    </a:p>
                  </a:txBody>
                  <a:tcPr/>
                </a:tc>
                <a:tc>
                  <a:txBody>
                    <a:bodyPr/>
                    <a:lstStyle/>
                    <a:p>
                      <a:r>
                        <a:rPr lang="en-US" dirty="0"/>
                        <a:t>B</a:t>
                      </a:r>
                    </a:p>
                  </a:txBody>
                  <a:tcPr/>
                </a:tc>
                <a:tc>
                  <a:txBody>
                    <a:bodyPr/>
                    <a:lstStyle/>
                    <a:p>
                      <a:r>
                        <a:rPr lang="en-US" dirty="0"/>
                        <a:t>C</a:t>
                      </a:r>
                    </a:p>
                  </a:txBody>
                  <a:tcPr/>
                </a:tc>
                <a:extLst>
                  <a:ext uri="{0D108BD9-81ED-4DB2-BD59-A6C34878D82A}">
                    <a16:rowId xmlns:a16="http://schemas.microsoft.com/office/drawing/2014/main" val="10000"/>
                  </a:ext>
                </a:extLst>
              </a:tr>
              <a:tr h="379572">
                <a:tc>
                  <a:txBody>
                    <a:bodyPr/>
                    <a:lstStyle/>
                    <a:p>
                      <a:r>
                        <a:rPr lang="en-US" dirty="0"/>
                        <a:t>1</a:t>
                      </a:r>
                    </a:p>
                  </a:txBody>
                  <a:tcPr/>
                </a:tc>
                <a:tc>
                  <a:txBody>
                    <a:bodyPr/>
                    <a:lstStyle/>
                    <a:p>
                      <a:r>
                        <a:rPr lang="en-US" dirty="0"/>
                        <a:t>foo</a:t>
                      </a:r>
                    </a:p>
                  </a:txBody>
                  <a:tcPr/>
                </a:tc>
                <a:tc>
                  <a:txBody>
                    <a:bodyPr/>
                    <a:lstStyle/>
                    <a:p>
                      <a:r>
                        <a:rPr lang="en-US" dirty="0"/>
                        <a:t>3</a:t>
                      </a:r>
                    </a:p>
                  </a:txBody>
                  <a:tcPr/>
                </a:tc>
                <a:tc>
                  <a:txBody>
                    <a:bodyPr/>
                    <a:lstStyle/>
                    <a:p>
                      <a:r>
                        <a:rPr lang="en-US" dirty="0"/>
                        <a:t>1.2</a:t>
                      </a:r>
                    </a:p>
                  </a:txBody>
                  <a:tcPr/>
                </a:tc>
                <a:extLst>
                  <a:ext uri="{0D108BD9-81ED-4DB2-BD59-A6C34878D82A}">
                    <a16:rowId xmlns:a16="http://schemas.microsoft.com/office/drawing/2014/main" val="10001"/>
                  </a:ext>
                </a:extLst>
              </a:tr>
              <a:tr h="379572">
                <a:tc>
                  <a:txBody>
                    <a:bodyPr/>
                    <a:lstStyle/>
                    <a:p>
                      <a:r>
                        <a:rPr lang="en-US" dirty="0"/>
                        <a:t>2</a:t>
                      </a:r>
                    </a:p>
                  </a:txBody>
                  <a:tcPr/>
                </a:tc>
                <a:tc>
                  <a:txBody>
                    <a:bodyPr/>
                    <a:lstStyle/>
                    <a:p>
                      <a:r>
                        <a:rPr lang="en-US" dirty="0"/>
                        <a:t>bar</a:t>
                      </a:r>
                    </a:p>
                  </a:txBody>
                  <a:tcPr/>
                </a:tc>
                <a:tc>
                  <a:txBody>
                    <a:bodyPr/>
                    <a:lstStyle/>
                    <a:p>
                      <a:r>
                        <a:rPr lang="en-US" dirty="0"/>
                        <a:t>2</a:t>
                      </a:r>
                    </a:p>
                  </a:txBody>
                  <a:tcPr/>
                </a:tc>
                <a:tc>
                  <a:txBody>
                    <a:bodyPr/>
                    <a:lstStyle/>
                    <a:p>
                      <a:r>
                        <a:rPr lang="en-US" dirty="0"/>
                        <a:t>2.5</a:t>
                      </a:r>
                    </a:p>
                  </a:txBody>
                  <a:tcPr/>
                </a:tc>
                <a:extLst>
                  <a:ext uri="{0D108BD9-81ED-4DB2-BD59-A6C34878D82A}">
                    <a16:rowId xmlns:a16="http://schemas.microsoft.com/office/drawing/2014/main" val="10002"/>
                  </a:ext>
                </a:extLst>
              </a:tr>
              <a:tr h="379572">
                <a:tc>
                  <a:txBody>
                    <a:bodyPr/>
                    <a:lstStyle/>
                    <a:p>
                      <a:r>
                        <a:rPr lang="en-US" dirty="0"/>
                        <a:t>3</a:t>
                      </a:r>
                    </a:p>
                  </a:txBody>
                  <a:tcPr/>
                </a:tc>
                <a:tc>
                  <a:txBody>
                    <a:bodyPr/>
                    <a:lstStyle/>
                    <a:p>
                      <a:r>
                        <a:rPr lang="en-US" dirty="0"/>
                        <a:t>foo</a:t>
                      </a:r>
                    </a:p>
                  </a:txBody>
                  <a:tcPr/>
                </a:tc>
                <a:tc>
                  <a:txBody>
                    <a:bodyPr/>
                    <a:lstStyle/>
                    <a:p>
                      <a:r>
                        <a:rPr lang="en-US" dirty="0"/>
                        <a:t>4</a:t>
                      </a:r>
                    </a:p>
                  </a:txBody>
                  <a:tcPr/>
                </a:tc>
                <a:tc>
                  <a:txBody>
                    <a:bodyPr/>
                    <a:lstStyle/>
                    <a:p>
                      <a:r>
                        <a:rPr lang="en-US" dirty="0"/>
                        <a:t>2.3</a:t>
                      </a:r>
                    </a:p>
                  </a:txBody>
                  <a:tcPr/>
                </a:tc>
                <a:extLst>
                  <a:ext uri="{0D108BD9-81ED-4DB2-BD59-A6C34878D82A}">
                    <a16:rowId xmlns:a16="http://schemas.microsoft.com/office/drawing/2014/main" val="10003"/>
                  </a:ext>
                </a:extLst>
              </a:tr>
            </a:tbl>
          </a:graphicData>
        </a:graphic>
      </p:graphicFrame>
      <p:cxnSp>
        <p:nvCxnSpPr>
          <p:cNvPr id="35" name="Straight Arrow Connector 34"/>
          <p:cNvCxnSpPr/>
          <p:nvPr/>
        </p:nvCxnSpPr>
        <p:spPr>
          <a:xfrm>
            <a:off x="5856023" y="3582650"/>
            <a:ext cx="1214338"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660270" y="3177916"/>
            <a:ext cx="663357" cy="584775"/>
          </a:xfrm>
          <a:prstGeom prst="rect">
            <a:avLst/>
          </a:prstGeom>
          <a:noFill/>
        </p:spPr>
        <p:txBody>
          <a:bodyPr wrap="square" rtlCol="0">
            <a:spAutoFit/>
          </a:bodyPr>
          <a:lstStyle/>
          <a:p>
            <a:r>
              <a:rPr lang="en-US" sz="3200"/>
              <a:t>⨝</a:t>
            </a:r>
          </a:p>
        </p:txBody>
      </p:sp>
      <p:sp>
        <p:nvSpPr>
          <p:cNvPr id="16" name="Content Placeholder 2"/>
          <p:cNvSpPr txBox="1">
            <a:spLocks/>
          </p:cNvSpPr>
          <p:nvPr/>
        </p:nvSpPr>
        <p:spPr>
          <a:xfrm>
            <a:off x="609600" y="5067475"/>
            <a:ext cx="7288483" cy="1772619"/>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dirty="0"/>
              <a:t>What about IDs not present in both tables?</a:t>
            </a:r>
          </a:p>
          <a:p>
            <a:r>
              <a:rPr lang="en-US" dirty="0"/>
              <a:t>	Often need to keep them around</a:t>
            </a:r>
          </a:p>
          <a:p>
            <a:r>
              <a:rPr lang="en-US" dirty="0"/>
              <a:t>	Can “pad” with </a:t>
            </a:r>
            <a:r>
              <a:rPr lang="en-US" dirty="0" err="1"/>
              <a:t>NaN</a:t>
            </a:r>
            <a:endParaRPr lang="en-US" dirty="0"/>
          </a:p>
        </p:txBody>
      </p:sp>
    </p:spTree>
    <p:extLst>
      <p:ext uri="{BB962C8B-B14F-4D97-AF65-F5344CB8AC3E}">
        <p14:creationId xmlns:p14="http://schemas.microsoft.com/office/powerpoint/2010/main" val="1315250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Review of last lecture(S)</a:t>
            </a:r>
          </a:p>
        </p:txBody>
      </p:sp>
      <p:sp>
        <p:nvSpPr>
          <p:cNvPr id="3" name="Content Placeholder 2"/>
          <p:cNvSpPr>
            <a:spLocks noGrp="1"/>
          </p:cNvSpPr>
          <p:nvPr>
            <p:ph idx="1"/>
          </p:nvPr>
        </p:nvSpPr>
        <p:spPr/>
        <p:txBody>
          <a:bodyPr vert="horz" lIns="91440" tIns="45720" rIns="91440" bIns="731520" rtlCol="0">
            <a:normAutofit fontScale="77500" lnSpcReduction="20000"/>
          </a:bodyPr>
          <a:lstStyle/>
          <a:p>
            <a:pPr marL="457200" indent="-457200">
              <a:buAutoNum type="arabicPeriod"/>
            </a:pPr>
            <a:r>
              <a:rPr lang="en-US" dirty="0" err="1">
                <a:solidFill>
                  <a:schemeClr val="tx2"/>
                </a:solidFill>
              </a:rPr>
              <a:t>NumPy</a:t>
            </a:r>
            <a:r>
              <a:rPr lang="en-US" dirty="0">
                <a:solidFill>
                  <a:schemeClr val="tx2"/>
                </a:solidFill>
              </a:rPr>
              <a:t>: Python Library for Manipulating </a:t>
            </a:r>
            <a:r>
              <a:rPr lang="en-US" dirty="0" err="1">
                <a:solidFill>
                  <a:schemeClr val="tx2"/>
                </a:solidFill>
              </a:rPr>
              <a:t>nD</a:t>
            </a:r>
            <a:r>
              <a:rPr lang="en-US" dirty="0">
                <a:solidFill>
                  <a:schemeClr val="tx2"/>
                </a:solidFill>
              </a:rPr>
              <a:t> Arrays</a:t>
            </a:r>
          </a:p>
          <a:p>
            <a:pPr lvl="1" indent="0">
              <a:buNone/>
            </a:pPr>
            <a:r>
              <a:rPr lang="en-US" b="0" dirty="0">
                <a:solidFill>
                  <a:schemeClr val="tx2"/>
                </a:solidFill>
              </a:rPr>
              <a:t>Multidimensional Arrays, and a variety of operations including Linear Algebra</a:t>
            </a:r>
          </a:p>
          <a:p>
            <a:pPr lvl="1" indent="0">
              <a:buNone/>
            </a:pPr>
            <a:endParaRPr lang="en-US" dirty="0"/>
          </a:p>
          <a:p>
            <a:pPr marL="457200" indent="-457200">
              <a:buAutoNum type="arabicPeriod"/>
            </a:pPr>
            <a:r>
              <a:rPr lang="en-US" dirty="0"/>
              <a:t>Pandas: Python Library for Manipulating Tabular Data, &amp; Tidy Data</a:t>
            </a:r>
          </a:p>
          <a:p>
            <a:pPr lvl="1" indent="0">
              <a:buNone/>
            </a:pPr>
            <a:r>
              <a:rPr lang="en-US" dirty="0"/>
              <a:t>Series, Tables (also called </a:t>
            </a:r>
            <a:r>
              <a:rPr lang="en-US" b="1" dirty="0" err="1"/>
              <a:t>DataFrames</a:t>
            </a:r>
            <a:r>
              <a:rPr lang="en-US" dirty="0"/>
              <a:t>)</a:t>
            </a:r>
          </a:p>
          <a:p>
            <a:pPr lvl="1" indent="0">
              <a:buNone/>
            </a:pPr>
            <a:r>
              <a:rPr lang="en-US" dirty="0"/>
              <a:t>Many operations to manipulate and combine tables/series</a:t>
            </a:r>
          </a:p>
          <a:p>
            <a:pPr lvl="1" indent="0">
              <a:buNone/>
            </a:pPr>
            <a:endParaRPr lang="en-US" dirty="0"/>
          </a:p>
          <a:p>
            <a:pPr marL="457200" indent="-457200">
              <a:buAutoNum type="arabicPeriod"/>
            </a:pPr>
            <a:r>
              <a:rPr lang="en-US" dirty="0"/>
              <a:t>Relational Databases</a:t>
            </a:r>
          </a:p>
          <a:p>
            <a:pPr lvl="1" indent="0">
              <a:buNone/>
            </a:pPr>
            <a:r>
              <a:rPr lang="en-US" dirty="0"/>
              <a:t>Tables/Relations, and SQL (similar to Pandas operations)</a:t>
            </a:r>
          </a:p>
          <a:p>
            <a:pPr lvl="1" indent="0">
              <a:buNone/>
            </a:pPr>
            <a:endParaRPr lang="en-US" dirty="0"/>
          </a:p>
          <a:p>
            <a:r>
              <a:rPr lang="en-US" dirty="0"/>
              <a:t>4.    Apache Spark</a:t>
            </a:r>
          </a:p>
          <a:p>
            <a:pPr marL="274320" lvl="1" indent="0">
              <a:buNone/>
            </a:pPr>
            <a:r>
              <a:rPr lang="en-US" dirty="0"/>
              <a:t>   Sets of objects or key-value pairs </a:t>
            </a:r>
          </a:p>
          <a:p>
            <a:pPr marL="274320" lvl="1" indent="0">
              <a:buNone/>
            </a:pPr>
            <a:r>
              <a:rPr lang="en-US" dirty="0"/>
              <a:t>   MapReduce and SQL-like operations</a:t>
            </a:r>
          </a:p>
        </p:txBody>
      </p:sp>
      <p:sp>
        <p:nvSpPr>
          <p:cNvPr id="5" name="Slide Number Placeholder 4"/>
          <p:cNvSpPr>
            <a:spLocks noGrp="1"/>
          </p:cNvSpPr>
          <p:nvPr>
            <p:ph type="sldNum" sz="quarter" idx="12"/>
          </p:nvPr>
        </p:nvSpPr>
        <p:spPr/>
        <p:txBody>
          <a:bodyPr/>
          <a:lstStyle/>
          <a:p>
            <a:fld id="{A2EF37A0-74FC-AB4F-AE4C-D9BFC6719E9F}" type="slidenum">
              <a:rPr lang="en-US" smtClean="0"/>
              <a:pPr/>
              <a:t>2</a:t>
            </a:fld>
            <a:endParaRPr lang="en-US"/>
          </a:p>
        </p:txBody>
      </p:sp>
    </p:spTree>
    <p:extLst>
      <p:ext uri="{BB962C8B-B14F-4D97-AF65-F5344CB8AC3E}">
        <p14:creationId xmlns:p14="http://schemas.microsoft.com/office/powerpoint/2010/main" val="33089198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7. Merge or Join</a:t>
            </a:r>
          </a:p>
        </p:txBody>
      </p:sp>
      <p:sp>
        <p:nvSpPr>
          <p:cNvPr id="3" name="Content Placeholder 2"/>
          <p:cNvSpPr>
            <a:spLocks noGrp="1"/>
          </p:cNvSpPr>
          <p:nvPr>
            <p:ph idx="1"/>
          </p:nvPr>
        </p:nvSpPr>
        <p:spPr/>
        <p:txBody>
          <a:bodyPr>
            <a:normAutofit/>
          </a:bodyPr>
          <a:lstStyle/>
          <a:p>
            <a:r>
              <a:rPr lang="en-US" dirty="0"/>
              <a:t>Combine rows/tuples across two tables if they have the same key</a:t>
            </a:r>
          </a:p>
          <a:p>
            <a:r>
              <a:rPr lang="en-US" dirty="0"/>
              <a:t>Outer joins can be used to ”pad” IDs that don’t appear in both tables</a:t>
            </a:r>
          </a:p>
          <a:p>
            <a:r>
              <a:rPr lang="en-US" dirty="0"/>
              <a:t>	Three variants: LEFT, RIGHT, FULL</a:t>
            </a:r>
          </a:p>
          <a:p>
            <a:r>
              <a:rPr lang="en-US" dirty="0"/>
              <a:t>	SQL Terminology – pandas has these operations as well</a:t>
            </a:r>
          </a:p>
        </p:txBody>
      </p:sp>
      <p:sp>
        <p:nvSpPr>
          <p:cNvPr id="5" name="Slide Number Placeholder 4"/>
          <p:cNvSpPr>
            <a:spLocks noGrp="1"/>
          </p:cNvSpPr>
          <p:nvPr>
            <p:ph type="sldNum" sz="quarter" idx="12"/>
          </p:nvPr>
        </p:nvSpPr>
        <p:spPr/>
        <p:txBody>
          <a:bodyPr/>
          <a:lstStyle/>
          <a:p>
            <a:fld id="{A2EF37A0-74FC-AB4F-AE4C-D9BFC6719E9F}" type="slidenum">
              <a:rPr lang="en-US" smtClean="0"/>
              <a:pPr/>
              <a:t>20</a:t>
            </a:fld>
            <a:endParaRPr lang="en-US"/>
          </a:p>
        </p:txBody>
      </p:sp>
      <p:graphicFrame>
        <p:nvGraphicFramePr>
          <p:cNvPr id="8" name="Table 7"/>
          <p:cNvGraphicFramePr>
            <a:graphicFrameLocks noGrp="1"/>
          </p:cNvGraphicFramePr>
          <p:nvPr/>
        </p:nvGraphicFramePr>
        <p:xfrm>
          <a:off x="1829665" y="4069450"/>
          <a:ext cx="1922004" cy="1897860"/>
        </p:xfrm>
        <a:graphic>
          <a:graphicData uri="http://schemas.openxmlformats.org/drawingml/2006/table">
            <a:tbl>
              <a:tblPr firstRow="1" bandRow="1">
                <a:tableStyleId>{7E9639D4-E3E2-4D34-9284-5A2195B3D0D7}</a:tableStyleId>
              </a:tblPr>
              <a:tblGrid>
                <a:gridCol w="602870">
                  <a:extLst>
                    <a:ext uri="{9D8B030D-6E8A-4147-A177-3AD203B41FA5}">
                      <a16:colId xmlns:a16="http://schemas.microsoft.com/office/drawing/2014/main" val="20000"/>
                    </a:ext>
                  </a:extLst>
                </a:gridCol>
                <a:gridCol w="719528">
                  <a:extLst>
                    <a:ext uri="{9D8B030D-6E8A-4147-A177-3AD203B41FA5}">
                      <a16:colId xmlns:a16="http://schemas.microsoft.com/office/drawing/2014/main" val="20001"/>
                    </a:ext>
                  </a:extLst>
                </a:gridCol>
                <a:gridCol w="599606">
                  <a:extLst>
                    <a:ext uri="{9D8B030D-6E8A-4147-A177-3AD203B41FA5}">
                      <a16:colId xmlns:a16="http://schemas.microsoft.com/office/drawing/2014/main" val="20002"/>
                    </a:ext>
                  </a:extLst>
                </a:gridCol>
              </a:tblGrid>
              <a:tr h="379572">
                <a:tc>
                  <a:txBody>
                    <a:bodyPr/>
                    <a:lstStyle/>
                    <a:p>
                      <a:r>
                        <a:rPr lang="en-US" dirty="0"/>
                        <a:t>ID</a:t>
                      </a:r>
                    </a:p>
                  </a:txBody>
                  <a:tcPr/>
                </a:tc>
                <a:tc>
                  <a:txBody>
                    <a:bodyPr/>
                    <a:lstStyle/>
                    <a:p>
                      <a:r>
                        <a:rPr lang="en-US" dirty="0"/>
                        <a:t>A</a:t>
                      </a:r>
                    </a:p>
                  </a:txBody>
                  <a:tcPr/>
                </a:tc>
                <a:tc>
                  <a:txBody>
                    <a:bodyPr/>
                    <a:lstStyle/>
                    <a:p>
                      <a:r>
                        <a:rPr lang="en-US" dirty="0"/>
                        <a:t>B</a:t>
                      </a:r>
                    </a:p>
                  </a:txBody>
                  <a:tcPr/>
                </a:tc>
                <a:extLst>
                  <a:ext uri="{0D108BD9-81ED-4DB2-BD59-A6C34878D82A}">
                    <a16:rowId xmlns:a16="http://schemas.microsoft.com/office/drawing/2014/main" val="10000"/>
                  </a:ext>
                </a:extLst>
              </a:tr>
              <a:tr h="379572">
                <a:tc>
                  <a:txBody>
                    <a:bodyPr/>
                    <a:lstStyle/>
                    <a:p>
                      <a:r>
                        <a:rPr lang="en-US" dirty="0"/>
                        <a:t>1</a:t>
                      </a:r>
                    </a:p>
                  </a:txBody>
                  <a:tcPr/>
                </a:tc>
                <a:tc>
                  <a:txBody>
                    <a:bodyPr/>
                    <a:lstStyle/>
                    <a:p>
                      <a:r>
                        <a:rPr lang="en-US" dirty="0"/>
                        <a:t>foo</a:t>
                      </a:r>
                    </a:p>
                  </a:txBody>
                  <a:tcPr/>
                </a:tc>
                <a:tc>
                  <a:txBody>
                    <a:bodyPr/>
                    <a:lstStyle/>
                    <a:p>
                      <a:r>
                        <a:rPr lang="en-US" dirty="0"/>
                        <a:t>3</a:t>
                      </a:r>
                    </a:p>
                  </a:txBody>
                  <a:tcPr/>
                </a:tc>
                <a:extLst>
                  <a:ext uri="{0D108BD9-81ED-4DB2-BD59-A6C34878D82A}">
                    <a16:rowId xmlns:a16="http://schemas.microsoft.com/office/drawing/2014/main" val="10001"/>
                  </a:ext>
                </a:extLst>
              </a:tr>
              <a:tr h="379572">
                <a:tc>
                  <a:txBody>
                    <a:bodyPr/>
                    <a:lstStyle/>
                    <a:p>
                      <a:r>
                        <a:rPr lang="en-US" dirty="0"/>
                        <a:t>2</a:t>
                      </a:r>
                    </a:p>
                  </a:txBody>
                  <a:tcPr/>
                </a:tc>
                <a:tc>
                  <a:txBody>
                    <a:bodyPr/>
                    <a:lstStyle/>
                    <a:p>
                      <a:r>
                        <a:rPr lang="en-US" dirty="0"/>
                        <a:t>bar</a:t>
                      </a:r>
                    </a:p>
                  </a:txBody>
                  <a:tcPr/>
                </a:tc>
                <a:tc>
                  <a:txBody>
                    <a:bodyPr/>
                    <a:lstStyle/>
                    <a:p>
                      <a:r>
                        <a:rPr lang="en-US" dirty="0"/>
                        <a:t>2</a:t>
                      </a:r>
                    </a:p>
                  </a:txBody>
                  <a:tcPr/>
                </a:tc>
                <a:extLst>
                  <a:ext uri="{0D108BD9-81ED-4DB2-BD59-A6C34878D82A}">
                    <a16:rowId xmlns:a16="http://schemas.microsoft.com/office/drawing/2014/main" val="10002"/>
                  </a:ext>
                </a:extLst>
              </a:tr>
              <a:tr h="379572">
                <a:tc>
                  <a:txBody>
                    <a:bodyPr/>
                    <a:lstStyle/>
                    <a:p>
                      <a:r>
                        <a:rPr lang="en-US" dirty="0"/>
                        <a:t>3</a:t>
                      </a:r>
                    </a:p>
                  </a:txBody>
                  <a:tcPr/>
                </a:tc>
                <a:tc>
                  <a:txBody>
                    <a:bodyPr/>
                    <a:lstStyle/>
                    <a:p>
                      <a:r>
                        <a:rPr lang="en-US" dirty="0"/>
                        <a:t>foo</a:t>
                      </a:r>
                    </a:p>
                  </a:txBody>
                  <a:tcPr/>
                </a:tc>
                <a:tc>
                  <a:txBody>
                    <a:bodyPr/>
                    <a:lstStyle/>
                    <a:p>
                      <a:r>
                        <a:rPr lang="en-US" dirty="0"/>
                        <a:t>4</a:t>
                      </a:r>
                    </a:p>
                  </a:txBody>
                  <a:tcPr/>
                </a:tc>
                <a:extLst>
                  <a:ext uri="{0D108BD9-81ED-4DB2-BD59-A6C34878D82A}">
                    <a16:rowId xmlns:a16="http://schemas.microsoft.com/office/drawing/2014/main" val="10003"/>
                  </a:ext>
                </a:extLst>
              </a:tr>
              <a:tr h="379572">
                <a:tc>
                  <a:txBody>
                    <a:bodyPr/>
                    <a:lstStyle/>
                    <a:p>
                      <a:r>
                        <a:rPr lang="en-US" dirty="0"/>
                        <a:t>4</a:t>
                      </a:r>
                    </a:p>
                  </a:txBody>
                  <a:tcPr/>
                </a:tc>
                <a:tc>
                  <a:txBody>
                    <a:bodyPr/>
                    <a:lstStyle/>
                    <a:p>
                      <a:r>
                        <a:rPr lang="en-US" dirty="0"/>
                        <a:t>foo</a:t>
                      </a:r>
                    </a:p>
                  </a:txBody>
                  <a:tcPr/>
                </a:tc>
                <a:tc>
                  <a:txBody>
                    <a:bodyPr/>
                    <a:lstStyle/>
                    <a:p>
                      <a:r>
                        <a:rPr lang="en-US" dirty="0"/>
                        <a:t>3</a:t>
                      </a:r>
                    </a:p>
                  </a:txBody>
                  <a:tcPr/>
                </a:tc>
                <a:extLst>
                  <a:ext uri="{0D108BD9-81ED-4DB2-BD59-A6C34878D82A}">
                    <a16:rowId xmlns:a16="http://schemas.microsoft.com/office/drawing/2014/main" val="10004"/>
                  </a:ext>
                </a:extLst>
              </a:tr>
            </a:tbl>
          </a:graphicData>
        </a:graphic>
      </p:graphicFrame>
      <p:cxnSp>
        <p:nvCxnSpPr>
          <p:cNvPr id="44" name="Straight Arrow Connector 43"/>
          <p:cNvCxnSpPr/>
          <p:nvPr/>
        </p:nvCxnSpPr>
        <p:spPr>
          <a:xfrm>
            <a:off x="17174152" y="-5158134"/>
            <a:ext cx="845706" cy="620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aphicFrame>
        <p:nvGraphicFramePr>
          <p:cNvPr id="33" name="Table 32"/>
          <p:cNvGraphicFramePr>
            <a:graphicFrameLocks noGrp="1"/>
          </p:cNvGraphicFramePr>
          <p:nvPr/>
        </p:nvGraphicFramePr>
        <p:xfrm>
          <a:off x="4647681" y="4069450"/>
          <a:ext cx="1337389" cy="1897860"/>
        </p:xfrm>
        <a:graphic>
          <a:graphicData uri="http://schemas.openxmlformats.org/drawingml/2006/table">
            <a:tbl>
              <a:tblPr firstRow="1" bandRow="1">
                <a:tableStyleId>{7E9639D4-E3E2-4D34-9284-5A2195B3D0D7}</a:tableStyleId>
              </a:tblPr>
              <a:tblGrid>
                <a:gridCol w="602870">
                  <a:extLst>
                    <a:ext uri="{9D8B030D-6E8A-4147-A177-3AD203B41FA5}">
                      <a16:colId xmlns:a16="http://schemas.microsoft.com/office/drawing/2014/main" val="20000"/>
                    </a:ext>
                  </a:extLst>
                </a:gridCol>
                <a:gridCol w="734519">
                  <a:extLst>
                    <a:ext uri="{9D8B030D-6E8A-4147-A177-3AD203B41FA5}">
                      <a16:colId xmlns:a16="http://schemas.microsoft.com/office/drawing/2014/main" val="20001"/>
                    </a:ext>
                  </a:extLst>
                </a:gridCol>
              </a:tblGrid>
              <a:tr h="379572">
                <a:tc>
                  <a:txBody>
                    <a:bodyPr/>
                    <a:lstStyle/>
                    <a:p>
                      <a:r>
                        <a:rPr lang="en-US" dirty="0"/>
                        <a:t>ID</a:t>
                      </a:r>
                    </a:p>
                  </a:txBody>
                  <a:tcPr/>
                </a:tc>
                <a:tc>
                  <a:txBody>
                    <a:bodyPr/>
                    <a:lstStyle/>
                    <a:p>
                      <a:r>
                        <a:rPr lang="en-US" dirty="0"/>
                        <a:t>C</a:t>
                      </a:r>
                    </a:p>
                  </a:txBody>
                  <a:tcPr/>
                </a:tc>
                <a:extLst>
                  <a:ext uri="{0D108BD9-81ED-4DB2-BD59-A6C34878D82A}">
                    <a16:rowId xmlns:a16="http://schemas.microsoft.com/office/drawing/2014/main" val="10000"/>
                  </a:ext>
                </a:extLst>
              </a:tr>
              <a:tr h="379572">
                <a:tc>
                  <a:txBody>
                    <a:bodyPr/>
                    <a:lstStyle/>
                    <a:p>
                      <a:r>
                        <a:rPr lang="en-US" dirty="0"/>
                        <a:t>1</a:t>
                      </a:r>
                    </a:p>
                  </a:txBody>
                  <a:tcPr/>
                </a:tc>
                <a:tc>
                  <a:txBody>
                    <a:bodyPr/>
                    <a:lstStyle/>
                    <a:p>
                      <a:r>
                        <a:rPr lang="en-US" dirty="0"/>
                        <a:t>1.2</a:t>
                      </a:r>
                    </a:p>
                  </a:txBody>
                  <a:tcPr/>
                </a:tc>
                <a:extLst>
                  <a:ext uri="{0D108BD9-81ED-4DB2-BD59-A6C34878D82A}">
                    <a16:rowId xmlns:a16="http://schemas.microsoft.com/office/drawing/2014/main" val="10001"/>
                  </a:ext>
                </a:extLst>
              </a:tr>
              <a:tr h="379572">
                <a:tc>
                  <a:txBody>
                    <a:bodyPr/>
                    <a:lstStyle/>
                    <a:p>
                      <a:r>
                        <a:rPr lang="en-US" dirty="0"/>
                        <a:t>2</a:t>
                      </a:r>
                    </a:p>
                  </a:txBody>
                  <a:tcPr/>
                </a:tc>
                <a:tc>
                  <a:txBody>
                    <a:bodyPr/>
                    <a:lstStyle/>
                    <a:p>
                      <a:r>
                        <a:rPr lang="en-US" dirty="0"/>
                        <a:t>2.5</a:t>
                      </a:r>
                    </a:p>
                  </a:txBody>
                  <a:tcPr/>
                </a:tc>
                <a:extLst>
                  <a:ext uri="{0D108BD9-81ED-4DB2-BD59-A6C34878D82A}">
                    <a16:rowId xmlns:a16="http://schemas.microsoft.com/office/drawing/2014/main" val="10002"/>
                  </a:ext>
                </a:extLst>
              </a:tr>
              <a:tr h="379572">
                <a:tc>
                  <a:txBody>
                    <a:bodyPr/>
                    <a:lstStyle/>
                    <a:p>
                      <a:r>
                        <a:rPr lang="en-US" dirty="0"/>
                        <a:t>3</a:t>
                      </a:r>
                    </a:p>
                  </a:txBody>
                  <a:tcPr/>
                </a:tc>
                <a:tc>
                  <a:txBody>
                    <a:bodyPr/>
                    <a:lstStyle/>
                    <a:p>
                      <a:r>
                        <a:rPr lang="en-US" dirty="0"/>
                        <a:t>2.3</a:t>
                      </a:r>
                    </a:p>
                  </a:txBody>
                  <a:tcPr/>
                </a:tc>
                <a:extLst>
                  <a:ext uri="{0D108BD9-81ED-4DB2-BD59-A6C34878D82A}">
                    <a16:rowId xmlns:a16="http://schemas.microsoft.com/office/drawing/2014/main" val="10003"/>
                  </a:ext>
                </a:extLst>
              </a:tr>
              <a:tr h="379572">
                <a:tc>
                  <a:txBody>
                    <a:bodyPr/>
                    <a:lstStyle/>
                    <a:p>
                      <a:r>
                        <a:rPr lang="en-US" dirty="0"/>
                        <a:t>5</a:t>
                      </a:r>
                    </a:p>
                  </a:txBody>
                  <a:tcPr/>
                </a:tc>
                <a:tc>
                  <a:txBody>
                    <a:bodyPr/>
                    <a:lstStyle/>
                    <a:p>
                      <a:r>
                        <a:rPr lang="en-US" dirty="0"/>
                        <a:t>8.0</a:t>
                      </a:r>
                    </a:p>
                  </a:txBody>
                  <a:tcPr/>
                </a:tc>
                <a:extLst>
                  <a:ext uri="{0D108BD9-81ED-4DB2-BD59-A6C34878D82A}">
                    <a16:rowId xmlns:a16="http://schemas.microsoft.com/office/drawing/2014/main" val="10004"/>
                  </a:ext>
                </a:extLst>
              </a:tr>
            </a:tbl>
          </a:graphicData>
        </a:graphic>
      </p:graphicFrame>
      <p:graphicFrame>
        <p:nvGraphicFramePr>
          <p:cNvPr id="34" name="Table 33"/>
          <p:cNvGraphicFramePr>
            <a:graphicFrameLocks noGrp="1"/>
          </p:cNvGraphicFramePr>
          <p:nvPr/>
        </p:nvGraphicFramePr>
        <p:xfrm>
          <a:off x="7469232" y="3932368"/>
          <a:ext cx="2656523" cy="2277432"/>
        </p:xfrm>
        <a:graphic>
          <a:graphicData uri="http://schemas.openxmlformats.org/drawingml/2006/table">
            <a:tbl>
              <a:tblPr firstRow="1" bandRow="1">
                <a:tableStyleId>{7E9639D4-E3E2-4D34-9284-5A2195B3D0D7}</a:tableStyleId>
              </a:tblPr>
              <a:tblGrid>
                <a:gridCol w="602870">
                  <a:extLst>
                    <a:ext uri="{9D8B030D-6E8A-4147-A177-3AD203B41FA5}">
                      <a16:colId xmlns:a16="http://schemas.microsoft.com/office/drawing/2014/main" val="20000"/>
                    </a:ext>
                  </a:extLst>
                </a:gridCol>
                <a:gridCol w="680423">
                  <a:extLst>
                    <a:ext uri="{9D8B030D-6E8A-4147-A177-3AD203B41FA5}">
                      <a16:colId xmlns:a16="http://schemas.microsoft.com/office/drawing/2014/main" val="20001"/>
                    </a:ext>
                  </a:extLst>
                </a:gridCol>
                <a:gridCol w="644577">
                  <a:extLst>
                    <a:ext uri="{9D8B030D-6E8A-4147-A177-3AD203B41FA5}">
                      <a16:colId xmlns:a16="http://schemas.microsoft.com/office/drawing/2014/main" val="20002"/>
                    </a:ext>
                  </a:extLst>
                </a:gridCol>
                <a:gridCol w="728653">
                  <a:extLst>
                    <a:ext uri="{9D8B030D-6E8A-4147-A177-3AD203B41FA5}">
                      <a16:colId xmlns:a16="http://schemas.microsoft.com/office/drawing/2014/main" val="20003"/>
                    </a:ext>
                  </a:extLst>
                </a:gridCol>
              </a:tblGrid>
              <a:tr h="379572">
                <a:tc>
                  <a:txBody>
                    <a:bodyPr/>
                    <a:lstStyle/>
                    <a:p>
                      <a:r>
                        <a:rPr lang="en-US" dirty="0"/>
                        <a:t>ID</a:t>
                      </a:r>
                    </a:p>
                  </a:txBody>
                  <a:tcPr/>
                </a:tc>
                <a:tc>
                  <a:txBody>
                    <a:bodyPr/>
                    <a:lstStyle/>
                    <a:p>
                      <a:r>
                        <a:rPr lang="en-US" dirty="0"/>
                        <a:t>A</a:t>
                      </a:r>
                    </a:p>
                  </a:txBody>
                  <a:tcPr/>
                </a:tc>
                <a:tc>
                  <a:txBody>
                    <a:bodyPr/>
                    <a:lstStyle/>
                    <a:p>
                      <a:r>
                        <a:rPr lang="en-US" dirty="0"/>
                        <a:t>B</a:t>
                      </a:r>
                    </a:p>
                  </a:txBody>
                  <a:tcPr/>
                </a:tc>
                <a:tc>
                  <a:txBody>
                    <a:bodyPr/>
                    <a:lstStyle/>
                    <a:p>
                      <a:r>
                        <a:rPr lang="en-US" dirty="0"/>
                        <a:t>C</a:t>
                      </a:r>
                    </a:p>
                  </a:txBody>
                  <a:tcPr/>
                </a:tc>
                <a:extLst>
                  <a:ext uri="{0D108BD9-81ED-4DB2-BD59-A6C34878D82A}">
                    <a16:rowId xmlns:a16="http://schemas.microsoft.com/office/drawing/2014/main" val="10000"/>
                  </a:ext>
                </a:extLst>
              </a:tr>
              <a:tr h="379572">
                <a:tc>
                  <a:txBody>
                    <a:bodyPr/>
                    <a:lstStyle/>
                    <a:p>
                      <a:r>
                        <a:rPr lang="en-US" dirty="0"/>
                        <a:t>1</a:t>
                      </a:r>
                    </a:p>
                  </a:txBody>
                  <a:tcPr/>
                </a:tc>
                <a:tc>
                  <a:txBody>
                    <a:bodyPr/>
                    <a:lstStyle/>
                    <a:p>
                      <a:r>
                        <a:rPr lang="en-US" dirty="0"/>
                        <a:t>foo</a:t>
                      </a:r>
                    </a:p>
                  </a:txBody>
                  <a:tcPr/>
                </a:tc>
                <a:tc>
                  <a:txBody>
                    <a:bodyPr/>
                    <a:lstStyle/>
                    <a:p>
                      <a:r>
                        <a:rPr lang="en-US" dirty="0"/>
                        <a:t>3</a:t>
                      </a:r>
                    </a:p>
                  </a:txBody>
                  <a:tcPr/>
                </a:tc>
                <a:tc>
                  <a:txBody>
                    <a:bodyPr/>
                    <a:lstStyle/>
                    <a:p>
                      <a:r>
                        <a:rPr lang="en-US" dirty="0"/>
                        <a:t>1.2</a:t>
                      </a:r>
                    </a:p>
                  </a:txBody>
                  <a:tcPr/>
                </a:tc>
                <a:extLst>
                  <a:ext uri="{0D108BD9-81ED-4DB2-BD59-A6C34878D82A}">
                    <a16:rowId xmlns:a16="http://schemas.microsoft.com/office/drawing/2014/main" val="10001"/>
                  </a:ext>
                </a:extLst>
              </a:tr>
              <a:tr h="379572">
                <a:tc>
                  <a:txBody>
                    <a:bodyPr/>
                    <a:lstStyle/>
                    <a:p>
                      <a:r>
                        <a:rPr lang="en-US" dirty="0"/>
                        <a:t>2</a:t>
                      </a:r>
                    </a:p>
                  </a:txBody>
                  <a:tcPr/>
                </a:tc>
                <a:tc>
                  <a:txBody>
                    <a:bodyPr/>
                    <a:lstStyle/>
                    <a:p>
                      <a:r>
                        <a:rPr lang="en-US" dirty="0"/>
                        <a:t>bar</a:t>
                      </a:r>
                    </a:p>
                  </a:txBody>
                  <a:tcPr/>
                </a:tc>
                <a:tc>
                  <a:txBody>
                    <a:bodyPr/>
                    <a:lstStyle/>
                    <a:p>
                      <a:r>
                        <a:rPr lang="en-US" dirty="0"/>
                        <a:t>2</a:t>
                      </a:r>
                    </a:p>
                  </a:txBody>
                  <a:tcPr/>
                </a:tc>
                <a:tc>
                  <a:txBody>
                    <a:bodyPr/>
                    <a:lstStyle/>
                    <a:p>
                      <a:r>
                        <a:rPr lang="en-US" dirty="0"/>
                        <a:t>2.5</a:t>
                      </a:r>
                    </a:p>
                  </a:txBody>
                  <a:tcPr/>
                </a:tc>
                <a:extLst>
                  <a:ext uri="{0D108BD9-81ED-4DB2-BD59-A6C34878D82A}">
                    <a16:rowId xmlns:a16="http://schemas.microsoft.com/office/drawing/2014/main" val="10002"/>
                  </a:ext>
                </a:extLst>
              </a:tr>
              <a:tr h="379572">
                <a:tc>
                  <a:txBody>
                    <a:bodyPr/>
                    <a:lstStyle/>
                    <a:p>
                      <a:r>
                        <a:rPr lang="en-US" dirty="0"/>
                        <a:t>3</a:t>
                      </a:r>
                    </a:p>
                  </a:txBody>
                  <a:tcPr/>
                </a:tc>
                <a:tc>
                  <a:txBody>
                    <a:bodyPr/>
                    <a:lstStyle/>
                    <a:p>
                      <a:r>
                        <a:rPr lang="en-US" dirty="0"/>
                        <a:t>foo</a:t>
                      </a:r>
                    </a:p>
                  </a:txBody>
                  <a:tcPr/>
                </a:tc>
                <a:tc>
                  <a:txBody>
                    <a:bodyPr/>
                    <a:lstStyle/>
                    <a:p>
                      <a:r>
                        <a:rPr lang="en-US" dirty="0"/>
                        <a:t>4</a:t>
                      </a:r>
                    </a:p>
                  </a:txBody>
                  <a:tcPr/>
                </a:tc>
                <a:tc>
                  <a:txBody>
                    <a:bodyPr/>
                    <a:lstStyle/>
                    <a:p>
                      <a:r>
                        <a:rPr lang="en-US" dirty="0"/>
                        <a:t>2.3</a:t>
                      </a:r>
                    </a:p>
                  </a:txBody>
                  <a:tcPr/>
                </a:tc>
                <a:extLst>
                  <a:ext uri="{0D108BD9-81ED-4DB2-BD59-A6C34878D82A}">
                    <a16:rowId xmlns:a16="http://schemas.microsoft.com/office/drawing/2014/main" val="10003"/>
                  </a:ext>
                </a:extLst>
              </a:tr>
              <a:tr h="379572">
                <a:tc>
                  <a:txBody>
                    <a:bodyPr/>
                    <a:lstStyle/>
                    <a:p>
                      <a:r>
                        <a:rPr lang="en-US" dirty="0"/>
                        <a:t>4</a:t>
                      </a:r>
                    </a:p>
                  </a:txBody>
                  <a:tcPr>
                    <a:solidFill>
                      <a:schemeClr val="tx2">
                        <a:lumMod val="60000"/>
                        <a:lumOff val="40000"/>
                      </a:schemeClr>
                    </a:solidFill>
                  </a:tcPr>
                </a:tc>
                <a:tc>
                  <a:txBody>
                    <a:bodyPr/>
                    <a:lstStyle/>
                    <a:p>
                      <a:r>
                        <a:rPr lang="en-US" dirty="0"/>
                        <a:t>foo</a:t>
                      </a:r>
                    </a:p>
                  </a:txBody>
                  <a:tcPr>
                    <a:solidFill>
                      <a:schemeClr val="tx2">
                        <a:lumMod val="60000"/>
                        <a:lumOff val="40000"/>
                      </a:schemeClr>
                    </a:solidFill>
                  </a:tcPr>
                </a:tc>
                <a:tc>
                  <a:txBody>
                    <a:bodyPr/>
                    <a:lstStyle/>
                    <a:p>
                      <a:r>
                        <a:rPr lang="en-US" dirty="0"/>
                        <a:t>3</a:t>
                      </a:r>
                    </a:p>
                  </a:txBody>
                  <a:tcPr>
                    <a:solidFill>
                      <a:schemeClr val="tx2">
                        <a:lumMod val="60000"/>
                        <a:lumOff val="40000"/>
                      </a:schemeClr>
                    </a:solidFill>
                  </a:tcPr>
                </a:tc>
                <a:tc>
                  <a:txBody>
                    <a:bodyPr/>
                    <a:lstStyle/>
                    <a:p>
                      <a:r>
                        <a:rPr lang="en-US" dirty="0" err="1"/>
                        <a:t>NaN</a:t>
                      </a:r>
                      <a:endParaRPr lang="en-US" dirty="0"/>
                    </a:p>
                  </a:txBody>
                  <a:tcPr>
                    <a:solidFill>
                      <a:schemeClr val="tx2">
                        <a:lumMod val="60000"/>
                        <a:lumOff val="40000"/>
                      </a:schemeClr>
                    </a:solidFill>
                  </a:tcPr>
                </a:tc>
                <a:extLst>
                  <a:ext uri="{0D108BD9-81ED-4DB2-BD59-A6C34878D82A}">
                    <a16:rowId xmlns:a16="http://schemas.microsoft.com/office/drawing/2014/main" val="10004"/>
                  </a:ext>
                </a:extLst>
              </a:tr>
              <a:tr h="379572">
                <a:tc>
                  <a:txBody>
                    <a:bodyPr/>
                    <a:lstStyle/>
                    <a:p>
                      <a:r>
                        <a:rPr lang="en-US" dirty="0"/>
                        <a:t>5</a:t>
                      </a:r>
                    </a:p>
                  </a:txBody>
                  <a:tcPr>
                    <a:solidFill>
                      <a:schemeClr val="tx2">
                        <a:lumMod val="60000"/>
                        <a:lumOff val="40000"/>
                      </a:schemeClr>
                    </a:solidFill>
                  </a:tcPr>
                </a:tc>
                <a:tc>
                  <a:txBody>
                    <a:bodyPr/>
                    <a:lstStyle/>
                    <a:p>
                      <a:r>
                        <a:rPr lang="en-US" dirty="0" err="1"/>
                        <a:t>NaN</a:t>
                      </a:r>
                      <a:endParaRPr lang="en-US" dirty="0"/>
                    </a:p>
                  </a:txBody>
                  <a:tcPr>
                    <a:solidFill>
                      <a:schemeClr val="tx2">
                        <a:lumMod val="60000"/>
                        <a:lumOff val="40000"/>
                      </a:schemeClr>
                    </a:solidFill>
                  </a:tcPr>
                </a:tc>
                <a:tc>
                  <a:txBody>
                    <a:bodyPr/>
                    <a:lstStyle/>
                    <a:p>
                      <a:r>
                        <a:rPr lang="en-US" dirty="0" err="1"/>
                        <a:t>NaN</a:t>
                      </a:r>
                      <a:endParaRPr lang="en-US" dirty="0"/>
                    </a:p>
                  </a:txBody>
                  <a:tcPr>
                    <a:solidFill>
                      <a:schemeClr val="tx2">
                        <a:lumMod val="60000"/>
                        <a:lumOff val="40000"/>
                      </a:schemeClr>
                    </a:solidFill>
                  </a:tcPr>
                </a:tc>
                <a:tc>
                  <a:txBody>
                    <a:bodyPr/>
                    <a:lstStyle/>
                    <a:p>
                      <a:r>
                        <a:rPr lang="en-US" dirty="0"/>
                        <a:t>8.0</a:t>
                      </a:r>
                    </a:p>
                  </a:txBody>
                  <a:tcPr>
                    <a:solidFill>
                      <a:schemeClr val="tx2">
                        <a:lumMod val="60000"/>
                        <a:lumOff val="40000"/>
                      </a:schemeClr>
                    </a:solidFill>
                  </a:tcPr>
                </a:tc>
                <a:extLst>
                  <a:ext uri="{0D108BD9-81ED-4DB2-BD59-A6C34878D82A}">
                    <a16:rowId xmlns:a16="http://schemas.microsoft.com/office/drawing/2014/main" val="10005"/>
                  </a:ext>
                </a:extLst>
              </a:tr>
            </a:tbl>
          </a:graphicData>
        </a:graphic>
      </p:graphicFrame>
      <p:cxnSp>
        <p:nvCxnSpPr>
          <p:cNvPr id="35" name="Straight Arrow Connector 34"/>
          <p:cNvCxnSpPr/>
          <p:nvPr/>
        </p:nvCxnSpPr>
        <p:spPr>
          <a:xfrm>
            <a:off x="6119981" y="5183432"/>
            <a:ext cx="1214338"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924228" y="4778698"/>
            <a:ext cx="663357" cy="584775"/>
          </a:xfrm>
          <a:prstGeom prst="rect">
            <a:avLst/>
          </a:prstGeom>
          <a:noFill/>
        </p:spPr>
        <p:txBody>
          <a:bodyPr wrap="square" rtlCol="0">
            <a:spAutoFit/>
          </a:bodyPr>
          <a:lstStyle/>
          <a:p>
            <a:r>
              <a:rPr lang="en-US" sz="3200" dirty="0"/>
              <a:t>⟗</a:t>
            </a:r>
          </a:p>
        </p:txBody>
      </p:sp>
    </p:spTree>
    <p:extLst>
      <p:ext uri="{BB962C8B-B14F-4D97-AF65-F5344CB8AC3E}">
        <p14:creationId xmlns:p14="http://schemas.microsoft.com/office/powerpoint/2010/main" val="26423391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Summary</a:t>
            </a:r>
          </a:p>
        </p:txBody>
      </p:sp>
      <p:sp>
        <p:nvSpPr>
          <p:cNvPr id="3" name="Content Placeholder 2"/>
          <p:cNvSpPr>
            <a:spLocks noGrp="1"/>
          </p:cNvSpPr>
          <p:nvPr>
            <p:ph idx="1"/>
          </p:nvPr>
        </p:nvSpPr>
        <p:spPr/>
        <p:txBody>
          <a:bodyPr vert="horz" lIns="91440" tIns="45720" rIns="91440" bIns="731520" rtlCol="0">
            <a:normAutofit/>
          </a:bodyPr>
          <a:lstStyle/>
          <a:p>
            <a:pPr marL="457200" indent="-457200">
              <a:spcBef>
                <a:spcPts val="0"/>
              </a:spcBef>
              <a:spcAft>
                <a:spcPts val="0"/>
              </a:spcAft>
              <a:buFont typeface="Wingdings" charset="2"/>
              <a:buChar char="§"/>
              <a:defRPr/>
            </a:pPr>
            <a:r>
              <a:rPr lang="en-US" dirty="0"/>
              <a:t>Tables: A simple, common abstraction</a:t>
            </a:r>
          </a:p>
          <a:p>
            <a:pPr marL="914400" lvl="1" indent="-457200">
              <a:spcBef>
                <a:spcPts val="0"/>
              </a:spcBef>
              <a:buClrTx/>
              <a:buFont typeface="Wingdings" charset="2"/>
              <a:buChar char="§"/>
            </a:pPr>
            <a:r>
              <a:rPr lang="en-US" dirty="0"/>
              <a:t>Subsumes a set of “strings” </a:t>
            </a:r>
            <a:r>
              <a:rPr lang="mr-IN" dirty="0"/>
              <a:t>–</a:t>
            </a:r>
            <a:r>
              <a:rPr lang="en-US" dirty="0"/>
              <a:t> a common input</a:t>
            </a:r>
          </a:p>
          <a:p>
            <a:pPr marL="457200" indent="-457200">
              <a:spcBef>
                <a:spcPts val="0"/>
              </a:spcBef>
              <a:buFont typeface="Wingdings" charset="2"/>
              <a:buChar char="§"/>
            </a:pPr>
            <a:endParaRPr lang="en-US" dirty="0"/>
          </a:p>
          <a:p>
            <a:pPr marL="457200" indent="-457200">
              <a:spcBef>
                <a:spcPts val="0"/>
              </a:spcBef>
              <a:buFont typeface="Wingdings" charset="2"/>
              <a:buChar char="§"/>
            </a:pPr>
            <a:r>
              <a:rPr lang="en-US" dirty="0"/>
              <a:t>Operations</a:t>
            </a:r>
          </a:p>
          <a:p>
            <a:pPr marL="914400" lvl="1" indent="-457200">
              <a:spcBef>
                <a:spcPts val="0"/>
              </a:spcBef>
              <a:buFont typeface="Wingdings" charset="2"/>
              <a:buChar char="§"/>
            </a:pPr>
            <a:r>
              <a:rPr lang="en-US" dirty="0"/>
              <a:t>Select, Map, Aggregate, Reduce, Join/Merge, Union/</a:t>
            </a:r>
            <a:r>
              <a:rPr lang="en-US" dirty="0" err="1"/>
              <a:t>Concat</a:t>
            </a:r>
            <a:r>
              <a:rPr lang="en-US" dirty="0"/>
              <a:t>, Group By</a:t>
            </a:r>
          </a:p>
          <a:p>
            <a:pPr marL="457200" indent="-457200">
              <a:spcBef>
                <a:spcPts val="0"/>
              </a:spcBef>
              <a:buFont typeface="Wingdings" charset="2"/>
              <a:buChar char="§"/>
            </a:pPr>
            <a:endParaRPr lang="en-US" dirty="0"/>
          </a:p>
          <a:p>
            <a:pPr marL="457200" indent="-457200">
              <a:spcBef>
                <a:spcPts val="0"/>
              </a:spcBef>
              <a:buFont typeface="Wingdings" charset="2"/>
              <a:buChar char="§"/>
            </a:pPr>
            <a:r>
              <a:rPr lang="en-US" dirty="0"/>
              <a:t>In a given system/language, the operations may be named differently</a:t>
            </a:r>
          </a:p>
          <a:p>
            <a:pPr marL="914400" lvl="1" indent="-457200">
              <a:spcBef>
                <a:spcPts val="0"/>
              </a:spcBef>
              <a:buFont typeface="Wingdings" charset="2"/>
              <a:buChar char="§"/>
            </a:pPr>
            <a:r>
              <a:rPr lang="en-US" dirty="0"/>
              <a:t>E.g., SQL uses “join”, whereas Pandas uses “merge”</a:t>
            </a:r>
          </a:p>
          <a:p>
            <a:pPr marL="914400" lvl="1" indent="-457200">
              <a:spcBef>
                <a:spcPts val="0"/>
              </a:spcBef>
              <a:buFont typeface="Wingdings" charset="2"/>
              <a:buChar char="§"/>
            </a:pPr>
            <a:endParaRPr lang="en-US" dirty="0"/>
          </a:p>
          <a:p>
            <a:pPr marL="457200" indent="-457200">
              <a:spcBef>
                <a:spcPts val="0"/>
              </a:spcBef>
              <a:buFont typeface="Wingdings" charset="2"/>
              <a:buChar char="§"/>
            </a:pPr>
            <a:r>
              <a:rPr lang="en-US" dirty="0"/>
              <a:t>Subtle variations in the definitions, especially for more complex operations</a:t>
            </a:r>
          </a:p>
        </p:txBody>
      </p:sp>
      <p:sp>
        <p:nvSpPr>
          <p:cNvPr id="5" name="Slide Number Placeholder 4"/>
          <p:cNvSpPr>
            <a:spLocks noGrp="1"/>
          </p:cNvSpPr>
          <p:nvPr>
            <p:ph type="sldNum" sz="quarter" idx="12"/>
          </p:nvPr>
        </p:nvSpPr>
        <p:spPr/>
        <p:txBody>
          <a:bodyPr/>
          <a:lstStyle/>
          <a:p>
            <a:fld id="{A2EF37A0-74FC-AB4F-AE4C-D9BFC6719E9F}" type="slidenum">
              <a:rPr lang="en-US" smtClean="0"/>
              <a:pPr/>
              <a:t>21</a:t>
            </a:fld>
            <a:endParaRPr lang="en-US"/>
          </a:p>
        </p:txBody>
      </p:sp>
    </p:spTree>
    <p:extLst>
      <p:ext uri="{BB962C8B-B14F-4D97-AF65-F5344CB8AC3E}">
        <p14:creationId xmlns:p14="http://schemas.microsoft.com/office/powerpoint/2010/main" val="3514459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PQuestion"/>
          <p:cNvSpPr>
            <a:spLocks noGrp="1"/>
          </p:cNvSpPr>
          <p:nvPr>
            <p:ph type="title"/>
          </p:nvPr>
        </p:nvSpPr>
        <p:spPr>
          <a:xfrm>
            <a:off x="609600" y="4920258"/>
            <a:ext cx="7721600" cy="1371600"/>
          </a:xfrm>
        </p:spPr>
        <p:txBody>
          <a:bodyPr>
            <a:normAutofit/>
          </a:bodyPr>
          <a:lstStyle/>
          <a:p>
            <a:r>
              <a:rPr lang="en-US" altLang="en-US" dirty="0"/>
              <a:t>How many </a:t>
            </a:r>
            <a:r>
              <a:rPr lang="en-US" altLang="en-US" dirty="0" err="1"/>
              <a:t>GRoups</a:t>
            </a:r>
            <a:r>
              <a:rPr lang="en-US" altLang="en-US" dirty="0"/>
              <a:t> in the answer?</a:t>
            </a:r>
          </a:p>
        </p:txBody>
      </p:sp>
      <p:sp>
        <p:nvSpPr>
          <p:cNvPr id="13314" name="TPAnswers"/>
          <p:cNvSpPr>
            <a:spLocks noGrp="1"/>
          </p:cNvSpPr>
          <p:nvPr>
            <p:ph idx="1"/>
            <p:custDataLst>
              <p:tags r:id="rId2"/>
            </p:custDataLst>
          </p:nvPr>
        </p:nvSpPr>
        <p:spPr>
          <a:xfrm>
            <a:off x="7554278" y="1752600"/>
            <a:ext cx="3215322" cy="4373563"/>
          </a:xfrm>
        </p:spPr>
        <p:txBody>
          <a:bodyPr>
            <a:normAutofit/>
          </a:bodyPr>
          <a:lstStyle/>
          <a:p>
            <a:pPr marL="457200" indent="-457200">
              <a:buFont typeface="+mj-lt"/>
              <a:buAutoNum type="alphaUcPeriod"/>
            </a:pPr>
            <a:r>
              <a:rPr lang="en-US" altLang="en-US" dirty="0"/>
              <a:t>1</a:t>
            </a:r>
          </a:p>
          <a:p>
            <a:pPr marL="457200" indent="-457200">
              <a:buFont typeface="+mj-lt"/>
              <a:buAutoNum type="alphaUcPeriod"/>
            </a:pPr>
            <a:r>
              <a:rPr lang="en-US" altLang="en-US" dirty="0"/>
              <a:t>3</a:t>
            </a:r>
          </a:p>
          <a:p>
            <a:pPr marL="457200" indent="-457200">
              <a:buFont typeface="+mj-lt"/>
              <a:buAutoNum type="alphaUcPeriod"/>
            </a:pPr>
            <a:r>
              <a:rPr lang="en-US" altLang="en-US" dirty="0"/>
              <a:t>5</a:t>
            </a:r>
          </a:p>
          <a:p>
            <a:pPr marL="457200" indent="-457200">
              <a:buFont typeface="+mj-lt"/>
              <a:buAutoNum type="alphaUcPeriod"/>
            </a:pPr>
            <a:r>
              <a:rPr lang="en-US" altLang="en-US" dirty="0"/>
              <a:t>8</a:t>
            </a:r>
          </a:p>
        </p:txBody>
      </p:sp>
      <p:pic>
        <p:nvPicPr>
          <p:cNvPr id="3" name="TPChart" hidden="1"/>
          <p:cNvPicPr>
            <a:picLocks/>
          </p:cNvPicPr>
          <p:nvPr>
            <p:custDataLst>
              <p:tags r:id="rId3"/>
            </p:custDataLst>
          </p:nvPr>
        </p:nvPicPr>
        <p:blipFill>
          <a:blip r:embed="rId6" cstate="print">
            <a:extLst>
              <a:ext uri="{28A0092B-C50C-407E-A947-70E740481C1C}">
                <a14:useLocalDpi xmlns:a14="http://schemas.microsoft.com/office/drawing/2010/main"/>
              </a:ext>
            </a:extLst>
          </a:blip>
          <a:stretch>
            <a:fillRect/>
          </a:stretch>
        </p:blipFill>
        <p:spPr>
          <a:xfrm>
            <a:off x="7475095" y="4302177"/>
            <a:ext cx="3129405" cy="2441523"/>
          </a:xfrm>
          <a:prstGeom prst="rect">
            <a:avLst/>
          </a:prstGeom>
        </p:spPr>
      </p:pic>
      <p:graphicFrame>
        <p:nvGraphicFramePr>
          <p:cNvPr id="5" name="Table 4"/>
          <p:cNvGraphicFramePr>
            <a:graphicFrameLocks noGrp="1"/>
          </p:cNvGraphicFramePr>
          <p:nvPr/>
        </p:nvGraphicFramePr>
        <p:xfrm>
          <a:off x="1981201" y="229668"/>
          <a:ext cx="2656523" cy="3416148"/>
        </p:xfrm>
        <a:graphic>
          <a:graphicData uri="http://schemas.openxmlformats.org/drawingml/2006/table">
            <a:tbl>
              <a:tblPr firstRow="1" bandRow="1">
                <a:tableStyleId>{7E9639D4-E3E2-4D34-9284-5A2195B3D0D7}</a:tableStyleId>
              </a:tblPr>
              <a:tblGrid>
                <a:gridCol w="602870">
                  <a:extLst>
                    <a:ext uri="{9D8B030D-6E8A-4147-A177-3AD203B41FA5}">
                      <a16:colId xmlns:a16="http://schemas.microsoft.com/office/drawing/2014/main" val="20000"/>
                    </a:ext>
                  </a:extLst>
                </a:gridCol>
                <a:gridCol w="719528">
                  <a:extLst>
                    <a:ext uri="{9D8B030D-6E8A-4147-A177-3AD203B41FA5}">
                      <a16:colId xmlns:a16="http://schemas.microsoft.com/office/drawing/2014/main" val="20001"/>
                    </a:ext>
                  </a:extLst>
                </a:gridCol>
                <a:gridCol w="599606">
                  <a:extLst>
                    <a:ext uri="{9D8B030D-6E8A-4147-A177-3AD203B41FA5}">
                      <a16:colId xmlns:a16="http://schemas.microsoft.com/office/drawing/2014/main" val="20002"/>
                    </a:ext>
                  </a:extLst>
                </a:gridCol>
                <a:gridCol w="734519">
                  <a:extLst>
                    <a:ext uri="{9D8B030D-6E8A-4147-A177-3AD203B41FA5}">
                      <a16:colId xmlns:a16="http://schemas.microsoft.com/office/drawing/2014/main" val="20003"/>
                    </a:ext>
                  </a:extLst>
                </a:gridCol>
              </a:tblGrid>
              <a:tr h="379572">
                <a:tc>
                  <a:txBody>
                    <a:bodyPr/>
                    <a:lstStyle/>
                    <a:p>
                      <a:r>
                        <a:rPr lang="en-US" dirty="0"/>
                        <a:t>ID</a:t>
                      </a:r>
                    </a:p>
                  </a:txBody>
                  <a:tcPr/>
                </a:tc>
                <a:tc>
                  <a:txBody>
                    <a:bodyPr/>
                    <a:lstStyle/>
                    <a:p>
                      <a:r>
                        <a:rPr lang="en-US" dirty="0"/>
                        <a:t>A</a:t>
                      </a:r>
                    </a:p>
                  </a:txBody>
                  <a:tcPr/>
                </a:tc>
                <a:tc>
                  <a:txBody>
                    <a:bodyPr/>
                    <a:lstStyle/>
                    <a:p>
                      <a:r>
                        <a:rPr lang="en-US" dirty="0"/>
                        <a:t>B</a:t>
                      </a:r>
                    </a:p>
                  </a:txBody>
                  <a:tcPr/>
                </a:tc>
                <a:tc>
                  <a:txBody>
                    <a:bodyPr/>
                    <a:lstStyle/>
                    <a:p>
                      <a:r>
                        <a:rPr lang="en-US" dirty="0"/>
                        <a:t>C</a:t>
                      </a:r>
                    </a:p>
                  </a:txBody>
                  <a:tcPr/>
                </a:tc>
                <a:extLst>
                  <a:ext uri="{0D108BD9-81ED-4DB2-BD59-A6C34878D82A}">
                    <a16:rowId xmlns:a16="http://schemas.microsoft.com/office/drawing/2014/main" val="10000"/>
                  </a:ext>
                </a:extLst>
              </a:tr>
              <a:tr h="379572">
                <a:tc>
                  <a:txBody>
                    <a:bodyPr/>
                    <a:lstStyle/>
                    <a:p>
                      <a:r>
                        <a:rPr lang="en-US" dirty="0"/>
                        <a:t>1</a:t>
                      </a:r>
                    </a:p>
                  </a:txBody>
                  <a:tcPr/>
                </a:tc>
                <a:tc>
                  <a:txBody>
                    <a:bodyPr/>
                    <a:lstStyle/>
                    <a:p>
                      <a:r>
                        <a:rPr lang="en-US" dirty="0"/>
                        <a:t>foo</a:t>
                      </a:r>
                    </a:p>
                  </a:txBody>
                  <a:tcPr/>
                </a:tc>
                <a:tc>
                  <a:txBody>
                    <a:bodyPr/>
                    <a:lstStyle/>
                    <a:p>
                      <a:r>
                        <a:rPr lang="en-US" dirty="0"/>
                        <a:t>3</a:t>
                      </a:r>
                    </a:p>
                  </a:txBody>
                  <a:tcPr/>
                </a:tc>
                <a:tc>
                  <a:txBody>
                    <a:bodyPr/>
                    <a:lstStyle/>
                    <a:p>
                      <a:r>
                        <a:rPr lang="en-US" dirty="0"/>
                        <a:t>6.6</a:t>
                      </a:r>
                    </a:p>
                  </a:txBody>
                  <a:tcPr/>
                </a:tc>
                <a:extLst>
                  <a:ext uri="{0D108BD9-81ED-4DB2-BD59-A6C34878D82A}">
                    <a16:rowId xmlns:a16="http://schemas.microsoft.com/office/drawing/2014/main" val="10001"/>
                  </a:ext>
                </a:extLst>
              </a:tr>
              <a:tr h="379572">
                <a:tc>
                  <a:txBody>
                    <a:bodyPr/>
                    <a:lstStyle/>
                    <a:p>
                      <a:r>
                        <a:rPr lang="en-US" dirty="0"/>
                        <a:t>2</a:t>
                      </a:r>
                    </a:p>
                  </a:txBody>
                  <a:tcPr/>
                </a:tc>
                <a:tc>
                  <a:txBody>
                    <a:bodyPr/>
                    <a:lstStyle/>
                    <a:p>
                      <a:r>
                        <a:rPr lang="en-US" dirty="0" err="1"/>
                        <a:t>baz</a:t>
                      </a:r>
                      <a:endParaRPr lang="en-US" dirty="0"/>
                    </a:p>
                  </a:txBody>
                  <a:tcPr/>
                </a:tc>
                <a:tc>
                  <a:txBody>
                    <a:bodyPr/>
                    <a:lstStyle/>
                    <a:p>
                      <a:r>
                        <a:rPr lang="en-US" dirty="0"/>
                        <a:t>2</a:t>
                      </a:r>
                    </a:p>
                  </a:txBody>
                  <a:tcPr/>
                </a:tc>
                <a:tc>
                  <a:txBody>
                    <a:bodyPr/>
                    <a:lstStyle/>
                    <a:p>
                      <a:r>
                        <a:rPr lang="en-US" dirty="0"/>
                        <a:t>4.7</a:t>
                      </a:r>
                    </a:p>
                  </a:txBody>
                  <a:tcPr/>
                </a:tc>
                <a:extLst>
                  <a:ext uri="{0D108BD9-81ED-4DB2-BD59-A6C34878D82A}">
                    <a16:rowId xmlns:a16="http://schemas.microsoft.com/office/drawing/2014/main" val="10002"/>
                  </a:ext>
                </a:extLst>
              </a:tr>
              <a:tr h="379572">
                <a:tc>
                  <a:txBody>
                    <a:bodyPr/>
                    <a:lstStyle/>
                    <a:p>
                      <a:r>
                        <a:rPr lang="en-US" dirty="0"/>
                        <a:t>3</a:t>
                      </a:r>
                    </a:p>
                  </a:txBody>
                  <a:tcPr/>
                </a:tc>
                <a:tc>
                  <a:txBody>
                    <a:bodyPr/>
                    <a:lstStyle/>
                    <a:p>
                      <a:r>
                        <a:rPr lang="en-US" dirty="0"/>
                        <a:t>foo</a:t>
                      </a:r>
                    </a:p>
                  </a:txBody>
                  <a:tcPr/>
                </a:tc>
                <a:tc>
                  <a:txBody>
                    <a:bodyPr/>
                    <a:lstStyle/>
                    <a:p>
                      <a:r>
                        <a:rPr lang="en-US" dirty="0"/>
                        <a:t>4</a:t>
                      </a:r>
                    </a:p>
                  </a:txBody>
                  <a:tcPr/>
                </a:tc>
                <a:tc>
                  <a:txBody>
                    <a:bodyPr/>
                    <a:lstStyle/>
                    <a:p>
                      <a:r>
                        <a:rPr lang="en-US" dirty="0"/>
                        <a:t>3.1</a:t>
                      </a:r>
                    </a:p>
                  </a:txBody>
                  <a:tcPr/>
                </a:tc>
                <a:extLst>
                  <a:ext uri="{0D108BD9-81ED-4DB2-BD59-A6C34878D82A}">
                    <a16:rowId xmlns:a16="http://schemas.microsoft.com/office/drawing/2014/main" val="10003"/>
                  </a:ext>
                </a:extLst>
              </a:tr>
              <a:tr h="379572">
                <a:tc>
                  <a:txBody>
                    <a:bodyPr/>
                    <a:lstStyle/>
                    <a:p>
                      <a:r>
                        <a:rPr lang="en-US" dirty="0"/>
                        <a:t>4</a:t>
                      </a:r>
                    </a:p>
                  </a:txBody>
                  <a:tcPr/>
                </a:tc>
                <a:tc>
                  <a:txBody>
                    <a:bodyPr/>
                    <a:lstStyle/>
                    <a:p>
                      <a:r>
                        <a:rPr lang="en-US" dirty="0" err="1"/>
                        <a:t>baz</a:t>
                      </a:r>
                      <a:endParaRPr lang="en-US" dirty="0"/>
                    </a:p>
                  </a:txBody>
                  <a:tcPr/>
                </a:tc>
                <a:tc>
                  <a:txBody>
                    <a:bodyPr/>
                    <a:lstStyle/>
                    <a:p>
                      <a:r>
                        <a:rPr lang="en-US" dirty="0"/>
                        <a:t>3</a:t>
                      </a:r>
                    </a:p>
                  </a:txBody>
                  <a:tcPr/>
                </a:tc>
                <a:tc>
                  <a:txBody>
                    <a:bodyPr/>
                    <a:lstStyle/>
                    <a:p>
                      <a:r>
                        <a:rPr lang="en-US" dirty="0"/>
                        <a:t>8.0</a:t>
                      </a:r>
                    </a:p>
                  </a:txBody>
                  <a:tcPr/>
                </a:tc>
                <a:extLst>
                  <a:ext uri="{0D108BD9-81ED-4DB2-BD59-A6C34878D82A}">
                    <a16:rowId xmlns:a16="http://schemas.microsoft.com/office/drawing/2014/main" val="10004"/>
                  </a:ext>
                </a:extLst>
              </a:tr>
              <a:tr h="379572">
                <a:tc>
                  <a:txBody>
                    <a:bodyPr/>
                    <a:lstStyle/>
                    <a:p>
                      <a:r>
                        <a:rPr lang="en-US" dirty="0"/>
                        <a:t>5</a:t>
                      </a:r>
                    </a:p>
                  </a:txBody>
                  <a:tcPr/>
                </a:tc>
                <a:tc>
                  <a:txBody>
                    <a:bodyPr/>
                    <a:lstStyle/>
                    <a:p>
                      <a:r>
                        <a:rPr lang="en-US" dirty="0"/>
                        <a:t>bar</a:t>
                      </a:r>
                    </a:p>
                  </a:txBody>
                  <a:tcPr/>
                </a:tc>
                <a:tc>
                  <a:txBody>
                    <a:bodyPr/>
                    <a:lstStyle/>
                    <a:p>
                      <a:r>
                        <a:rPr lang="en-US" dirty="0"/>
                        <a:t>1</a:t>
                      </a:r>
                    </a:p>
                  </a:txBody>
                  <a:tcPr/>
                </a:tc>
                <a:tc>
                  <a:txBody>
                    <a:bodyPr/>
                    <a:lstStyle/>
                    <a:p>
                      <a:r>
                        <a:rPr lang="en-US" dirty="0"/>
                        <a:t>1.2</a:t>
                      </a:r>
                    </a:p>
                  </a:txBody>
                  <a:tcPr/>
                </a:tc>
                <a:extLst>
                  <a:ext uri="{0D108BD9-81ED-4DB2-BD59-A6C34878D82A}">
                    <a16:rowId xmlns:a16="http://schemas.microsoft.com/office/drawing/2014/main" val="10005"/>
                  </a:ext>
                </a:extLst>
              </a:tr>
              <a:tr h="379572">
                <a:tc>
                  <a:txBody>
                    <a:bodyPr/>
                    <a:lstStyle/>
                    <a:p>
                      <a:r>
                        <a:rPr lang="en-US" dirty="0"/>
                        <a:t>6</a:t>
                      </a:r>
                    </a:p>
                  </a:txBody>
                  <a:tcPr/>
                </a:tc>
                <a:tc>
                  <a:txBody>
                    <a:bodyPr/>
                    <a:lstStyle/>
                    <a:p>
                      <a:r>
                        <a:rPr lang="en-US" dirty="0"/>
                        <a:t>bar</a:t>
                      </a:r>
                    </a:p>
                  </a:txBody>
                  <a:tcPr/>
                </a:tc>
                <a:tc>
                  <a:txBody>
                    <a:bodyPr/>
                    <a:lstStyle/>
                    <a:p>
                      <a:r>
                        <a:rPr lang="en-US" dirty="0"/>
                        <a:t>2</a:t>
                      </a:r>
                    </a:p>
                  </a:txBody>
                  <a:tcPr/>
                </a:tc>
                <a:tc>
                  <a:txBody>
                    <a:bodyPr/>
                    <a:lstStyle/>
                    <a:p>
                      <a:r>
                        <a:rPr lang="en-US" dirty="0"/>
                        <a:t>2.5</a:t>
                      </a:r>
                    </a:p>
                  </a:txBody>
                  <a:tcPr/>
                </a:tc>
                <a:extLst>
                  <a:ext uri="{0D108BD9-81ED-4DB2-BD59-A6C34878D82A}">
                    <a16:rowId xmlns:a16="http://schemas.microsoft.com/office/drawing/2014/main" val="10006"/>
                  </a:ext>
                </a:extLst>
              </a:tr>
              <a:tr h="379572">
                <a:tc>
                  <a:txBody>
                    <a:bodyPr/>
                    <a:lstStyle/>
                    <a:p>
                      <a:r>
                        <a:rPr lang="en-US" dirty="0"/>
                        <a:t>7</a:t>
                      </a:r>
                    </a:p>
                  </a:txBody>
                  <a:tcPr/>
                </a:tc>
                <a:tc>
                  <a:txBody>
                    <a:bodyPr/>
                    <a:lstStyle/>
                    <a:p>
                      <a:r>
                        <a:rPr lang="en-US" dirty="0"/>
                        <a:t>foo</a:t>
                      </a:r>
                    </a:p>
                  </a:txBody>
                  <a:tcPr/>
                </a:tc>
                <a:tc>
                  <a:txBody>
                    <a:bodyPr/>
                    <a:lstStyle/>
                    <a:p>
                      <a:r>
                        <a:rPr lang="en-US" dirty="0"/>
                        <a:t>4</a:t>
                      </a:r>
                    </a:p>
                  </a:txBody>
                  <a:tcPr/>
                </a:tc>
                <a:tc>
                  <a:txBody>
                    <a:bodyPr/>
                    <a:lstStyle/>
                    <a:p>
                      <a:r>
                        <a:rPr lang="en-US" dirty="0"/>
                        <a:t>2.3</a:t>
                      </a:r>
                    </a:p>
                  </a:txBody>
                  <a:tcPr/>
                </a:tc>
                <a:extLst>
                  <a:ext uri="{0D108BD9-81ED-4DB2-BD59-A6C34878D82A}">
                    <a16:rowId xmlns:a16="http://schemas.microsoft.com/office/drawing/2014/main" val="10007"/>
                  </a:ext>
                </a:extLst>
              </a:tr>
              <a:tr h="379572">
                <a:tc>
                  <a:txBody>
                    <a:bodyPr/>
                    <a:lstStyle/>
                    <a:p>
                      <a:r>
                        <a:rPr lang="en-US" dirty="0"/>
                        <a:t>8</a:t>
                      </a:r>
                    </a:p>
                  </a:txBody>
                  <a:tcPr/>
                </a:tc>
                <a:tc>
                  <a:txBody>
                    <a:bodyPr/>
                    <a:lstStyle/>
                    <a:p>
                      <a:r>
                        <a:rPr lang="en-US" dirty="0"/>
                        <a:t>foo</a:t>
                      </a:r>
                    </a:p>
                  </a:txBody>
                  <a:tcPr/>
                </a:tc>
                <a:tc>
                  <a:txBody>
                    <a:bodyPr/>
                    <a:lstStyle/>
                    <a:p>
                      <a:r>
                        <a:rPr lang="en-US" dirty="0"/>
                        <a:t>3</a:t>
                      </a:r>
                    </a:p>
                  </a:txBody>
                  <a:tcPr/>
                </a:tc>
                <a:tc>
                  <a:txBody>
                    <a:bodyPr/>
                    <a:lstStyle/>
                    <a:p>
                      <a:r>
                        <a:rPr lang="en-US" dirty="0"/>
                        <a:t>8.0</a:t>
                      </a:r>
                    </a:p>
                  </a:txBody>
                  <a:tcPr/>
                </a:tc>
                <a:extLst>
                  <a:ext uri="{0D108BD9-81ED-4DB2-BD59-A6C34878D82A}">
                    <a16:rowId xmlns:a16="http://schemas.microsoft.com/office/drawing/2014/main" val="10008"/>
                  </a:ext>
                </a:extLst>
              </a:tr>
            </a:tbl>
          </a:graphicData>
        </a:graphic>
      </p:graphicFrame>
      <p:sp>
        <p:nvSpPr>
          <p:cNvPr id="6" name="TextBox 5"/>
          <p:cNvSpPr txBox="1"/>
          <p:nvPr/>
        </p:nvSpPr>
        <p:spPr>
          <a:xfrm>
            <a:off x="4963651" y="1360151"/>
            <a:ext cx="1793499" cy="369332"/>
          </a:xfrm>
          <a:prstGeom prst="rect">
            <a:avLst/>
          </a:prstGeom>
          <a:noFill/>
        </p:spPr>
        <p:txBody>
          <a:bodyPr wrap="square" rtlCol="0">
            <a:spAutoFit/>
          </a:bodyPr>
          <a:lstStyle/>
          <a:p>
            <a:r>
              <a:rPr lang="en-US"/>
              <a:t>Group By ‘A’</a:t>
            </a:r>
            <a:endParaRPr lang="en-US" dirty="0"/>
          </a:p>
        </p:txBody>
      </p:sp>
      <p:cxnSp>
        <p:nvCxnSpPr>
          <p:cNvPr id="7" name="Straight Arrow Connector 6"/>
          <p:cNvCxnSpPr/>
          <p:nvPr/>
        </p:nvCxnSpPr>
        <p:spPr>
          <a:xfrm>
            <a:off x="4963651" y="1937742"/>
            <a:ext cx="1984201"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9843359-7BC5-5445-93E3-52E142BBC38F}"/>
              </a:ext>
            </a:extLst>
          </p:cNvPr>
          <p:cNvSpPr txBox="1"/>
          <p:nvPr/>
        </p:nvSpPr>
        <p:spPr>
          <a:xfrm>
            <a:off x="9305731" y="4735592"/>
            <a:ext cx="2394857" cy="923330"/>
          </a:xfrm>
          <a:prstGeom prst="rect">
            <a:avLst/>
          </a:prstGeom>
          <a:noFill/>
        </p:spPr>
        <p:txBody>
          <a:bodyPr wrap="square" rtlCol="0">
            <a:spAutoFit/>
          </a:bodyPr>
          <a:lstStyle/>
          <a:p>
            <a:pPr algn="ctr"/>
            <a:r>
              <a:rPr lang="en-US" dirty="0"/>
              <a:t>foo -&gt; ...</a:t>
            </a:r>
          </a:p>
          <a:p>
            <a:pPr algn="ctr"/>
            <a:r>
              <a:rPr lang="en-US" dirty="0" err="1"/>
              <a:t>baz</a:t>
            </a:r>
            <a:r>
              <a:rPr lang="en-US" dirty="0"/>
              <a:t> -&gt; …</a:t>
            </a:r>
          </a:p>
          <a:p>
            <a:pPr algn="ctr"/>
            <a:r>
              <a:rPr lang="en-US" dirty="0"/>
              <a:t>bar -&gt; …</a:t>
            </a:r>
          </a:p>
        </p:txBody>
      </p:sp>
      <p:sp>
        <p:nvSpPr>
          <p:cNvPr id="11" name="Rounded Rectangle 10">
            <a:extLst>
              <a:ext uri="{FF2B5EF4-FFF2-40B4-BE49-F238E27FC236}">
                <a16:creationId xmlns:a16="http://schemas.microsoft.com/office/drawing/2014/main" id="{95C88758-3564-0740-9E00-4F5891026299}"/>
              </a:ext>
            </a:extLst>
          </p:cNvPr>
          <p:cNvSpPr/>
          <p:nvPr/>
        </p:nvSpPr>
        <p:spPr>
          <a:xfrm>
            <a:off x="7377404" y="2183363"/>
            <a:ext cx="1013927" cy="416768"/>
          </a:xfrm>
          <a:prstGeom prst="round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 name="Slide Number Placeholder 11">
            <a:extLst>
              <a:ext uri="{FF2B5EF4-FFF2-40B4-BE49-F238E27FC236}">
                <a16:creationId xmlns:a16="http://schemas.microsoft.com/office/drawing/2014/main" id="{53EE3BC6-6916-E441-9995-DFF4340B2390}"/>
              </a:ext>
            </a:extLst>
          </p:cNvPr>
          <p:cNvSpPr>
            <a:spLocks noGrp="1"/>
          </p:cNvSpPr>
          <p:nvPr>
            <p:ph type="sldNum" sz="quarter" idx="12"/>
          </p:nvPr>
        </p:nvSpPr>
        <p:spPr/>
        <p:txBody>
          <a:bodyPr/>
          <a:lstStyle/>
          <a:p>
            <a:fld id="{A2EF37A0-74FC-AB4F-AE4C-D9BFC6719E9F}" type="slidenum">
              <a:rPr lang="en-US" smtClean="0"/>
              <a:t>22</a:t>
            </a:fld>
            <a:endParaRPr lang="en-US"/>
          </a:p>
        </p:txBody>
      </p:sp>
    </p:spTree>
    <p:custDataLst>
      <p:tags r:id="rId1"/>
    </p:custDataLst>
    <p:extLst>
      <p:ext uri="{BB962C8B-B14F-4D97-AF65-F5344CB8AC3E}">
        <p14:creationId xmlns:p14="http://schemas.microsoft.com/office/powerpoint/2010/main" val="357460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PChart" hidden="1"/>
          <p:cNvPicPr>
            <a:picLocks/>
          </p:cNvPicPr>
          <p:nvPr>
            <p:custDataLst>
              <p:tags r:id="rId2"/>
            </p:custDataLst>
          </p:nvPr>
        </p:nvPicPr>
        <p:blipFill>
          <a:blip r:embed="rId6" cstate="print">
            <a:extLst>
              <a:ext uri="{28A0092B-C50C-407E-A947-70E740481C1C}">
                <a14:useLocalDpi xmlns:a14="http://schemas.microsoft.com/office/drawing/2010/main"/>
              </a:ext>
            </a:extLst>
          </a:blip>
          <a:stretch>
            <a:fillRect/>
          </a:stretch>
        </p:blipFill>
        <p:spPr>
          <a:xfrm>
            <a:off x="7864839" y="4542020"/>
            <a:ext cx="2739661" cy="2201680"/>
          </a:xfrm>
          <a:prstGeom prst="rect">
            <a:avLst/>
          </a:prstGeom>
        </p:spPr>
      </p:pic>
      <p:graphicFrame>
        <p:nvGraphicFramePr>
          <p:cNvPr id="9" name="Table 8"/>
          <p:cNvGraphicFramePr>
            <a:graphicFrameLocks noGrp="1"/>
          </p:cNvGraphicFramePr>
          <p:nvPr/>
        </p:nvGraphicFramePr>
        <p:xfrm>
          <a:off x="1981201" y="229668"/>
          <a:ext cx="2656523" cy="3416148"/>
        </p:xfrm>
        <a:graphic>
          <a:graphicData uri="http://schemas.openxmlformats.org/drawingml/2006/table">
            <a:tbl>
              <a:tblPr firstRow="1" bandRow="1">
                <a:tableStyleId>{7E9639D4-E3E2-4D34-9284-5A2195B3D0D7}</a:tableStyleId>
              </a:tblPr>
              <a:tblGrid>
                <a:gridCol w="602870">
                  <a:extLst>
                    <a:ext uri="{9D8B030D-6E8A-4147-A177-3AD203B41FA5}">
                      <a16:colId xmlns:a16="http://schemas.microsoft.com/office/drawing/2014/main" val="20000"/>
                    </a:ext>
                  </a:extLst>
                </a:gridCol>
                <a:gridCol w="719528">
                  <a:extLst>
                    <a:ext uri="{9D8B030D-6E8A-4147-A177-3AD203B41FA5}">
                      <a16:colId xmlns:a16="http://schemas.microsoft.com/office/drawing/2014/main" val="20001"/>
                    </a:ext>
                  </a:extLst>
                </a:gridCol>
                <a:gridCol w="599606">
                  <a:extLst>
                    <a:ext uri="{9D8B030D-6E8A-4147-A177-3AD203B41FA5}">
                      <a16:colId xmlns:a16="http://schemas.microsoft.com/office/drawing/2014/main" val="20002"/>
                    </a:ext>
                  </a:extLst>
                </a:gridCol>
                <a:gridCol w="734519">
                  <a:extLst>
                    <a:ext uri="{9D8B030D-6E8A-4147-A177-3AD203B41FA5}">
                      <a16:colId xmlns:a16="http://schemas.microsoft.com/office/drawing/2014/main" val="20003"/>
                    </a:ext>
                  </a:extLst>
                </a:gridCol>
              </a:tblGrid>
              <a:tr h="379572">
                <a:tc>
                  <a:txBody>
                    <a:bodyPr/>
                    <a:lstStyle/>
                    <a:p>
                      <a:r>
                        <a:rPr lang="en-US" dirty="0"/>
                        <a:t>ID</a:t>
                      </a:r>
                    </a:p>
                  </a:txBody>
                  <a:tcPr/>
                </a:tc>
                <a:tc>
                  <a:txBody>
                    <a:bodyPr/>
                    <a:lstStyle/>
                    <a:p>
                      <a:r>
                        <a:rPr lang="en-US" dirty="0"/>
                        <a:t>A</a:t>
                      </a:r>
                    </a:p>
                  </a:txBody>
                  <a:tcPr/>
                </a:tc>
                <a:tc>
                  <a:txBody>
                    <a:bodyPr/>
                    <a:lstStyle/>
                    <a:p>
                      <a:r>
                        <a:rPr lang="en-US" dirty="0"/>
                        <a:t>B</a:t>
                      </a:r>
                    </a:p>
                  </a:txBody>
                  <a:tcPr/>
                </a:tc>
                <a:tc>
                  <a:txBody>
                    <a:bodyPr/>
                    <a:lstStyle/>
                    <a:p>
                      <a:r>
                        <a:rPr lang="en-US" dirty="0"/>
                        <a:t>C</a:t>
                      </a:r>
                    </a:p>
                  </a:txBody>
                  <a:tcPr/>
                </a:tc>
                <a:extLst>
                  <a:ext uri="{0D108BD9-81ED-4DB2-BD59-A6C34878D82A}">
                    <a16:rowId xmlns:a16="http://schemas.microsoft.com/office/drawing/2014/main" val="10000"/>
                  </a:ext>
                </a:extLst>
              </a:tr>
              <a:tr h="379572">
                <a:tc>
                  <a:txBody>
                    <a:bodyPr/>
                    <a:lstStyle/>
                    <a:p>
                      <a:r>
                        <a:rPr lang="en-US" dirty="0"/>
                        <a:t>1</a:t>
                      </a:r>
                    </a:p>
                  </a:txBody>
                  <a:tcPr/>
                </a:tc>
                <a:tc>
                  <a:txBody>
                    <a:bodyPr/>
                    <a:lstStyle/>
                    <a:p>
                      <a:r>
                        <a:rPr lang="en-US" dirty="0"/>
                        <a:t>foo</a:t>
                      </a:r>
                    </a:p>
                  </a:txBody>
                  <a:tcPr/>
                </a:tc>
                <a:tc>
                  <a:txBody>
                    <a:bodyPr/>
                    <a:lstStyle/>
                    <a:p>
                      <a:r>
                        <a:rPr lang="en-US" dirty="0"/>
                        <a:t>3</a:t>
                      </a:r>
                    </a:p>
                  </a:txBody>
                  <a:tcPr/>
                </a:tc>
                <a:tc>
                  <a:txBody>
                    <a:bodyPr/>
                    <a:lstStyle/>
                    <a:p>
                      <a:r>
                        <a:rPr lang="en-US" dirty="0"/>
                        <a:t>6.6</a:t>
                      </a:r>
                    </a:p>
                  </a:txBody>
                  <a:tcPr/>
                </a:tc>
                <a:extLst>
                  <a:ext uri="{0D108BD9-81ED-4DB2-BD59-A6C34878D82A}">
                    <a16:rowId xmlns:a16="http://schemas.microsoft.com/office/drawing/2014/main" val="10001"/>
                  </a:ext>
                </a:extLst>
              </a:tr>
              <a:tr h="379572">
                <a:tc>
                  <a:txBody>
                    <a:bodyPr/>
                    <a:lstStyle/>
                    <a:p>
                      <a:r>
                        <a:rPr lang="en-US" dirty="0"/>
                        <a:t>2</a:t>
                      </a:r>
                    </a:p>
                  </a:txBody>
                  <a:tcPr/>
                </a:tc>
                <a:tc>
                  <a:txBody>
                    <a:bodyPr/>
                    <a:lstStyle/>
                    <a:p>
                      <a:r>
                        <a:rPr lang="en-US" dirty="0" err="1"/>
                        <a:t>baz</a:t>
                      </a:r>
                      <a:endParaRPr lang="en-US" dirty="0"/>
                    </a:p>
                  </a:txBody>
                  <a:tcPr/>
                </a:tc>
                <a:tc>
                  <a:txBody>
                    <a:bodyPr/>
                    <a:lstStyle/>
                    <a:p>
                      <a:r>
                        <a:rPr lang="en-US" dirty="0"/>
                        <a:t>2</a:t>
                      </a:r>
                    </a:p>
                  </a:txBody>
                  <a:tcPr/>
                </a:tc>
                <a:tc>
                  <a:txBody>
                    <a:bodyPr/>
                    <a:lstStyle/>
                    <a:p>
                      <a:r>
                        <a:rPr lang="en-US" dirty="0"/>
                        <a:t>4.7</a:t>
                      </a:r>
                    </a:p>
                  </a:txBody>
                  <a:tcPr/>
                </a:tc>
                <a:extLst>
                  <a:ext uri="{0D108BD9-81ED-4DB2-BD59-A6C34878D82A}">
                    <a16:rowId xmlns:a16="http://schemas.microsoft.com/office/drawing/2014/main" val="10002"/>
                  </a:ext>
                </a:extLst>
              </a:tr>
              <a:tr h="379572">
                <a:tc>
                  <a:txBody>
                    <a:bodyPr/>
                    <a:lstStyle/>
                    <a:p>
                      <a:r>
                        <a:rPr lang="en-US" dirty="0"/>
                        <a:t>3</a:t>
                      </a:r>
                    </a:p>
                  </a:txBody>
                  <a:tcPr/>
                </a:tc>
                <a:tc>
                  <a:txBody>
                    <a:bodyPr/>
                    <a:lstStyle/>
                    <a:p>
                      <a:r>
                        <a:rPr lang="en-US" dirty="0"/>
                        <a:t>foo</a:t>
                      </a:r>
                    </a:p>
                  </a:txBody>
                  <a:tcPr/>
                </a:tc>
                <a:tc>
                  <a:txBody>
                    <a:bodyPr/>
                    <a:lstStyle/>
                    <a:p>
                      <a:r>
                        <a:rPr lang="en-US" dirty="0"/>
                        <a:t>4</a:t>
                      </a:r>
                    </a:p>
                  </a:txBody>
                  <a:tcPr/>
                </a:tc>
                <a:tc>
                  <a:txBody>
                    <a:bodyPr/>
                    <a:lstStyle/>
                    <a:p>
                      <a:r>
                        <a:rPr lang="en-US" dirty="0"/>
                        <a:t>3.1</a:t>
                      </a:r>
                    </a:p>
                  </a:txBody>
                  <a:tcPr/>
                </a:tc>
                <a:extLst>
                  <a:ext uri="{0D108BD9-81ED-4DB2-BD59-A6C34878D82A}">
                    <a16:rowId xmlns:a16="http://schemas.microsoft.com/office/drawing/2014/main" val="10003"/>
                  </a:ext>
                </a:extLst>
              </a:tr>
              <a:tr h="379572">
                <a:tc>
                  <a:txBody>
                    <a:bodyPr/>
                    <a:lstStyle/>
                    <a:p>
                      <a:r>
                        <a:rPr lang="en-US" dirty="0"/>
                        <a:t>4</a:t>
                      </a:r>
                    </a:p>
                  </a:txBody>
                  <a:tcPr/>
                </a:tc>
                <a:tc>
                  <a:txBody>
                    <a:bodyPr/>
                    <a:lstStyle/>
                    <a:p>
                      <a:r>
                        <a:rPr lang="en-US" dirty="0" err="1"/>
                        <a:t>baz</a:t>
                      </a:r>
                      <a:endParaRPr lang="en-US" dirty="0"/>
                    </a:p>
                  </a:txBody>
                  <a:tcPr/>
                </a:tc>
                <a:tc>
                  <a:txBody>
                    <a:bodyPr/>
                    <a:lstStyle/>
                    <a:p>
                      <a:r>
                        <a:rPr lang="en-US" dirty="0"/>
                        <a:t>3</a:t>
                      </a:r>
                    </a:p>
                  </a:txBody>
                  <a:tcPr/>
                </a:tc>
                <a:tc>
                  <a:txBody>
                    <a:bodyPr/>
                    <a:lstStyle/>
                    <a:p>
                      <a:r>
                        <a:rPr lang="en-US" dirty="0"/>
                        <a:t>8.0</a:t>
                      </a:r>
                    </a:p>
                  </a:txBody>
                  <a:tcPr/>
                </a:tc>
                <a:extLst>
                  <a:ext uri="{0D108BD9-81ED-4DB2-BD59-A6C34878D82A}">
                    <a16:rowId xmlns:a16="http://schemas.microsoft.com/office/drawing/2014/main" val="10004"/>
                  </a:ext>
                </a:extLst>
              </a:tr>
              <a:tr h="379572">
                <a:tc>
                  <a:txBody>
                    <a:bodyPr/>
                    <a:lstStyle/>
                    <a:p>
                      <a:r>
                        <a:rPr lang="en-US" dirty="0"/>
                        <a:t>5</a:t>
                      </a:r>
                    </a:p>
                  </a:txBody>
                  <a:tcPr/>
                </a:tc>
                <a:tc>
                  <a:txBody>
                    <a:bodyPr/>
                    <a:lstStyle/>
                    <a:p>
                      <a:r>
                        <a:rPr lang="en-US" dirty="0"/>
                        <a:t>bar</a:t>
                      </a:r>
                    </a:p>
                  </a:txBody>
                  <a:tcPr/>
                </a:tc>
                <a:tc>
                  <a:txBody>
                    <a:bodyPr/>
                    <a:lstStyle/>
                    <a:p>
                      <a:r>
                        <a:rPr lang="en-US" dirty="0"/>
                        <a:t>1</a:t>
                      </a:r>
                    </a:p>
                  </a:txBody>
                  <a:tcPr/>
                </a:tc>
                <a:tc>
                  <a:txBody>
                    <a:bodyPr/>
                    <a:lstStyle/>
                    <a:p>
                      <a:r>
                        <a:rPr lang="en-US" dirty="0"/>
                        <a:t>1.2</a:t>
                      </a:r>
                    </a:p>
                  </a:txBody>
                  <a:tcPr/>
                </a:tc>
                <a:extLst>
                  <a:ext uri="{0D108BD9-81ED-4DB2-BD59-A6C34878D82A}">
                    <a16:rowId xmlns:a16="http://schemas.microsoft.com/office/drawing/2014/main" val="10005"/>
                  </a:ext>
                </a:extLst>
              </a:tr>
              <a:tr h="379572">
                <a:tc>
                  <a:txBody>
                    <a:bodyPr/>
                    <a:lstStyle/>
                    <a:p>
                      <a:r>
                        <a:rPr lang="en-US" dirty="0"/>
                        <a:t>6</a:t>
                      </a:r>
                    </a:p>
                  </a:txBody>
                  <a:tcPr/>
                </a:tc>
                <a:tc>
                  <a:txBody>
                    <a:bodyPr/>
                    <a:lstStyle/>
                    <a:p>
                      <a:r>
                        <a:rPr lang="en-US" dirty="0"/>
                        <a:t>bar</a:t>
                      </a:r>
                    </a:p>
                  </a:txBody>
                  <a:tcPr/>
                </a:tc>
                <a:tc>
                  <a:txBody>
                    <a:bodyPr/>
                    <a:lstStyle/>
                    <a:p>
                      <a:r>
                        <a:rPr lang="en-US" dirty="0"/>
                        <a:t>2</a:t>
                      </a:r>
                    </a:p>
                  </a:txBody>
                  <a:tcPr/>
                </a:tc>
                <a:tc>
                  <a:txBody>
                    <a:bodyPr/>
                    <a:lstStyle/>
                    <a:p>
                      <a:r>
                        <a:rPr lang="en-US" dirty="0"/>
                        <a:t>2.5</a:t>
                      </a:r>
                    </a:p>
                  </a:txBody>
                  <a:tcPr/>
                </a:tc>
                <a:extLst>
                  <a:ext uri="{0D108BD9-81ED-4DB2-BD59-A6C34878D82A}">
                    <a16:rowId xmlns:a16="http://schemas.microsoft.com/office/drawing/2014/main" val="10006"/>
                  </a:ext>
                </a:extLst>
              </a:tr>
              <a:tr h="379572">
                <a:tc>
                  <a:txBody>
                    <a:bodyPr/>
                    <a:lstStyle/>
                    <a:p>
                      <a:r>
                        <a:rPr lang="en-US" dirty="0"/>
                        <a:t>7</a:t>
                      </a:r>
                    </a:p>
                  </a:txBody>
                  <a:tcPr/>
                </a:tc>
                <a:tc>
                  <a:txBody>
                    <a:bodyPr/>
                    <a:lstStyle/>
                    <a:p>
                      <a:r>
                        <a:rPr lang="en-US" dirty="0"/>
                        <a:t>foo</a:t>
                      </a:r>
                    </a:p>
                  </a:txBody>
                  <a:tcPr/>
                </a:tc>
                <a:tc>
                  <a:txBody>
                    <a:bodyPr/>
                    <a:lstStyle/>
                    <a:p>
                      <a:r>
                        <a:rPr lang="en-US" dirty="0"/>
                        <a:t>4</a:t>
                      </a:r>
                    </a:p>
                  </a:txBody>
                  <a:tcPr/>
                </a:tc>
                <a:tc>
                  <a:txBody>
                    <a:bodyPr/>
                    <a:lstStyle/>
                    <a:p>
                      <a:r>
                        <a:rPr lang="en-US" dirty="0"/>
                        <a:t>2.3</a:t>
                      </a:r>
                    </a:p>
                  </a:txBody>
                  <a:tcPr/>
                </a:tc>
                <a:extLst>
                  <a:ext uri="{0D108BD9-81ED-4DB2-BD59-A6C34878D82A}">
                    <a16:rowId xmlns:a16="http://schemas.microsoft.com/office/drawing/2014/main" val="10007"/>
                  </a:ext>
                </a:extLst>
              </a:tr>
              <a:tr h="379572">
                <a:tc>
                  <a:txBody>
                    <a:bodyPr/>
                    <a:lstStyle/>
                    <a:p>
                      <a:r>
                        <a:rPr lang="en-US" dirty="0"/>
                        <a:t>8</a:t>
                      </a:r>
                    </a:p>
                  </a:txBody>
                  <a:tcPr/>
                </a:tc>
                <a:tc>
                  <a:txBody>
                    <a:bodyPr/>
                    <a:lstStyle/>
                    <a:p>
                      <a:r>
                        <a:rPr lang="en-US" dirty="0"/>
                        <a:t>foo</a:t>
                      </a:r>
                    </a:p>
                  </a:txBody>
                  <a:tcPr/>
                </a:tc>
                <a:tc>
                  <a:txBody>
                    <a:bodyPr/>
                    <a:lstStyle/>
                    <a:p>
                      <a:r>
                        <a:rPr lang="en-US" dirty="0"/>
                        <a:t>3</a:t>
                      </a:r>
                    </a:p>
                  </a:txBody>
                  <a:tcPr/>
                </a:tc>
                <a:tc>
                  <a:txBody>
                    <a:bodyPr/>
                    <a:lstStyle/>
                    <a:p>
                      <a:r>
                        <a:rPr lang="en-US" dirty="0"/>
                        <a:t>8.0</a:t>
                      </a:r>
                    </a:p>
                  </a:txBody>
                  <a:tcPr/>
                </a:tc>
                <a:extLst>
                  <a:ext uri="{0D108BD9-81ED-4DB2-BD59-A6C34878D82A}">
                    <a16:rowId xmlns:a16="http://schemas.microsoft.com/office/drawing/2014/main" val="10008"/>
                  </a:ext>
                </a:extLst>
              </a:tr>
            </a:tbl>
          </a:graphicData>
        </a:graphic>
      </p:graphicFrame>
      <p:sp>
        <p:nvSpPr>
          <p:cNvPr id="10" name="TextBox 9"/>
          <p:cNvSpPr txBox="1"/>
          <p:nvPr/>
        </p:nvSpPr>
        <p:spPr>
          <a:xfrm>
            <a:off x="4963651" y="1360152"/>
            <a:ext cx="1793499" cy="646331"/>
          </a:xfrm>
          <a:prstGeom prst="rect">
            <a:avLst/>
          </a:prstGeom>
          <a:noFill/>
        </p:spPr>
        <p:txBody>
          <a:bodyPr wrap="square" rtlCol="0">
            <a:spAutoFit/>
          </a:bodyPr>
          <a:lstStyle/>
          <a:p>
            <a:r>
              <a:rPr lang="en-US" dirty="0"/>
              <a:t>Group By ‘A’, ‘B’</a:t>
            </a:r>
          </a:p>
        </p:txBody>
      </p:sp>
      <p:cxnSp>
        <p:nvCxnSpPr>
          <p:cNvPr id="11" name="Straight Arrow Connector 10"/>
          <p:cNvCxnSpPr/>
          <p:nvPr/>
        </p:nvCxnSpPr>
        <p:spPr>
          <a:xfrm>
            <a:off x="4963651" y="1937742"/>
            <a:ext cx="1984201"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4" name="TPQuestion">
            <a:extLst>
              <a:ext uri="{FF2B5EF4-FFF2-40B4-BE49-F238E27FC236}">
                <a16:creationId xmlns:a16="http://schemas.microsoft.com/office/drawing/2014/main" id="{4D5B8877-41CE-2448-BEDA-C763FB172C51}"/>
              </a:ext>
            </a:extLst>
          </p:cNvPr>
          <p:cNvSpPr txBox="1">
            <a:spLocks/>
          </p:cNvSpPr>
          <p:nvPr/>
        </p:nvSpPr>
        <p:spPr>
          <a:xfrm>
            <a:off x="609600" y="4920258"/>
            <a:ext cx="7721600" cy="1371600"/>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r>
              <a:rPr lang="en-US" altLang="en-US" dirty="0"/>
              <a:t>How many Groups in the answer?</a:t>
            </a:r>
          </a:p>
        </p:txBody>
      </p:sp>
      <p:sp>
        <p:nvSpPr>
          <p:cNvPr id="15" name="TPAnswers">
            <a:extLst>
              <a:ext uri="{FF2B5EF4-FFF2-40B4-BE49-F238E27FC236}">
                <a16:creationId xmlns:a16="http://schemas.microsoft.com/office/drawing/2014/main" id="{6540357B-36D1-B147-9D47-B2D494120914}"/>
              </a:ext>
            </a:extLst>
          </p:cNvPr>
          <p:cNvSpPr txBox="1">
            <a:spLocks/>
          </p:cNvSpPr>
          <p:nvPr>
            <p:custDataLst>
              <p:tags r:id="rId3"/>
            </p:custDataLst>
          </p:nvPr>
        </p:nvSpPr>
        <p:spPr>
          <a:xfrm>
            <a:off x="7554278" y="1752600"/>
            <a:ext cx="3215322" cy="4373563"/>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457200" indent="-457200">
              <a:buFont typeface="+mj-lt"/>
              <a:buAutoNum type="alphaUcPeriod"/>
            </a:pPr>
            <a:r>
              <a:rPr lang="en-US" altLang="en-US" dirty="0"/>
              <a:t>1</a:t>
            </a:r>
          </a:p>
          <a:p>
            <a:pPr marL="457200" indent="-457200">
              <a:buFont typeface="+mj-lt"/>
              <a:buAutoNum type="alphaUcPeriod"/>
            </a:pPr>
            <a:r>
              <a:rPr lang="en-US" altLang="en-US" dirty="0"/>
              <a:t>3</a:t>
            </a:r>
          </a:p>
          <a:p>
            <a:pPr marL="457200" indent="-457200">
              <a:buFont typeface="+mj-lt"/>
              <a:buAutoNum type="alphaUcPeriod"/>
            </a:pPr>
            <a:r>
              <a:rPr lang="en-US" altLang="en-US" dirty="0"/>
              <a:t>4</a:t>
            </a:r>
          </a:p>
          <a:p>
            <a:pPr marL="457200" indent="-457200">
              <a:buFont typeface="+mj-lt"/>
              <a:buAutoNum type="alphaUcPeriod"/>
            </a:pPr>
            <a:r>
              <a:rPr lang="en-US" altLang="en-US" dirty="0"/>
              <a:t>6</a:t>
            </a:r>
          </a:p>
        </p:txBody>
      </p:sp>
      <p:sp>
        <p:nvSpPr>
          <p:cNvPr id="16" name="TextBox 15">
            <a:extLst>
              <a:ext uri="{FF2B5EF4-FFF2-40B4-BE49-F238E27FC236}">
                <a16:creationId xmlns:a16="http://schemas.microsoft.com/office/drawing/2014/main" id="{4008E2B0-C921-004E-99DC-A87C4F1834D0}"/>
              </a:ext>
            </a:extLst>
          </p:cNvPr>
          <p:cNvSpPr txBox="1"/>
          <p:nvPr/>
        </p:nvSpPr>
        <p:spPr>
          <a:xfrm>
            <a:off x="9305731" y="4735592"/>
            <a:ext cx="2394857" cy="1754326"/>
          </a:xfrm>
          <a:prstGeom prst="rect">
            <a:avLst/>
          </a:prstGeom>
          <a:noFill/>
        </p:spPr>
        <p:txBody>
          <a:bodyPr wrap="square" rtlCol="0">
            <a:spAutoFit/>
          </a:bodyPr>
          <a:lstStyle/>
          <a:p>
            <a:pPr algn="ctr"/>
            <a:r>
              <a:rPr lang="en-US" dirty="0"/>
              <a:t>(foo, 3) -&gt; ...</a:t>
            </a:r>
          </a:p>
          <a:p>
            <a:pPr algn="ctr"/>
            <a:r>
              <a:rPr lang="en-US" dirty="0"/>
              <a:t>(</a:t>
            </a:r>
            <a:r>
              <a:rPr lang="en-US" dirty="0" err="1"/>
              <a:t>baz</a:t>
            </a:r>
            <a:r>
              <a:rPr lang="en-US" dirty="0"/>
              <a:t>, 2) -&gt; ...</a:t>
            </a:r>
          </a:p>
          <a:p>
            <a:pPr algn="ctr"/>
            <a:r>
              <a:rPr lang="en-US" dirty="0"/>
              <a:t>(foo, 4) -&gt; ...</a:t>
            </a:r>
          </a:p>
          <a:p>
            <a:pPr algn="ctr"/>
            <a:r>
              <a:rPr lang="en-US" dirty="0"/>
              <a:t>(</a:t>
            </a:r>
            <a:r>
              <a:rPr lang="en-US" dirty="0" err="1"/>
              <a:t>baz</a:t>
            </a:r>
            <a:r>
              <a:rPr lang="en-US" dirty="0"/>
              <a:t>, 3) -&gt; ...</a:t>
            </a:r>
          </a:p>
          <a:p>
            <a:pPr algn="ctr"/>
            <a:r>
              <a:rPr lang="en-US" dirty="0"/>
              <a:t>(bar, 1) -&gt; ...</a:t>
            </a:r>
          </a:p>
          <a:p>
            <a:pPr algn="ctr"/>
            <a:r>
              <a:rPr lang="en-US" dirty="0"/>
              <a:t>(bar, 2) -&gt; ...</a:t>
            </a:r>
          </a:p>
        </p:txBody>
      </p:sp>
      <p:sp>
        <p:nvSpPr>
          <p:cNvPr id="17" name="Rounded Rectangle 16">
            <a:extLst>
              <a:ext uri="{FF2B5EF4-FFF2-40B4-BE49-F238E27FC236}">
                <a16:creationId xmlns:a16="http://schemas.microsoft.com/office/drawing/2014/main" id="{7EBBE907-0776-B045-8AFA-34A112B67AC9}"/>
              </a:ext>
            </a:extLst>
          </p:cNvPr>
          <p:cNvSpPr/>
          <p:nvPr/>
        </p:nvSpPr>
        <p:spPr>
          <a:xfrm>
            <a:off x="7402286" y="3046603"/>
            <a:ext cx="1013927" cy="416768"/>
          </a:xfrm>
          <a:prstGeom prst="round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8" name="Slide Number Placeholder 17">
            <a:extLst>
              <a:ext uri="{FF2B5EF4-FFF2-40B4-BE49-F238E27FC236}">
                <a16:creationId xmlns:a16="http://schemas.microsoft.com/office/drawing/2014/main" id="{2568FD06-82CE-714A-9713-2E51D1C2E0C9}"/>
              </a:ext>
            </a:extLst>
          </p:cNvPr>
          <p:cNvSpPr>
            <a:spLocks noGrp="1"/>
          </p:cNvSpPr>
          <p:nvPr>
            <p:ph type="sldNum" sz="quarter" idx="12"/>
          </p:nvPr>
        </p:nvSpPr>
        <p:spPr/>
        <p:txBody>
          <a:bodyPr/>
          <a:lstStyle/>
          <a:p>
            <a:fld id="{A2EF37A0-74FC-AB4F-AE4C-D9BFC6719E9F}" type="slidenum">
              <a:rPr lang="en-US" smtClean="0"/>
              <a:t>23</a:t>
            </a:fld>
            <a:endParaRPr lang="en-US"/>
          </a:p>
        </p:txBody>
      </p:sp>
    </p:spTree>
    <p:custDataLst>
      <p:tags r:id="rId1"/>
    </p:custDataLst>
    <p:extLst>
      <p:ext uri="{BB962C8B-B14F-4D97-AF65-F5344CB8AC3E}">
        <p14:creationId xmlns:p14="http://schemas.microsoft.com/office/powerpoint/2010/main" val="582843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PChart" hidden="1"/>
          <p:cNvPicPr>
            <a:picLocks/>
          </p:cNvPicPr>
          <p:nvPr>
            <p:custDataLst>
              <p:tags r:id="rId2"/>
            </p:custDataLst>
          </p:nvPr>
        </p:nvPicPr>
        <p:blipFill>
          <a:blip r:embed="rId6" cstate="print">
            <a:extLst>
              <a:ext uri="{28A0092B-C50C-407E-A947-70E740481C1C}">
                <a14:useLocalDpi xmlns:a14="http://schemas.microsoft.com/office/drawing/2010/main"/>
              </a:ext>
            </a:extLst>
          </a:blip>
          <a:stretch>
            <a:fillRect/>
          </a:stretch>
        </p:blipFill>
        <p:spPr>
          <a:xfrm>
            <a:off x="6032500" y="1600200"/>
            <a:ext cx="4572000" cy="5143500"/>
          </a:xfrm>
          <a:prstGeom prst="rect">
            <a:avLst/>
          </a:prstGeom>
        </p:spPr>
      </p:pic>
      <p:graphicFrame>
        <p:nvGraphicFramePr>
          <p:cNvPr id="9" name="Table 8"/>
          <p:cNvGraphicFramePr>
            <a:graphicFrameLocks noGrp="1"/>
          </p:cNvGraphicFramePr>
          <p:nvPr/>
        </p:nvGraphicFramePr>
        <p:xfrm>
          <a:off x="1704995" y="160183"/>
          <a:ext cx="1922004" cy="1897860"/>
        </p:xfrm>
        <a:graphic>
          <a:graphicData uri="http://schemas.openxmlformats.org/drawingml/2006/table">
            <a:tbl>
              <a:tblPr firstRow="1" bandRow="1">
                <a:tableStyleId>{7E9639D4-E3E2-4D34-9284-5A2195B3D0D7}</a:tableStyleId>
              </a:tblPr>
              <a:tblGrid>
                <a:gridCol w="602870">
                  <a:extLst>
                    <a:ext uri="{9D8B030D-6E8A-4147-A177-3AD203B41FA5}">
                      <a16:colId xmlns:a16="http://schemas.microsoft.com/office/drawing/2014/main" val="20000"/>
                    </a:ext>
                  </a:extLst>
                </a:gridCol>
                <a:gridCol w="719528">
                  <a:extLst>
                    <a:ext uri="{9D8B030D-6E8A-4147-A177-3AD203B41FA5}">
                      <a16:colId xmlns:a16="http://schemas.microsoft.com/office/drawing/2014/main" val="20001"/>
                    </a:ext>
                  </a:extLst>
                </a:gridCol>
                <a:gridCol w="599606">
                  <a:extLst>
                    <a:ext uri="{9D8B030D-6E8A-4147-A177-3AD203B41FA5}">
                      <a16:colId xmlns:a16="http://schemas.microsoft.com/office/drawing/2014/main" val="20002"/>
                    </a:ext>
                  </a:extLst>
                </a:gridCol>
              </a:tblGrid>
              <a:tr h="379572">
                <a:tc>
                  <a:txBody>
                    <a:bodyPr/>
                    <a:lstStyle/>
                    <a:p>
                      <a:r>
                        <a:rPr lang="en-US" dirty="0"/>
                        <a:t>ID</a:t>
                      </a:r>
                    </a:p>
                  </a:txBody>
                  <a:tcPr/>
                </a:tc>
                <a:tc>
                  <a:txBody>
                    <a:bodyPr/>
                    <a:lstStyle/>
                    <a:p>
                      <a:r>
                        <a:rPr lang="en-US" dirty="0"/>
                        <a:t>A</a:t>
                      </a:r>
                    </a:p>
                  </a:txBody>
                  <a:tcPr/>
                </a:tc>
                <a:tc>
                  <a:txBody>
                    <a:bodyPr/>
                    <a:lstStyle/>
                    <a:p>
                      <a:r>
                        <a:rPr lang="en-US" dirty="0"/>
                        <a:t>B</a:t>
                      </a:r>
                    </a:p>
                  </a:txBody>
                  <a:tcPr/>
                </a:tc>
                <a:extLst>
                  <a:ext uri="{0D108BD9-81ED-4DB2-BD59-A6C34878D82A}">
                    <a16:rowId xmlns:a16="http://schemas.microsoft.com/office/drawing/2014/main" val="10000"/>
                  </a:ext>
                </a:extLst>
              </a:tr>
              <a:tr h="379572">
                <a:tc>
                  <a:txBody>
                    <a:bodyPr/>
                    <a:lstStyle/>
                    <a:p>
                      <a:r>
                        <a:rPr lang="en-US" dirty="0"/>
                        <a:t>1</a:t>
                      </a:r>
                    </a:p>
                  </a:txBody>
                  <a:tcPr/>
                </a:tc>
                <a:tc>
                  <a:txBody>
                    <a:bodyPr/>
                    <a:lstStyle/>
                    <a:p>
                      <a:r>
                        <a:rPr lang="en-US" dirty="0"/>
                        <a:t>foo</a:t>
                      </a:r>
                    </a:p>
                  </a:txBody>
                  <a:tcPr/>
                </a:tc>
                <a:tc>
                  <a:txBody>
                    <a:bodyPr/>
                    <a:lstStyle/>
                    <a:p>
                      <a:r>
                        <a:rPr lang="en-US" dirty="0"/>
                        <a:t>3</a:t>
                      </a:r>
                    </a:p>
                  </a:txBody>
                  <a:tcPr/>
                </a:tc>
                <a:extLst>
                  <a:ext uri="{0D108BD9-81ED-4DB2-BD59-A6C34878D82A}">
                    <a16:rowId xmlns:a16="http://schemas.microsoft.com/office/drawing/2014/main" val="10001"/>
                  </a:ext>
                </a:extLst>
              </a:tr>
              <a:tr h="379572">
                <a:tc>
                  <a:txBody>
                    <a:bodyPr/>
                    <a:lstStyle/>
                    <a:p>
                      <a:r>
                        <a:rPr lang="en-US" dirty="0"/>
                        <a:t>2</a:t>
                      </a:r>
                    </a:p>
                  </a:txBody>
                  <a:tcPr/>
                </a:tc>
                <a:tc>
                  <a:txBody>
                    <a:bodyPr/>
                    <a:lstStyle/>
                    <a:p>
                      <a:r>
                        <a:rPr lang="en-US" dirty="0"/>
                        <a:t>bar</a:t>
                      </a:r>
                    </a:p>
                  </a:txBody>
                  <a:tcPr/>
                </a:tc>
                <a:tc>
                  <a:txBody>
                    <a:bodyPr/>
                    <a:lstStyle/>
                    <a:p>
                      <a:r>
                        <a:rPr lang="en-US" dirty="0"/>
                        <a:t>2</a:t>
                      </a:r>
                    </a:p>
                  </a:txBody>
                  <a:tcPr/>
                </a:tc>
                <a:extLst>
                  <a:ext uri="{0D108BD9-81ED-4DB2-BD59-A6C34878D82A}">
                    <a16:rowId xmlns:a16="http://schemas.microsoft.com/office/drawing/2014/main" val="10002"/>
                  </a:ext>
                </a:extLst>
              </a:tr>
              <a:tr h="379572">
                <a:tc>
                  <a:txBody>
                    <a:bodyPr/>
                    <a:lstStyle/>
                    <a:p>
                      <a:r>
                        <a:rPr lang="en-US" dirty="0"/>
                        <a:t>4</a:t>
                      </a:r>
                    </a:p>
                  </a:txBody>
                  <a:tcPr/>
                </a:tc>
                <a:tc>
                  <a:txBody>
                    <a:bodyPr/>
                    <a:lstStyle/>
                    <a:p>
                      <a:r>
                        <a:rPr lang="en-US" dirty="0"/>
                        <a:t>foo</a:t>
                      </a:r>
                    </a:p>
                  </a:txBody>
                  <a:tcPr/>
                </a:tc>
                <a:tc>
                  <a:txBody>
                    <a:bodyPr/>
                    <a:lstStyle/>
                    <a:p>
                      <a:r>
                        <a:rPr lang="en-US" dirty="0"/>
                        <a:t>4</a:t>
                      </a:r>
                    </a:p>
                  </a:txBody>
                  <a:tcPr/>
                </a:tc>
                <a:extLst>
                  <a:ext uri="{0D108BD9-81ED-4DB2-BD59-A6C34878D82A}">
                    <a16:rowId xmlns:a16="http://schemas.microsoft.com/office/drawing/2014/main" val="10003"/>
                  </a:ext>
                </a:extLst>
              </a:tr>
              <a:tr h="379572">
                <a:tc>
                  <a:txBody>
                    <a:bodyPr/>
                    <a:lstStyle/>
                    <a:p>
                      <a:r>
                        <a:rPr lang="en-US" dirty="0"/>
                        <a:t>5</a:t>
                      </a:r>
                    </a:p>
                  </a:txBody>
                  <a:tcPr/>
                </a:tc>
                <a:tc>
                  <a:txBody>
                    <a:bodyPr/>
                    <a:lstStyle/>
                    <a:p>
                      <a:r>
                        <a:rPr lang="en-US" dirty="0"/>
                        <a:t>foo</a:t>
                      </a:r>
                    </a:p>
                  </a:txBody>
                  <a:tcPr/>
                </a:tc>
                <a:tc>
                  <a:txBody>
                    <a:bodyPr/>
                    <a:lstStyle/>
                    <a:p>
                      <a:r>
                        <a:rPr lang="en-US" dirty="0"/>
                        <a:t>3</a:t>
                      </a:r>
                    </a:p>
                  </a:txBody>
                  <a:tcPr/>
                </a:tc>
                <a:extLst>
                  <a:ext uri="{0D108BD9-81ED-4DB2-BD59-A6C34878D82A}">
                    <a16:rowId xmlns:a16="http://schemas.microsoft.com/office/drawing/2014/main" val="10004"/>
                  </a:ext>
                </a:extLst>
              </a:tr>
            </a:tbl>
          </a:graphicData>
        </a:graphic>
      </p:graphicFrame>
      <p:graphicFrame>
        <p:nvGraphicFramePr>
          <p:cNvPr id="10" name="Table 9"/>
          <p:cNvGraphicFramePr>
            <a:graphicFrameLocks noGrp="1"/>
          </p:cNvGraphicFramePr>
          <p:nvPr/>
        </p:nvGraphicFramePr>
        <p:xfrm>
          <a:off x="4523011" y="160183"/>
          <a:ext cx="1337389" cy="1897860"/>
        </p:xfrm>
        <a:graphic>
          <a:graphicData uri="http://schemas.openxmlformats.org/drawingml/2006/table">
            <a:tbl>
              <a:tblPr firstRow="1" bandRow="1">
                <a:tableStyleId>{7E9639D4-E3E2-4D34-9284-5A2195B3D0D7}</a:tableStyleId>
              </a:tblPr>
              <a:tblGrid>
                <a:gridCol w="602870">
                  <a:extLst>
                    <a:ext uri="{9D8B030D-6E8A-4147-A177-3AD203B41FA5}">
                      <a16:colId xmlns:a16="http://schemas.microsoft.com/office/drawing/2014/main" val="20000"/>
                    </a:ext>
                  </a:extLst>
                </a:gridCol>
                <a:gridCol w="734519">
                  <a:extLst>
                    <a:ext uri="{9D8B030D-6E8A-4147-A177-3AD203B41FA5}">
                      <a16:colId xmlns:a16="http://schemas.microsoft.com/office/drawing/2014/main" val="20001"/>
                    </a:ext>
                  </a:extLst>
                </a:gridCol>
              </a:tblGrid>
              <a:tr h="379572">
                <a:tc>
                  <a:txBody>
                    <a:bodyPr/>
                    <a:lstStyle/>
                    <a:p>
                      <a:r>
                        <a:rPr lang="en-US" dirty="0"/>
                        <a:t>ID</a:t>
                      </a:r>
                    </a:p>
                  </a:txBody>
                  <a:tcPr/>
                </a:tc>
                <a:tc>
                  <a:txBody>
                    <a:bodyPr/>
                    <a:lstStyle/>
                    <a:p>
                      <a:r>
                        <a:rPr lang="en-US" dirty="0"/>
                        <a:t>C</a:t>
                      </a:r>
                    </a:p>
                  </a:txBody>
                  <a:tcPr/>
                </a:tc>
                <a:extLst>
                  <a:ext uri="{0D108BD9-81ED-4DB2-BD59-A6C34878D82A}">
                    <a16:rowId xmlns:a16="http://schemas.microsoft.com/office/drawing/2014/main" val="10000"/>
                  </a:ext>
                </a:extLst>
              </a:tr>
              <a:tr h="379572">
                <a:tc>
                  <a:txBody>
                    <a:bodyPr/>
                    <a:lstStyle/>
                    <a:p>
                      <a:r>
                        <a:rPr lang="en-US" dirty="0"/>
                        <a:t>2</a:t>
                      </a:r>
                    </a:p>
                  </a:txBody>
                  <a:tcPr/>
                </a:tc>
                <a:tc>
                  <a:txBody>
                    <a:bodyPr/>
                    <a:lstStyle/>
                    <a:p>
                      <a:r>
                        <a:rPr lang="en-US" dirty="0"/>
                        <a:t>1.2</a:t>
                      </a:r>
                    </a:p>
                  </a:txBody>
                  <a:tcPr/>
                </a:tc>
                <a:extLst>
                  <a:ext uri="{0D108BD9-81ED-4DB2-BD59-A6C34878D82A}">
                    <a16:rowId xmlns:a16="http://schemas.microsoft.com/office/drawing/2014/main" val="10001"/>
                  </a:ext>
                </a:extLst>
              </a:tr>
              <a:tr h="379572">
                <a:tc>
                  <a:txBody>
                    <a:bodyPr/>
                    <a:lstStyle/>
                    <a:p>
                      <a:r>
                        <a:rPr lang="en-US" dirty="0"/>
                        <a:t>4</a:t>
                      </a:r>
                    </a:p>
                  </a:txBody>
                  <a:tcPr/>
                </a:tc>
                <a:tc>
                  <a:txBody>
                    <a:bodyPr/>
                    <a:lstStyle/>
                    <a:p>
                      <a:r>
                        <a:rPr lang="en-US" dirty="0"/>
                        <a:t>2.5</a:t>
                      </a:r>
                    </a:p>
                  </a:txBody>
                  <a:tcPr/>
                </a:tc>
                <a:extLst>
                  <a:ext uri="{0D108BD9-81ED-4DB2-BD59-A6C34878D82A}">
                    <a16:rowId xmlns:a16="http://schemas.microsoft.com/office/drawing/2014/main" val="10002"/>
                  </a:ext>
                </a:extLst>
              </a:tr>
              <a:tr h="379572">
                <a:tc>
                  <a:txBody>
                    <a:bodyPr/>
                    <a:lstStyle/>
                    <a:p>
                      <a:r>
                        <a:rPr lang="en-US" dirty="0"/>
                        <a:t>6</a:t>
                      </a:r>
                    </a:p>
                  </a:txBody>
                  <a:tcPr/>
                </a:tc>
                <a:tc>
                  <a:txBody>
                    <a:bodyPr/>
                    <a:lstStyle/>
                    <a:p>
                      <a:r>
                        <a:rPr lang="en-US" dirty="0"/>
                        <a:t>2.3</a:t>
                      </a:r>
                    </a:p>
                  </a:txBody>
                  <a:tcPr/>
                </a:tc>
                <a:extLst>
                  <a:ext uri="{0D108BD9-81ED-4DB2-BD59-A6C34878D82A}">
                    <a16:rowId xmlns:a16="http://schemas.microsoft.com/office/drawing/2014/main" val="10003"/>
                  </a:ext>
                </a:extLst>
              </a:tr>
              <a:tr h="379572">
                <a:tc>
                  <a:txBody>
                    <a:bodyPr/>
                    <a:lstStyle/>
                    <a:p>
                      <a:r>
                        <a:rPr lang="en-US" dirty="0"/>
                        <a:t>7</a:t>
                      </a:r>
                    </a:p>
                  </a:txBody>
                  <a:tcPr/>
                </a:tc>
                <a:tc>
                  <a:txBody>
                    <a:bodyPr/>
                    <a:lstStyle/>
                    <a:p>
                      <a:r>
                        <a:rPr lang="en-US" dirty="0"/>
                        <a:t>8.0</a:t>
                      </a:r>
                    </a:p>
                  </a:txBody>
                  <a:tcPr/>
                </a:tc>
                <a:extLst>
                  <a:ext uri="{0D108BD9-81ED-4DB2-BD59-A6C34878D82A}">
                    <a16:rowId xmlns:a16="http://schemas.microsoft.com/office/drawing/2014/main" val="10004"/>
                  </a:ext>
                </a:extLst>
              </a:tr>
            </a:tbl>
          </a:graphicData>
        </a:graphic>
      </p:graphicFrame>
      <p:sp>
        <p:nvSpPr>
          <p:cNvPr id="11" name="TextBox 10"/>
          <p:cNvSpPr txBox="1"/>
          <p:nvPr/>
        </p:nvSpPr>
        <p:spPr>
          <a:xfrm>
            <a:off x="3799558" y="869431"/>
            <a:ext cx="663357" cy="584775"/>
          </a:xfrm>
          <a:prstGeom prst="rect">
            <a:avLst/>
          </a:prstGeom>
          <a:noFill/>
        </p:spPr>
        <p:txBody>
          <a:bodyPr wrap="square" rtlCol="0">
            <a:spAutoFit/>
          </a:bodyPr>
          <a:lstStyle/>
          <a:p>
            <a:r>
              <a:rPr lang="en-US" sz="3200"/>
              <a:t>⨝</a:t>
            </a:r>
          </a:p>
        </p:txBody>
      </p:sp>
      <p:sp>
        <p:nvSpPr>
          <p:cNvPr id="12" name="TPQuestion">
            <a:extLst>
              <a:ext uri="{FF2B5EF4-FFF2-40B4-BE49-F238E27FC236}">
                <a16:creationId xmlns:a16="http://schemas.microsoft.com/office/drawing/2014/main" id="{7865C6F1-3DCC-D745-8115-F23C0858A32B}"/>
              </a:ext>
            </a:extLst>
          </p:cNvPr>
          <p:cNvSpPr txBox="1">
            <a:spLocks/>
          </p:cNvSpPr>
          <p:nvPr/>
        </p:nvSpPr>
        <p:spPr>
          <a:xfrm>
            <a:off x="609600" y="4920258"/>
            <a:ext cx="7721600" cy="1371600"/>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r>
              <a:rPr lang="en-US" altLang="en-US" dirty="0"/>
              <a:t>How many tuples in the answer?</a:t>
            </a:r>
          </a:p>
        </p:txBody>
      </p:sp>
      <p:sp>
        <p:nvSpPr>
          <p:cNvPr id="13" name="TPAnswers">
            <a:extLst>
              <a:ext uri="{FF2B5EF4-FFF2-40B4-BE49-F238E27FC236}">
                <a16:creationId xmlns:a16="http://schemas.microsoft.com/office/drawing/2014/main" id="{C759D50F-9E07-E343-B390-F9920105F031}"/>
              </a:ext>
            </a:extLst>
          </p:cNvPr>
          <p:cNvSpPr txBox="1">
            <a:spLocks/>
          </p:cNvSpPr>
          <p:nvPr>
            <p:custDataLst>
              <p:tags r:id="rId3"/>
            </p:custDataLst>
          </p:nvPr>
        </p:nvSpPr>
        <p:spPr>
          <a:xfrm>
            <a:off x="7554278" y="1752600"/>
            <a:ext cx="3215322" cy="4373563"/>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457200" indent="-457200">
              <a:buFont typeface="+mj-lt"/>
              <a:buAutoNum type="alphaUcPeriod"/>
            </a:pPr>
            <a:r>
              <a:rPr lang="en-US" altLang="en-US" dirty="0"/>
              <a:t>1</a:t>
            </a:r>
          </a:p>
          <a:p>
            <a:pPr marL="457200" indent="-457200">
              <a:buFont typeface="+mj-lt"/>
              <a:buAutoNum type="alphaUcPeriod"/>
            </a:pPr>
            <a:r>
              <a:rPr lang="en-US" altLang="en-US" dirty="0"/>
              <a:t>2</a:t>
            </a:r>
          </a:p>
          <a:p>
            <a:pPr marL="457200" indent="-457200">
              <a:buFont typeface="+mj-lt"/>
              <a:buAutoNum type="alphaUcPeriod"/>
            </a:pPr>
            <a:r>
              <a:rPr lang="en-US" altLang="en-US" dirty="0"/>
              <a:t>4</a:t>
            </a:r>
          </a:p>
          <a:p>
            <a:pPr marL="457200" indent="-457200">
              <a:buFont typeface="+mj-lt"/>
              <a:buAutoNum type="alphaUcPeriod"/>
            </a:pPr>
            <a:r>
              <a:rPr lang="en-US" altLang="en-US" dirty="0"/>
              <a:t>6</a:t>
            </a:r>
          </a:p>
        </p:txBody>
      </p:sp>
      <p:sp>
        <p:nvSpPr>
          <p:cNvPr id="14" name="TextBox 13">
            <a:extLst>
              <a:ext uri="{FF2B5EF4-FFF2-40B4-BE49-F238E27FC236}">
                <a16:creationId xmlns:a16="http://schemas.microsoft.com/office/drawing/2014/main" id="{30FE5184-02B4-8D48-AF8D-2E867E92FA5E}"/>
              </a:ext>
            </a:extLst>
          </p:cNvPr>
          <p:cNvSpPr txBox="1"/>
          <p:nvPr/>
        </p:nvSpPr>
        <p:spPr>
          <a:xfrm>
            <a:off x="9305731" y="4735592"/>
            <a:ext cx="2394857" cy="2031325"/>
          </a:xfrm>
          <a:prstGeom prst="rect">
            <a:avLst/>
          </a:prstGeom>
          <a:noFill/>
        </p:spPr>
        <p:txBody>
          <a:bodyPr wrap="square" rtlCol="0">
            <a:spAutoFit/>
          </a:bodyPr>
          <a:lstStyle/>
          <a:p>
            <a:pPr algn="ctr"/>
            <a:r>
              <a:rPr lang="en-US" dirty="0"/>
              <a:t>Inner join:</a:t>
            </a:r>
          </a:p>
          <a:p>
            <a:pPr algn="ctr"/>
            <a:r>
              <a:rPr lang="en-US" dirty="0"/>
              <a:t>1 – XX</a:t>
            </a:r>
          </a:p>
          <a:p>
            <a:pPr algn="ctr"/>
            <a:r>
              <a:rPr lang="en-US" dirty="0">
                <a:solidFill>
                  <a:schemeClr val="tx2"/>
                </a:solidFill>
              </a:rPr>
              <a:t>2 – 2 !!</a:t>
            </a:r>
          </a:p>
          <a:p>
            <a:pPr algn="ctr"/>
            <a:r>
              <a:rPr lang="en-US" dirty="0">
                <a:solidFill>
                  <a:schemeClr val="tx2"/>
                </a:solidFill>
              </a:rPr>
              <a:t>4 – 4 !!</a:t>
            </a:r>
          </a:p>
          <a:p>
            <a:pPr algn="ctr"/>
            <a:r>
              <a:rPr lang="en-US" dirty="0"/>
              <a:t>5 – XX</a:t>
            </a:r>
          </a:p>
          <a:p>
            <a:pPr algn="ctr"/>
            <a:r>
              <a:rPr lang="en-US" dirty="0"/>
              <a:t>XX – 6</a:t>
            </a:r>
          </a:p>
          <a:p>
            <a:pPr algn="ctr"/>
            <a:r>
              <a:rPr lang="en-US" dirty="0"/>
              <a:t>XX – 7</a:t>
            </a:r>
          </a:p>
        </p:txBody>
      </p:sp>
      <p:sp>
        <p:nvSpPr>
          <p:cNvPr id="15" name="Rounded Rectangle 14">
            <a:extLst>
              <a:ext uri="{FF2B5EF4-FFF2-40B4-BE49-F238E27FC236}">
                <a16:creationId xmlns:a16="http://schemas.microsoft.com/office/drawing/2014/main" id="{EF914BCE-CC8A-5C46-8BEE-BA9E022532B8}"/>
              </a:ext>
            </a:extLst>
          </p:cNvPr>
          <p:cNvSpPr/>
          <p:nvPr/>
        </p:nvSpPr>
        <p:spPr>
          <a:xfrm>
            <a:off x="7402286" y="2181966"/>
            <a:ext cx="1013927" cy="416768"/>
          </a:xfrm>
          <a:prstGeom prst="round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6" name="Slide Number Placeholder 15">
            <a:extLst>
              <a:ext uri="{FF2B5EF4-FFF2-40B4-BE49-F238E27FC236}">
                <a16:creationId xmlns:a16="http://schemas.microsoft.com/office/drawing/2014/main" id="{F21DC86E-CA2A-504B-9E82-6390D213D04D}"/>
              </a:ext>
            </a:extLst>
          </p:cNvPr>
          <p:cNvSpPr>
            <a:spLocks noGrp="1"/>
          </p:cNvSpPr>
          <p:nvPr>
            <p:ph type="sldNum" sz="quarter" idx="12"/>
          </p:nvPr>
        </p:nvSpPr>
        <p:spPr/>
        <p:txBody>
          <a:bodyPr/>
          <a:lstStyle/>
          <a:p>
            <a:fld id="{A2EF37A0-74FC-AB4F-AE4C-D9BFC6719E9F}" type="slidenum">
              <a:rPr lang="en-US" smtClean="0"/>
              <a:t>24</a:t>
            </a:fld>
            <a:endParaRPr lang="en-US"/>
          </a:p>
        </p:txBody>
      </p:sp>
    </p:spTree>
    <p:custDataLst>
      <p:tags r:id="rId1"/>
    </p:custDataLst>
    <p:extLst>
      <p:ext uri="{BB962C8B-B14F-4D97-AF65-F5344CB8AC3E}">
        <p14:creationId xmlns:p14="http://schemas.microsoft.com/office/powerpoint/2010/main" val="2120590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PChart" hidden="1"/>
          <p:cNvPicPr>
            <a:picLocks/>
          </p:cNvPicPr>
          <p:nvPr>
            <p:custDataLst>
              <p:tags r:id="rId2"/>
            </p:custDataLst>
          </p:nvPr>
        </p:nvPicPr>
        <p:blipFill>
          <a:blip r:embed="rId6" cstate="print">
            <a:extLst>
              <a:ext uri="{28A0092B-C50C-407E-A947-70E740481C1C}">
                <a14:useLocalDpi xmlns:a14="http://schemas.microsoft.com/office/drawing/2010/main"/>
              </a:ext>
            </a:extLst>
          </a:blip>
          <a:stretch>
            <a:fillRect/>
          </a:stretch>
        </p:blipFill>
        <p:spPr>
          <a:xfrm>
            <a:off x="6032500" y="1600200"/>
            <a:ext cx="4572000" cy="5143500"/>
          </a:xfrm>
          <a:prstGeom prst="rect">
            <a:avLst/>
          </a:prstGeom>
        </p:spPr>
      </p:pic>
      <p:graphicFrame>
        <p:nvGraphicFramePr>
          <p:cNvPr id="9" name="Table 8"/>
          <p:cNvGraphicFramePr>
            <a:graphicFrameLocks noGrp="1"/>
          </p:cNvGraphicFramePr>
          <p:nvPr/>
        </p:nvGraphicFramePr>
        <p:xfrm>
          <a:off x="1704995" y="160183"/>
          <a:ext cx="1922004" cy="1897860"/>
        </p:xfrm>
        <a:graphic>
          <a:graphicData uri="http://schemas.openxmlformats.org/drawingml/2006/table">
            <a:tbl>
              <a:tblPr firstRow="1" bandRow="1">
                <a:tableStyleId>{7E9639D4-E3E2-4D34-9284-5A2195B3D0D7}</a:tableStyleId>
              </a:tblPr>
              <a:tblGrid>
                <a:gridCol w="602870">
                  <a:extLst>
                    <a:ext uri="{9D8B030D-6E8A-4147-A177-3AD203B41FA5}">
                      <a16:colId xmlns:a16="http://schemas.microsoft.com/office/drawing/2014/main" val="20000"/>
                    </a:ext>
                  </a:extLst>
                </a:gridCol>
                <a:gridCol w="719528">
                  <a:extLst>
                    <a:ext uri="{9D8B030D-6E8A-4147-A177-3AD203B41FA5}">
                      <a16:colId xmlns:a16="http://schemas.microsoft.com/office/drawing/2014/main" val="20001"/>
                    </a:ext>
                  </a:extLst>
                </a:gridCol>
                <a:gridCol w="599606">
                  <a:extLst>
                    <a:ext uri="{9D8B030D-6E8A-4147-A177-3AD203B41FA5}">
                      <a16:colId xmlns:a16="http://schemas.microsoft.com/office/drawing/2014/main" val="20002"/>
                    </a:ext>
                  </a:extLst>
                </a:gridCol>
              </a:tblGrid>
              <a:tr h="379572">
                <a:tc>
                  <a:txBody>
                    <a:bodyPr/>
                    <a:lstStyle/>
                    <a:p>
                      <a:r>
                        <a:rPr lang="en-US" dirty="0"/>
                        <a:t>ID</a:t>
                      </a:r>
                    </a:p>
                  </a:txBody>
                  <a:tcPr/>
                </a:tc>
                <a:tc>
                  <a:txBody>
                    <a:bodyPr/>
                    <a:lstStyle/>
                    <a:p>
                      <a:r>
                        <a:rPr lang="en-US" dirty="0"/>
                        <a:t>A</a:t>
                      </a:r>
                    </a:p>
                  </a:txBody>
                  <a:tcPr/>
                </a:tc>
                <a:tc>
                  <a:txBody>
                    <a:bodyPr/>
                    <a:lstStyle/>
                    <a:p>
                      <a:r>
                        <a:rPr lang="en-US" dirty="0"/>
                        <a:t>B</a:t>
                      </a:r>
                    </a:p>
                  </a:txBody>
                  <a:tcPr/>
                </a:tc>
                <a:extLst>
                  <a:ext uri="{0D108BD9-81ED-4DB2-BD59-A6C34878D82A}">
                    <a16:rowId xmlns:a16="http://schemas.microsoft.com/office/drawing/2014/main" val="10000"/>
                  </a:ext>
                </a:extLst>
              </a:tr>
              <a:tr h="379572">
                <a:tc>
                  <a:txBody>
                    <a:bodyPr/>
                    <a:lstStyle/>
                    <a:p>
                      <a:r>
                        <a:rPr lang="en-US" dirty="0"/>
                        <a:t>1</a:t>
                      </a:r>
                    </a:p>
                  </a:txBody>
                  <a:tcPr/>
                </a:tc>
                <a:tc>
                  <a:txBody>
                    <a:bodyPr/>
                    <a:lstStyle/>
                    <a:p>
                      <a:r>
                        <a:rPr lang="en-US" dirty="0"/>
                        <a:t>foo</a:t>
                      </a:r>
                    </a:p>
                  </a:txBody>
                  <a:tcPr/>
                </a:tc>
                <a:tc>
                  <a:txBody>
                    <a:bodyPr/>
                    <a:lstStyle/>
                    <a:p>
                      <a:r>
                        <a:rPr lang="en-US" dirty="0"/>
                        <a:t>3</a:t>
                      </a:r>
                    </a:p>
                  </a:txBody>
                  <a:tcPr/>
                </a:tc>
                <a:extLst>
                  <a:ext uri="{0D108BD9-81ED-4DB2-BD59-A6C34878D82A}">
                    <a16:rowId xmlns:a16="http://schemas.microsoft.com/office/drawing/2014/main" val="10001"/>
                  </a:ext>
                </a:extLst>
              </a:tr>
              <a:tr h="379572">
                <a:tc>
                  <a:txBody>
                    <a:bodyPr/>
                    <a:lstStyle/>
                    <a:p>
                      <a:r>
                        <a:rPr lang="en-US" dirty="0"/>
                        <a:t>2</a:t>
                      </a:r>
                    </a:p>
                  </a:txBody>
                  <a:tcPr/>
                </a:tc>
                <a:tc>
                  <a:txBody>
                    <a:bodyPr/>
                    <a:lstStyle/>
                    <a:p>
                      <a:r>
                        <a:rPr lang="en-US" dirty="0"/>
                        <a:t>bar</a:t>
                      </a:r>
                    </a:p>
                  </a:txBody>
                  <a:tcPr/>
                </a:tc>
                <a:tc>
                  <a:txBody>
                    <a:bodyPr/>
                    <a:lstStyle/>
                    <a:p>
                      <a:r>
                        <a:rPr lang="en-US" dirty="0"/>
                        <a:t>2</a:t>
                      </a:r>
                    </a:p>
                  </a:txBody>
                  <a:tcPr/>
                </a:tc>
                <a:extLst>
                  <a:ext uri="{0D108BD9-81ED-4DB2-BD59-A6C34878D82A}">
                    <a16:rowId xmlns:a16="http://schemas.microsoft.com/office/drawing/2014/main" val="10002"/>
                  </a:ext>
                </a:extLst>
              </a:tr>
              <a:tr h="379572">
                <a:tc>
                  <a:txBody>
                    <a:bodyPr/>
                    <a:lstStyle/>
                    <a:p>
                      <a:r>
                        <a:rPr lang="en-US" dirty="0"/>
                        <a:t>4</a:t>
                      </a:r>
                    </a:p>
                  </a:txBody>
                  <a:tcPr/>
                </a:tc>
                <a:tc>
                  <a:txBody>
                    <a:bodyPr/>
                    <a:lstStyle/>
                    <a:p>
                      <a:r>
                        <a:rPr lang="en-US" dirty="0"/>
                        <a:t>foo</a:t>
                      </a:r>
                    </a:p>
                  </a:txBody>
                  <a:tcPr/>
                </a:tc>
                <a:tc>
                  <a:txBody>
                    <a:bodyPr/>
                    <a:lstStyle/>
                    <a:p>
                      <a:r>
                        <a:rPr lang="en-US" dirty="0"/>
                        <a:t>4</a:t>
                      </a:r>
                    </a:p>
                  </a:txBody>
                  <a:tcPr/>
                </a:tc>
                <a:extLst>
                  <a:ext uri="{0D108BD9-81ED-4DB2-BD59-A6C34878D82A}">
                    <a16:rowId xmlns:a16="http://schemas.microsoft.com/office/drawing/2014/main" val="10003"/>
                  </a:ext>
                </a:extLst>
              </a:tr>
              <a:tr h="379572">
                <a:tc>
                  <a:txBody>
                    <a:bodyPr/>
                    <a:lstStyle/>
                    <a:p>
                      <a:r>
                        <a:rPr lang="en-US" dirty="0"/>
                        <a:t>5</a:t>
                      </a:r>
                    </a:p>
                  </a:txBody>
                  <a:tcPr/>
                </a:tc>
                <a:tc>
                  <a:txBody>
                    <a:bodyPr/>
                    <a:lstStyle/>
                    <a:p>
                      <a:r>
                        <a:rPr lang="en-US" dirty="0"/>
                        <a:t>foo</a:t>
                      </a:r>
                    </a:p>
                  </a:txBody>
                  <a:tcPr/>
                </a:tc>
                <a:tc>
                  <a:txBody>
                    <a:bodyPr/>
                    <a:lstStyle/>
                    <a:p>
                      <a:r>
                        <a:rPr lang="en-US" dirty="0"/>
                        <a:t>3</a:t>
                      </a:r>
                    </a:p>
                  </a:txBody>
                  <a:tcPr/>
                </a:tc>
                <a:extLst>
                  <a:ext uri="{0D108BD9-81ED-4DB2-BD59-A6C34878D82A}">
                    <a16:rowId xmlns:a16="http://schemas.microsoft.com/office/drawing/2014/main" val="10004"/>
                  </a:ext>
                </a:extLst>
              </a:tr>
            </a:tbl>
          </a:graphicData>
        </a:graphic>
      </p:graphicFrame>
      <p:graphicFrame>
        <p:nvGraphicFramePr>
          <p:cNvPr id="10" name="Table 9"/>
          <p:cNvGraphicFramePr>
            <a:graphicFrameLocks noGrp="1"/>
          </p:cNvGraphicFramePr>
          <p:nvPr/>
        </p:nvGraphicFramePr>
        <p:xfrm>
          <a:off x="4523011" y="160183"/>
          <a:ext cx="1337389" cy="1897860"/>
        </p:xfrm>
        <a:graphic>
          <a:graphicData uri="http://schemas.openxmlformats.org/drawingml/2006/table">
            <a:tbl>
              <a:tblPr firstRow="1" bandRow="1">
                <a:tableStyleId>{7E9639D4-E3E2-4D34-9284-5A2195B3D0D7}</a:tableStyleId>
              </a:tblPr>
              <a:tblGrid>
                <a:gridCol w="602870">
                  <a:extLst>
                    <a:ext uri="{9D8B030D-6E8A-4147-A177-3AD203B41FA5}">
                      <a16:colId xmlns:a16="http://schemas.microsoft.com/office/drawing/2014/main" val="20000"/>
                    </a:ext>
                  </a:extLst>
                </a:gridCol>
                <a:gridCol w="734519">
                  <a:extLst>
                    <a:ext uri="{9D8B030D-6E8A-4147-A177-3AD203B41FA5}">
                      <a16:colId xmlns:a16="http://schemas.microsoft.com/office/drawing/2014/main" val="20001"/>
                    </a:ext>
                  </a:extLst>
                </a:gridCol>
              </a:tblGrid>
              <a:tr h="379572">
                <a:tc>
                  <a:txBody>
                    <a:bodyPr/>
                    <a:lstStyle/>
                    <a:p>
                      <a:r>
                        <a:rPr lang="en-US" dirty="0"/>
                        <a:t>ID</a:t>
                      </a:r>
                    </a:p>
                  </a:txBody>
                  <a:tcPr/>
                </a:tc>
                <a:tc>
                  <a:txBody>
                    <a:bodyPr/>
                    <a:lstStyle/>
                    <a:p>
                      <a:r>
                        <a:rPr lang="en-US" dirty="0"/>
                        <a:t>C</a:t>
                      </a:r>
                    </a:p>
                  </a:txBody>
                  <a:tcPr/>
                </a:tc>
                <a:extLst>
                  <a:ext uri="{0D108BD9-81ED-4DB2-BD59-A6C34878D82A}">
                    <a16:rowId xmlns:a16="http://schemas.microsoft.com/office/drawing/2014/main" val="10000"/>
                  </a:ext>
                </a:extLst>
              </a:tr>
              <a:tr h="379572">
                <a:tc>
                  <a:txBody>
                    <a:bodyPr/>
                    <a:lstStyle/>
                    <a:p>
                      <a:r>
                        <a:rPr lang="en-US" dirty="0"/>
                        <a:t>2</a:t>
                      </a:r>
                    </a:p>
                  </a:txBody>
                  <a:tcPr/>
                </a:tc>
                <a:tc>
                  <a:txBody>
                    <a:bodyPr/>
                    <a:lstStyle/>
                    <a:p>
                      <a:r>
                        <a:rPr lang="en-US" dirty="0"/>
                        <a:t>1.2</a:t>
                      </a:r>
                    </a:p>
                  </a:txBody>
                  <a:tcPr/>
                </a:tc>
                <a:extLst>
                  <a:ext uri="{0D108BD9-81ED-4DB2-BD59-A6C34878D82A}">
                    <a16:rowId xmlns:a16="http://schemas.microsoft.com/office/drawing/2014/main" val="10001"/>
                  </a:ext>
                </a:extLst>
              </a:tr>
              <a:tr h="379572">
                <a:tc>
                  <a:txBody>
                    <a:bodyPr/>
                    <a:lstStyle/>
                    <a:p>
                      <a:r>
                        <a:rPr lang="en-US" dirty="0"/>
                        <a:t>4</a:t>
                      </a:r>
                    </a:p>
                  </a:txBody>
                  <a:tcPr/>
                </a:tc>
                <a:tc>
                  <a:txBody>
                    <a:bodyPr/>
                    <a:lstStyle/>
                    <a:p>
                      <a:r>
                        <a:rPr lang="en-US" dirty="0"/>
                        <a:t>2.5</a:t>
                      </a:r>
                    </a:p>
                  </a:txBody>
                  <a:tcPr/>
                </a:tc>
                <a:extLst>
                  <a:ext uri="{0D108BD9-81ED-4DB2-BD59-A6C34878D82A}">
                    <a16:rowId xmlns:a16="http://schemas.microsoft.com/office/drawing/2014/main" val="10002"/>
                  </a:ext>
                </a:extLst>
              </a:tr>
              <a:tr h="379572">
                <a:tc>
                  <a:txBody>
                    <a:bodyPr/>
                    <a:lstStyle/>
                    <a:p>
                      <a:r>
                        <a:rPr lang="en-US" dirty="0"/>
                        <a:t>6</a:t>
                      </a:r>
                    </a:p>
                  </a:txBody>
                  <a:tcPr/>
                </a:tc>
                <a:tc>
                  <a:txBody>
                    <a:bodyPr/>
                    <a:lstStyle/>
                    <a:p>
                      <a:r>
                        <a:rPr lang="en-US" dirty="0"/>
                        <a:t>2.3</a:t>
                      </a:r>
                    </a:p>
                  </a:txBody>
                  <a:tcPr/>
                </a:tc>
                <a:extLst>
                  <a:ext uri="{0D108BD9-81ED-4DB2-BD59-A6C34878D82A}">
                    <a16:rowId xmlns:a16="http://schemas.microsoft.com/office/drawing/2014/main" val="10003"/>
                  </a:ext>
                </a:extLst>
              </a:tr>
              <a:tr h="379572">
                <a:tc>
                  <a:txBody>
                    <a:bodyPr/>
                    <a:lstStyle/>
                    <a:p>
                      <a:r>
                        <a:rPr lang="en-US" dirty="0"/>
                        <a:t>7</a:t>
                      </a:r>
                    </a:p>
                  </a:txBody>
                  <a:tcPr/>
                </a:tc>
                <a:tc>
                  <a:txBody>
                    <a:bodyPr/>
                    <a:lstStyle/>
                    <a:p>
                      <a:r>
                        <a:rPr lang="en-US" dirty="0"/>
                        <a:t>8.0</a:t>
                      </a:r>
                    </a:p>
                  </a:txBody>
                  <a:tcPr/>
                </a:tc>
                <a:extLst>
                  <a:ext uri="{0D108BD9-81ED-4DB2-BD59-A6C34878D82A}">
                    <a16:rowId xmlns:a16="http://schemas.microsoft.com/office/drawing/2014/main" val="10004"/>
                  </a:ext>
                </a:extLst>
              </a:tr>
            </a:tbl>
          </a:graphicData>
        </a:graphic>
      </p:graphicFrame>
      <p:sp>
        <p:nvSpPr>
          <p:cNvPr id="12" name="TextBox 11"/>
          <p:cNvSpPr txBox="1"/>
          <p:nvPr/>
        </p:nvSpPr>
        <p:spPr>
          <a:xfrm>
            <a:off x="3695048" y="816726"/>
            <a:ext cx="663357" cy="584775"/>
          </a:xfrm>
          <a:prstGeom prst="rect">
            <a:avLst/>
          </a:prstGeom>
          <a:noFill/>
        </p:spPr>
        <p:txBody>
          <a:bodyPr wrap="square" rtlCol="0">
            <a:spAutoFit/>
          </a:bodyPr>
          <a:lstStyle/>
          <a:p>
            <a:r>
              <a:rPr lang="en-US" sz="3200" dirty="0"/>
              <a:t>⟗</a:t>
            </a:r>
          </a:p>
        </p:txBody>
      </p:sp>
      <p:sp>
        <p:nvSpPr>
          <p:cNvPr id="2" name="TextBox 1"/>
          <p:cNvSpPr txBox="1"/>
          <p:nvPr/>
        </p:nvSpPr>
        <p:spPr>
          <a:xfrm>
            <a:off x="2269311" y="2376715"/>
            <a:ext cx="3826689" cy="1200329"/>
          </a:xfrm>
          <a:prstGeom prst="rect">
            <a:avLst/>
          </a:prstGeom>
          <a:noFill/>
        </p:spPr>
        <p:txBody>
          <a:bodyPr wrap="none" rtlCol="0">
            <a:spAutoFit/>
          </a:bodyPr>
          <a:lstStyle/>
          <a:p>
            <a:r>
              <a:rPr lang="en-US" dirty="0"/>
              <a:t>FULL OUTER JOIN</a:t>
            </a:r>
          </a:p>
          <a:p>
            <a:r>
              <a:rPr lang="en-US" dirty="0"/>
              <a:t>     </a:t>
            </a:r>
          </a:p>
          <a:p>
            <a:r>
              <a:rPr lang="en-US" dirty="0"/>
              <a:t>All IDs will be present in the answer</a:t>
            </a:r>
          </a:p>
          <a:p>
            <a:r>
              <a:rPr lang="en-US" dirty="0"/>
              <a:t>With </a:t>
            </a:r>
            <a:r>
              <a:rPr lang="en-US" dirty="0" err="1"/>
              <a:t>NaNs</a:t>
            </a:r>
            <a:endParaRPr lang="en-US" dirty="0"/>
          </a:p>
        </p:txBody>
      </p:sp>
      <p:sp>
        <p:nvSpPr>
          <p:cNvPr id="3" name="TextBox 2"/>
          <p:cNvSpPr txBox="1"/>
          <p:nvPr/>
        </p:nvSpPr>
        <p:spPr>
          <a:xfrm>
            <a:off x="13462000" y="2976880"/>
            <a:ext cx="184731" cy="369332"/>
          </a:xfrm>
          <a:prstGeom prst="rect">
            <a:avLst/>
          </a:prstGeom>
          <a:noFill/>
        </p:spPr>
        <p:txBody>
          <a:bodyPr wrap="none" rtlCol="0">
            <a:spAutoFit/>
          </a:bodyPr>
          <a:lstStyle/>
          <a:p>
            <a:endParaRPr lang="en-US" dirty="0"/>
          </a:p>
        </p:txBody>
      </p:sp>
      <p:sp>
        <p:nvSpPr>
          <p:cNvPr id="13" name="TPQuestion">
            <a:extLst>
              <a:ext uri="{FF2B5EF4-FFF2-40B4-BE49-F238E27FC236}">
                <a16:creationId xmlns:a16="http://schemas.microsoft.com/office/drawing/2014/main" id="{6438A911-6C94-254C-8500-674F448C6282}"/>
              </a:ext>
            </a:extLst>
          </p:cNvPr>
          <p:cNvSpPr txBox="1">
            <a:spLocks/>
          </p:cNvSpPr>
          <p:nvPr/>
        </p:nvSpPr>
        <p:spPr>
          <a:xfrm>
            <a:off x="609600" y="4920258"/>
            <a:ext cx="7721600" cy="1371600"/>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r>
              <a:rPr lang="en-US" altLang="en-US" dirty="0"/>
              <a:t>How many tuples in the answer?</a:t>
            </a:r>
          </a:p>
        </p:txBody>
      </p:sp>
      <p:sp>
        <p:nvSpPr>
          <p:cNvPr id="14" name="TPAnswers">
            <a:extLst>
              <a:ext uri="{FF2B5EF4-FFF2-40B4-BE49-F238E27FC236}">
                <a16:creationId xmlns:a16="http://schemas.microsoft.com/office/drawing/2014/main" id="{EAF1848C-5CB0-7843-AA96-E18CCC11AEBE}"/>
              </a:ext>
            </a:extLst>
          </p:cNvPr>
          <p:cNvSpPr txBox="1">
            <a:spLocks/>
          </p:cNvSpPr>
          <p:nvPr>
            <p:custDataLst>
              <p:tags r:id="rId3"/>
            </p:custDataLst>
          </p:nvPr>
        </p:nvSpPr>
        <p:spPr>
          <a:xfrm>
            <a:off x="7554278" y="1752600"/>
            <a:ext cx="3215322" cy="4373563"/>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457200" indent="-457200">
              <a:buFont typeface="+mj-lt"/>
              <a:buAutoNum type="alphaUcPeriod"/>
            </a:pPr>
            <a:r>
              <a:rPr lang="en-US" altLang="en-US" dirty="0"/>
              <a:t>1</a:t>
            </a:r>
          </a:p>
          <a:p>
            <a:pPr marL="457200" indent="-457200">
              <a:buFont typeface="+mj-lt"/>
              <a:buAutoNum type="alphaUcPeriod"/>
            </a:pPr>
            <a:r>
              <a:rPr lang="en-US" altLang="en-US" dirty="0"/>
              <a:t>4</a:t>
            </a:r>
          </a:p>
          <a:p>
            <a:pPr marL="457200" indent="-457200">
              <a:buFont typeface="+mj-lt"/>
              <a:buAutoNum type="alphaUcPeriod"/>
            </a:pPr>
            <a:r>
              <a:rPr lang="en-US" altLang="en-US" dirty="0"/>
              <a:t>6</a:t>
            </a:r>
          </a:p>
          <a:p>
            <a:pPr marL="457200" indent="-457200">
              <a:buFont typeface="+mj-lt"/>
              <a:buAutoNum type="alphaUcPeriod"/>
            </a:pPr>
            <a:r>
              <a:rPr lang="en-US" altLang="en-US" dirty="0"/>
              <a:t>8</a:t>
            </a:r>
          </a:p>
        </p:txBody>
      </p:sp>
      <p:sp>
        <p:nvSpPr>
          <p:cNvPr id="16" name="TextBox 15">
            <a:extLst>
              <a:ext uri="{FF2B5EF4-FFF2-40B4-BE49-F238E27FC236}">
                <a16:creationId xmlns:a16="http://schemas.microsoft.com/office/drawing/2014/main" id="{75B6E885-3379-A641-96FF-4964C08889E9}"/>
              </a:ext>
            </a:extLst>
          </p:cNvPr>
          <p:cNvSpPr txBox="1"/>
          <p:nvPr/>
        </p:nvSpPr>
        <p:spPr>
          <a:xfrm>
            <a:off x="9305731" y="4735592"/>
            <a:ext cx="2394857" cy="2031325"/>
          </a:xfrm>
          <a:prstGeom prst="rect">
            <a:avLst/>
          </a:prstGeom>
          <a:noFill/>
        </p:spPr>
        <p:txBody>
          <a:bodyPr wrap="square" rtlCol="0">
            <a:spAutoFit/>
          </a:bodyPr>
          <a:lstStyle/>
          <a:p>
            <a:pPr algn="ctr"/>
            <a:r>
              <a:rPr lang="en-US" dirty="0"/>
              <a:t>Inner join:</a:t>
            </a:r>
          </a:p>
          <a:p>
            <a:pPr algn="ctr"/>
            <a:r>
              <a:rPr lang="en-US" dirty="0">
                <a:solidFill>
                  <a:schemeClr val="tx2"/>
                </a:solidFill>
              </a:rPr>
              <a:t>1 – X !!</a:t>
            </a:r>
          </a:p>
          <a:p>
            <a:pPr algn="ctr"/>
            <a:r>
              <a:rPr lang="en-US" dirty="0">
                <a:solidFill>
                  <a:schemeClr val="tx2"/>
                </a:solidFill>
              </a:rPr>
              <a:t>2 – 2 !!</a:t>
            </a:r>
          </a:p>
          <a:p>
            <a:pPr algn="ctr"/>
            <a:r>
              <a:rPr lang="en-US" dirty="0">
                <a:solidFill>
                  <a:schemeClr val="tx2"/>
                </a:solidFill>
              </a:rPr>
              <a:t>4 – 4 !!</a:t>
            </a:r>
          </a:p>
          <a:p>
            <a:pPr algn="ctr"/>
            <a:r>
              <a:rPr lang="en-US" dirty="0">
                <a:solidFill>
                  <a:schemeClr val="tx2"/>
                </a:solidFill>
              </a:rPr>
              <a:t>5 – X !!</a:t>
            </a:r>
          </a:p>
          <a:p>
            <a:pPr algn="ctr"/>
            <a:r>
              <a:rPr lang="en-US" dirty="0">
                <a:solidFill>
                  <a:schemeClr val="tx2"/>
                </a:solidFill>
              </a:rPr>
              <a:t>X – 6 !!</a:t>
            </a:r>
          </a:p>
          <a:p>
            <a:pPr algn="ctr"/>
            <a:r>
              <a:rPr lang="en-US" dirty="0">
                <a:solidFill>
                  <a:schemeClr val="tx2"/>
                </a:solidFill>
              </a:rPr>
              <a:t>X – 7 !!</a:t>
            </a:r>
          </a:p>
        </p:txBody>
      </p:sp>
      <p:sp>
        <p:nvSpPr>
          <p:cNvPr id="17" name="Rounded Rectangle 16">
            <a:extLst>
              <a:ext uri="{FF2B5EF4-FFF2-40B4-BE49-F238E27FC236}">
                <a16:creationId xmlns:a16="http://schemas.microsoft.com/office/drawing/2014/main" id="{5092DE66-59E3-8A4A-B6CE-4004B3B30D3A}"/>
              </a:ext>
            </a:extLst>
          </p:cNvPr>
          <p:cNvSpPr/>
          <p:nvPr/>
        </p:nvSpPr>
        <p:spPr>
          <a:xfrm>
            <a:off x="7402286" y="2623615"/>
            <a:ext cx="1013927" cy="416768"/>
          </a:xfrm>
          <a:prstGeom prst="round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8" name="Slide Number Placeholder 17">
            <a:extLst>
              <a:ext uri="{FF2B5EF4-FFF2-40B4-BE49-F238E27FC236}">
                <a16:creationId xmlns:a16="http://schemas.microsoft.com/office/drawing/2014/main" id="{48C05596-0714-5545-A07C-E25E7CE10A4F}"/>
              </a:ext>
            </a:extLst>
          </p:cNvPr>
          <p:cNvSpPr>
            <a:spLocks noGrp="1"/>
          </p:cNvSpPr>
          <p:nvPr>
            <p:ph type="sldNum" sz="quarter" idx="12"/>
          </p:nvPr>
        </p:nvSpPr>
        <p:spPr/>
        <p:txBody>
          <a:bodyPr/>
          <a:lstStyle/>
          <a:p>
            <a:fld id="{A2EF37A0-74FC-AB4F-AE4C-D9BFC6719E9F}" type="slidenum">
              <a:rPr lang="en-US" smtClean="0"/>
              <a:t>25</a:t>
            </a:fld>
            <a:endParaRPr lang="en-US"/>
          </a:p>
        </p:txBody>
      </p:sp>
    </p:spTree>
    <p:custDataLst>
      <p:tags r:id="rId1"/>
    </p:custDataLst>
    <p:extLst>
      <p:ext uri="{BB962C8B-B14F-4D97-AF65-F5344CB8AC3E}">
        <p14:creationId xmlns:p14="http://schemas.microsoft.com/office/powerpoint/2010/main" val="1538575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Continuing to Pandas …</a:t>
            </a:r>
          </a:p>
        </p:txBody>
      </p:sp>
      <p:sp>
        <p:nvSpPr>
          <p:cNvPr id="3" name="Content Placeholder 2"/>
          <p:cNvSpPr>
            <a:spLocks noGrp="1"/>
          </p:cNvSpPr>
          <p:nvPr>
            <p:ph idx="1"/>
          </p:nvPr>
        </p:nvSpPr>
        <p:spPr/>
        <p:txBody>
          <a:bodyPr vert="horz" lIns="91440" tIns="45720" rIns="91440" bIns="731520" rtlCol="0">
            <a:normAutofit fontScale="77500" lnSpcReduction="20000"/>
          </a:bodyPr>
          <a:lstStyle/>
          <a:p>
            <a:pPr marL="457200" indent="-457200">
              <a:buAutoNum type="arabicPeriod"/>
            </a:pPr>
            <a:r>
              <a:rPr lang="en-US" dirty="0" err="1"/>
              <a:t>NumPy</a:t>
            </a:r>
            <a:r>
              <a:rPr lang="en-US" dirty="0"/>
              <a:t>: Python Library for Manipulating </a:t>
            </a:r>
            <a:r>
              <a:rPr lang="en-US" dirty="0" err="1"/>
              <a:t>nD</a:t>
            </a:r>
            <a:r>
              <a:rPr lang="en-US" dirty="0"/>
              <a:t> Arrays</a:t>
            </a:r>
          </a:p>
          <a:p>
            <a:pPr lvl="1" indent="0">
              <a:buNone/>
            </a:pPr>
            <a:r>
              <a:rPr lang="en-US" b="0" dirty="0"/>
              <a:t>Multidimensional Arrays, and a variety of operations including Linear Algebra</a:t>
            </a:r>
          </a:p>
          <a:p>
            <a:pPr lvl="1" indent="0">
              <a:buNone/>
            </a:pPr>
            <a:endParaRPr lang="en-US" dirty="0"/>
          </a:p>
          <a:p>
            <a:pPr marL="457200" indent="-457200">
              <a:buAutoNum type="arabicPeriod"/>
            </a:pPr>
            <a:r>
              <a:rPr lang="en-US" dirty="0">
                <a:solidFill>
                  <a:schemeClr val="tx2"/>
                </a:solidFill>
              </a:rPr>
              <a:t>Pandas: Python Library for Manipulating Tabular Data, &amp; Tidy Data </a:t>
            </a:r>
          </a:p>
          <a:p>
            <a:pPr lvl="1" indent="0">
              <a:buNone/>
            </a:pPr>
            <a:r>
              <a:rPr lang="en-US" dirty="0">
                <a:solidFill>
                  <a:schemeClr val="tx2"/>
                </a:solidFill>
              </a:rPr>
              <a:t>Series, Tables (also called </a:t>
            </a:r>
            <a:r>
              <a:rPr lang="en-US" b="1" dirty="0" err="1">
                <a:solidFill>
                  <a:schemeClr val="tx2"/>
                </a:solidFill>
              </a:rPr>
              <a:t>DataFrames</a:t>
            </a:r>
            <a:r>
              <a:rPr lang="en-US" dirty="0">
                <a:solidFill>
                  <a:schemeClr val="tx2"/>
                </a:solidFill>
              </a:rPr>
              <a:t>)</a:t>
            </a:r>
          </a:p>
          <a:p>
            <a:pPr lvl="1" indent="0">
              <a:buNone/>
            </a:pPr>
            <a:r>
              <a:rPr lang="en-US" dirty="0">
                <a:solidFill>
                  <a:schemeClr val="tx2"/>
                </a:solidFill>
              </a:rPr>
              <a:t>Many operations to manipulate and combine tables/series</a:t>
            </a:r>
          </a:p>
          <a:p>
            <a:pPr lvl="1" indent="0">
              <a:buNone/>
            </a:pPr>
            <a:endParaRPr lang="en-US" dirty="0">
              <a:solidFill>
                <a:schemeClr val="tx2"/>
              </a:solidFill>
            </a:endParaRPr>
          </a:p>
          <a:p>
            <a:pPr marL="457200" indent="-457200">
              <a:buAutoNum type="arabicPeriod"/>
            </a:pPr>
            <a:r>
              <a:rPr lang="en-US" dirty="0">
                <a:solidFill>
                  <a:schemeClr val="tx2"/>
                </a:solidFill>
              </a:rPr>
              <a:t>Relational Databases</a:t>
            </a:r>
          </a:p>
          <a:p>
            <a:pPr lvl="1" indent="0">
              <a:buNone/>
            </a:pPr>
            <a:r>
              <a:rPr lang="en-US" dirty="0">
                <a:solidFill>
                  <a:schemeClr val="tx2"/>
                </a:solidFill>
              </a:rPr>
              <a:t>Tables/Relations, and SQL (similar to Pandas operations)</a:t>
            </a:r>
          </a:p>
          <a:p>
            <a:pPr lvl="1" indent="0">
              <a:buNone/>
            </a:pPr>
            <a:endParaRPr lang="en-US" dirty="0"/>
          </a:p>
          <a:p>
            <a:r>
              <a:rPr lang="en-US" dirty="0"/>
              <a:t>4.    Apache Spark</a:t>
            </a:r>
          </a:p>
          <a:p>
            <a:pPr marL="274320" lvl="1" indent="0">
              <a:buNone/>
            </a:pPr>
            <a:r>
              <a:rPr lang="en-US" dirty="0"/>
              <a:t>   Sets of objects or key-value pairs </a:t>
            </a:r>
          </a:p>
          <a:p>
            <a:pPr marL="274320" lvl="1" indent="0">
              <a:buNone/>
            </a:pPr>
            <a:r>
              <a:rPr lang="en-US" dirty="0"/>
              <a:t>   MapReduce and SQL-like operations</a:t>
            </a:r>
          </a:p>
        </p:txBody>
      </p:sp>
      <p:sp>
        <p:nvSpPr>
          <p:cNvPr id="5" name="Slide Number Placeholder 4"/>
          <p:cNvSpPr>
            <a:spLocks noGrp="1"/>
          </p:cNvSpPr>
          <p:nvPr>
            <p:ph type="sldNum" sz="quarter" idx="12"/>
          </p:nvPr>
        </p:nvSpPr>
        <p:spPr/>
        <p:txBody>
          <a:bodyPr/>
          <a:lstStyle/>
          <a:p>
            <a:fld id="{A2EF37A0-74FC-AB4F-AE4C-D9BFC6719E9F}" type="slidenum">
              <a:rPr lang="en-US" smtClean="0"/>
              <a:pPr/>
              <a:t>26</a:t>
            </a:fld>
            <a:endParaRPr lang="en-US"/>
          </a:p>
        </p:txBody>
      </p:sp>
    </p:spTree>
    <p:extLst>
      <p:ext uri="{BB962C8B-B14F-4D97-AF65-F5344CB8AC3E}">
        <p14:creationId xmlns:p14="http://schemas.microsoft.com/office/powerpoint/2010/main" val="1394744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Pandas: History</a:t>
            </a:r>
          </a:p>
        </p:txBody>
      </p:sp>
      <p:sp>
        <p:nvSpPr>
          <p:cNvPr id="3" name="Content Placeholder 2"/>
          <p:cNvSpPr>
            <a:spLocks noGrp="1"/>
          </p:cNvSpPr>
          <p:nvPr>
            <p:ph idx="1"/>
          </p:nvPr>
        </p:nvSpPr>
        <p:spPr/>
        <p:txBody>
          <a:bodyPr vert="horz" lIns="91440" tIns="45720" rIns="91440" bIns="731520" rtlCol="0">
            <a:normAutofit fontScale="92500"/>
          </a:bodyPr>
          <a:lstStyle/>
          <a:p>
            <a:pPr marL="457200" indent="-457200">
              <a:spcBef>
                <a:spcPts val="0"/>
              </a:spcBef>
              <a:spcAft>
                <a:spcPts val="0"/>
              </a:spcAft>
              <a:buFont typeface="Wingdings" charset="2"/>
              <a:buChar char="§"/>
              <a:defRPr/>
            </a:pPr>
            <a:r>
              <a:rPr lang="en-US" dirty="0"/>
              <a:t>Written by: Wes McKinney</a:t>
            </a:r>
          </a:p>
          <a:p>
            <a:pPr marL="914400" lvl="1" indent="-457200">
              <a:spcBef>
                <a:spcPts val="0"/>
              </a:spcBef>
              <a:buClrTx/>
              <a:buFont typeface="Wingdings" charset="2"/>
              <a:buChar char="§"/>
            </a:pPr>
            <a:r>
              <a:rPr lang="en-US" dirty="0"/>
              <a:t>Started in 2008 to get a high-performance, flexible tool to perform quantitative analysis on financial data</a:t>
            </a:r>
          </a:p>
          <a:p>
            <a:pPr marL="914400" lvl="1" indent="-457200">
              <a:spcBef>
                <a:spcPts val="0"/>
              </a:spcBef>
              <a:buClrTx/>
              <a:buFont typeface="Wingdings" charset="2"/>
              <a:buChar char="§"/>
            </a:pPr>
            <a:endParaRPr lang="en-US" dirty="0"/>
          </a:p>
          <a:p>
            <a:pPr marL="457200" indent="-457200">
              <a:spcBef>
                <a:spcPts val="0"/>
              </a:spcBef>
              <a:buFont typeface="Wingdings" charset="2"/>
              <a:buChar char="§"/>
            </a:pPr>
            <a:r>
              <a:rPr lang="en-US" dirty="0"/>
              <a:t>Highly optimized for performance, with critical code paths written in </a:t>
            </a:r>
            <a:r>
              <a:rPr lang="en-US" dirty="0" err="1"/>
              <a:t>Cython</a:t>
            </a:r>
            <a:r>
              <a:rPr lang="en-US" dirty="0"/>
              <a:t> or C</a:t>
            </a:r>
          </a:p>
          <a:p>
            <a:pPr marL="457200" indent="-457200">
              <a:spcBef>
                <a:spcPts val="0"/>
              </a:spcBef>
              <a:buFont typeface="Wingdings" charset="2"/>
              <a:buChar char="§"/>
            </a:pPr>
            <a:endParaRPr lang="en-US" dirty="0"/>
          </a:p>
          <a:p>
            <a:pPr marL="457200" indent="-457200">
              <a:spcBef>
                <a:spcPts val="0"/>
              </a:spcBef>
              <a:buFont typeface="Wingdings" charset="2"/>
              <a:buChar char="§"/>
            </a:pPr>
            <a:r>
              <a:rPr lang="en-US" dirty="0"/>
              <a:t>Key constructs: </a:t>
            </a:r>
          </a:p>
          <a:p>
            <a:pPr marL="914400" lvl="1" indent="-457200">
              <a:spcBef>
                <a:spcPts val="0"/>
              </a:spcBef>
              <a:buFont typeface="Wingdings" charset="2"/>
              <a:buChar char="§"/>
            </a:pPr>
            <a:r>
              <a:rPr lang="en-US" dirty="0"/>
              <a:t>Series (like a </a:t>
            </a:r>
            <a:r>
              <a:rPr lang="en-US" dirty="0" err="1"/>
              <a:t>NumPy</a:t>
            </a:r>
            <a:r>
              <a:rPr lang="en-US" dirty="0"/>
              <a:t> Array)</a:t>
            </a:r>
          </a:p>
          <a:p>
            <a:pPr marL="914400" lvl="1" indent="-457200">
              <a:spcBef>
                <a:spcPts val="0"/>
              </a:spcBef>
              <a:buFont typeface="Wingdings" charset="2"/>
              <a:buChar char="§"/>
            </a:pPr>
            <a:r>
              <a:rPr lang="en-US" dirty="0" err="1"/>
              <a:t>DataFrame</a:t>
            </a:r>
            <a:r>
              <a:rPr lang="en-US" dirty="0"/>
              <a:t> (like a Table or Relation, or R </a:t>
            </a:r>
            <a:r>
              <a:rPr lang="en-US" dirty="0" err="1"/>
              <a:t>data.frame</a:t>
            </a:r>
            <a:r>
              <a:rPr lang="en-US" dirty="0"/>
              <a:t>)</a:t>
            </a:r>
          </a:p>
          <a:p>
            <a:pPr marL="457200" indent="-457200">
              <a:spcBef>
                <a:spcPts val="0"/>
              </a:spcBef>
              <a:buFont typeface="Wingdings" charset="2"/>
              <a:buChar char="§"/>
            </a:pPr>
            <a:endParaRPr lang="en-US" dirty="0"/>
          </a:p>
          <a:p>
            <a:pPr marL="457200" indent="-457200">
              <a:spcBef>
                <a:spcPts val="0"/>
              </a:spcBef>
              <a:buFont typeface="Wingdings" charset="2"/>
              <a:buChar char="§"/>
            </a:pPr>
            <a:r>
              <a:rPr lang="en-US" dirty="0"/>
              <a:t>Foundation for Data Wrangling and Analysis in Python</a:t>
            </a:r>
          </a:p>
        </p:txBody>
      </p:sp>
      <p:sp>
        <p:nvSpPr>
          <p:cNvPr id="5" name="Slide Number Placeholder 4"/>
          <p:cNvSpPr>
            <a:spLocks noGrp="1"/>
          </p:cNvSpPr>
          <p:nvPr>
            <p:ph type="sldNum" sz="quarter" idx="12"/>
          </p:nvPr>
        </p:nvSpPr>
        <p:spPr/>
        <p:txBody>
          <a:bodyPr/>
          <a:lstStyle/>
          <a:p>
            <a:fld id="{A2EF37A0-74FC-AB4F-AE4C-D9BFC6719E9F}" type="slidenum">
              <a:rPr lang="en-US" smtClean="0"/>
              <a:pPr/>
              <a:t>27</a:t>
            </a:fld>
            <a:endParaRPr lang="en-US"/>
          </a:p>
        </p:txBody>
      </p:sp>
    </p:spTree>
    <p:extLst>
      <p:ext uri="{BB962C8B-B14F-4D97-AF65-F5344CB8AC3E}">
        <p14:creationId xmlns:p14="http://schemas.microsoft.com/office/powerpoint/2010/main" val="61416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Pandas: series</a:t>
            </a:r>
          </a:p>
        </p:txBody>
      </p:sp>
      <p:sp>
        <p:nvSpPr>
          <p:cNvPr id="3" name="Content Placeholder 2"/>
          <p:cNvSpPr>
            <a:spLocks noGrp="1"/>
          </p:cNvSpPr>
          <p:nvPr>
            <p:ph idx="1"/>
          </p:nvPr>
        </p:nvSpPr>
        <p:spPr>
          <a:xfrm>
            <a:off x="5386038" y="1752601"/>
            <a:ext cx="5383561" cy="4373563"/>
          </a:xfrm>
        </p:spPr>
        <p:txBody>
          <a:bodyPr vert="horz" lIns="91440" tIns="45720" rIns="91440" bIns="731520" rtlCol="0">
            <a:normAutofit/>
          </a:bodyPr>
          <a:lstStyle/>
          <a:p>
            <a:pPr marL="457200" indent="-457200">
              <a:lnSpc>
                <a:spcPct val="150000"/>
              </a:lnSpc>
              <a:spcBef>
                <a:spcPts val="0"/>
              </a:spcBef>
              <a:spcAft>
                <a:spcPts val="0"/>
              </a:spcAft>
              <a:buFont typeface="Wingdings" charset="2"/>
              <a:buChar char="§"/>
              <a:defRPr/>
            </a:pPr>
            <a:r>
              <a:rPr lang="en-US" dirty="0"/>
              <a:t>Subclass of </a:t>
            </a:r>
            <a:r>
              <a:rPr lang="en-US" dirty="0" err="1">
                <a:latin typeface="Courier New" panose="02070309020205020404" pitchFamily="49" charset="0"/>
                <a:cs typeface="Courier New" panose="02070309020205020404" pitchFamily="49" charset="0"/>
              </a:rPr>
              <a:t>numpy.ndarray</a:t>
            </a:r>
            <a:endParaRPr lang="en-US" dirty="0">
              <a:latin typeface="Courier New" panose="02070309020205020404" pitchFamily="49" charset="0"/>
              <a:cs typeface="Courier New" panose="02070309020205020404" pitchFamily="49" charset="0"/>
            </a:endParaRPr>
          </a:p>
          <a:p>
            <a:pPr marL="457200" indent="-457200">
              <a:lnSpc>
                <a:spcPct val="150000"/>
              </a:lnSpc>
              <a:spcBef>
                <a:spcPts val="0"/>
              </a:spcBef>
              <a:spcAft>
                <a:spcPts val="0"/>
              </a:spcAft>
              <a:buFont typeface="Wingdings" charset="2"/>
              <a:buChar char="§"/>
              <a:defRPr/>
            </a:pPr>
            <a:r>
              <a:rPr lang="en-US" dirty="0"/>
              <a:t>Data: any type</a:t>
            </a:r>
          </a:p>
          <a:p>
            <a:pPr marL="457200" indent="-457200">
              <a:lnSpc>
                <a:spcPct val="150000"/>
              </a:lnSpc>
              <a:spcBef>
                <a:spcPts val="0"/>
              </a:spcBef>
              <a:spcAft>
                <a:spcPts val="0"/>
              </a:spcAft>
              <a:buFont typeface="Wingdings" charset="2"/>
              <a:buChar char="§"/>
              <a:defRPr/>
            </a:pPr>
            <a:r>
              <a:rPr lang="en-US" dirty="0"/>
              <a:t>Index labels need not be ordered</a:t>
            </a:r>
          </a:p>
          <a:p>
            <a:pPr marL="457200" indent="-457200">
              <a:lnSpc>
                <a:spcPct val="150000"/>
              </a:lnSpc>
              <a:spcBef>
                <a:spcPts val="0"/>
              </a:spcBef>
              <a:spcAft>
                <a:spcPts val="0"/>
              </a:spcAft>
              <a:buFont typeface="Wingdings" charset="2"/>
              <a:buChar char="§"/>
              <a:defRPr/>
            </a:pPr>
            <a:r>
              <a:rPr lang="en-US" dirty="0"/>
              <a:t>Duplicates possible but result in reduced functionality</a:t>
            </a:r>
          </a:p>
        </p:txBody>
      </p:sp>
      <p:sp>
        <p:nvSpPr>
          <p:cNvPr id="5" name="Slide Number Placeholder 4"/>
          <p:cNvSpPr>
            <a:spLocks noGrp="1"/>
          </p:cNvSpPr>
          <p:nvPr>
            <p:ph type="sldNum" sz="quarter" idx="12"/>
          </p:nvPr>
        </p:nvSpPr>
        <p:spPr/>
        <p:txBody>
          <a:bodyPr/>
          <a:lstStyle/>
          <a:p>
            <a:fld id="{A2EF37A0-74FC-AB4F-AE4C-D9BFC6719E9F}" type="slidenum">
              <a:rPr lang="en-US" smtClean="0"/>
              <a:pPr/>
              <a:t>28</a:t>
            </a:fld>
            <a:endParaRPr lang="en-US"/>
          </a:p>
        </p:txBody>
      </p:sp>
      <p:pic>
        <p:nvPicPr>
          <p:cNvPr id="4" name="Picture 3"/>
          <p:cNvPicPr>
            <a:picLocks noChangeAspect="1"/>
          </p:cNvPicPr>
          <p:nvPr/>
        </p:nvPicPr>
        <p:blipFill>
          <a:blip r:embed="rId3"/>
          <a:stretch>
            <a:fillRect/>
          </a:stretch>
        </p:blipFill>
        <p:spPr>
          <a:xfrm>
            <a:off x="1063230" y="1795404"/>
            <a:ext cx="2715510" cy="4272656"/>
          </a:xfrm>
          <a:prstGeom prst="rect">
            <a:avLst/>
          </a:prstGeom>
        </p:spPr>
      </p:pic>
    </p:spTree>
    <p:extLst>
      <p:ext uri="{BB962C8B-B14F-4D97-AF65-F5344CB8AC3E}">
        <p14:creationId xmlns:p14="http://schemas.microsoft.com/office/powerpoint/2010/main" val="389774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Pandas: </a:t>
            </a:r>
            <a:r>
              <a:rPr lang="en-US" dirty="0" err="1"/>
              <a:t>DataFrame</a:t>
            </a:r>
            <a:endParaRPr lang="en-US" dirty="0"/>
          </a:p>
        </p:txBody>
      </p:sp>
      <p:sp>
        <p:nvSpPr>
          <p:cNvPr id="3" name="Content Placeholder 2"/>
          <p:cNvSpPr>
            <a:spLocks noGrp="1"/>
          </p:cNvSpPr>
          <p:nvPr>
            <p:ph idx="1"/>
          </p:nvPr>
        </p:nvSpPr>
        <p:spPr>
          <a:xfrm>
            <a:off x="6096000" y="1752601"/>
            <a:ext cx="5312999" cy="4804316"/>
          </a:xfrm>
        </p:spPr>
        <p:txBody>
          <a:bodyPr vert="horz" lIns="91440" tIns="45720" rIns="91440" bIns="731520" rtlCol="0">
            <a:normAutofit lnSpcReduction="10000"/>
          </a:bodyPr>
          <a:lstStyle/>
          <a:p>
            <a:pPr marL="457200" indent="-457200">
              <a:spcBef>
                <a:spcPts val="0"/>
              </a:spcBef>
              <a:spcAft>
                <a:spcPts val="0"/>
              </a:spcAft>
              <a:buFont typeface="Wingdings" charset="2"/>
              <a:buChar char="§"/>
              <a:defRPr/>
            </a:pPr>
            <a:r>
              <a:rPr lang="en-US" dirty="0"/>
              <a:t>Each column can have a different type</a:t>
            </a:r>
          </a:p>
          <a:p>
            <a:pPr marL="457200" indent="-457200">
              <a:spcBef>
                <a:spcPts val="0"/>
              </a:spcBef>
              <a:spcAft>
                <a:spcPts val="0"/>
              </a:spcAft>
              <a:buFont typeface="Wingdings" charset="2"/>
              <a:buChar char="§"/>
              <a:defRPr/>
            </a:pPr>
            <a:r>
              <a:rPr lang="en-US" dirty="0"/>
              <a:t>Row and Column index</a:t>
            </a:r>
          </a:p>
          <a:p>
            <a:pPr marL="457200" indent="-457200">
              <a:spcBef>
                <a:spcPts val="0"/>
              </a:spcBef>
              <a:spcAft>
                <a:spcPts val="0"/>
              </a:spcAft>
              <a:buFont typeface="Wingdings" charset="2"/>
              <a:buChar char="§"/>
              <a:defRPr/>
            </a:pPr>
            <a:r>
              <a:rPr lang="en-US" dirty="0"/>
              <a:t>Mutable size: insert and delete columns</a:t>
            </a:r>
          </a:p>
          <a:p>
            <a:pPr marL="457200" indent="-457200">
              <a:spcBef>
                <a:spcPts val="0"/>
              </a:spcBef>
              <a:spcAft>
                <a:spcPts val="0"/>
              </a:spcAft>
              <a:buFont typeface="Wingdings" charset="2"/>
              <a:buChar char="§"/>
              <a:defRPr/>
            </a:pPr>
            <a:endParaRPr lang="en-US" dirty="0"/>
          </a:p>
          <a:p>
            <a:pPr marL="457200" indent="-457200">
              <a:spcBef>
                <a:spcPts val="0"/>
              </a:spcBef>
              <a:spcAft>
                <a:spcPts val="0"/>
              </a:spcAft>
              <a:buFont typeface="Wingdings" charset="2"/>
              <a:buChar char="§"/>
              <a:defRPr/>
            </a:pPr>
            <a:endParaRPr lang="en-US" dirty="0"/>
          </a:p>
          <a:p>
            <a:pPr marL="457200" indent="-457200">
              <a:spcBef>
                <a:spcPts val="0"/>
              </a:spcBef>
              <a:spcAft>
                <a:spcPts val="0"/>
              </a:spcAft>
              <a:buFont typeface="Wingdings" charset="2"/>
              <a:buChar char="§"/>
              <a:defRPr/>
            </a:pPr>
            <a:r>
              <a:rPr lang="en-US" dirty="0">
                <a:solidFill>
                  <a:schemeClr val="tx2"/>
                </a:solidFill>
              </a:rPr>
              <a:t>Note the use of word “index” for what we called “key”</a:t>
            </a:r>
          </a:p>
          <a:p>
            <a:pPr marL="914400" lvl="1" indent="-457200">
              <a:spcBef>
                <a:spcPts val="0"/>
              </a:spcBef>
              <a:buClrTx/>
              <a:buFont typeface="Wingdings" charset="2"/>
              <a:buChar char="§"/>
            </a:pPr>
            <a:r>
              <a:rPr lang="en-US" dirty="0">
                <a:solidFill>
                  <a:schemeClr val="tx2"/>
                </a:solidFill>
              </a:rPr>
              <a:t>Relational databases use “index” to mean something else</a:t>
            </a:r>
          </a:p>
          <a:p>
            <a:pPr marL="1600200" lvl="2" indent="-457200">
              <a:spcBef>
                <a:spcPts val="0"/>
              </a:spcBef>
              <a:buFont typeface="Wingdings" charset="2"/>
              <a:buChar char="§"/>
            </a:pPr>
            <a:endParaRPr lang="en-US" dirty="0">
              <a:solidFill>
                <a:schemeClr val="tx2"/>
              </a:solidFill>
            </a:endParaRPr>
          </a:p>
          <a:p>
            <a:pPr marL="457200" indent="-457200">
              <a:spcBef>
                <a:spcPts val="0"/>
              </a:spcBef>
              <a:buFont typeface="Wingdings" charset="2"/>
              <a:buChar char="§"/>
            </a:pPr>
            <a:r>
              <a:rPr lang="en-US" dirty="0">
                <a:solidFill>
                  <a:schemeClr val="tx2"/>
                </a:solidFill>
              </a:rPr>
              <a:t>Non-unique index values allowed</a:t>
            </a:r>
          </a:p>
          <a:p>
            <a:pPr marL="914400" lvl="1" indent="-457200">
              <a:spcBef>
                <a:spcPts val="0"/>
              </a:spcBef>
              <a:buFont typeface="Wingdings" charset="2"/>
              <a:buChar char="§"/>
            </a:pPr>
            <a:r>
              <a:rPr lang="en-US" dirty="0">
                <a:solidFill>
                  <a:schemeClr val="tx2"/>
                </a:solidFill>
              </a:rPr>
              <a:t>May raise an exception for some operations</a:t>
            </a:r>
          </a:p>
        </p:txBody>
      </p:sp>
      <p:sp>
        <p:nvSpPr>
          <p:cNvPr id="5" name="Slide Number Placeholder 4"/>
          <p:cNvSpPr>
            <a:spLocks noGrp="1"/>
          </p:cNvSpPr>
          <p:nvPr>
            <p:ph type="sldNum" sz="quarter" idx="12"/>
          </p:nvPr>
        </p:nvSpPr>
        <p:spPr/>
        <p:txBody>
          <a:bodyPr/>
          <a:lstStyle/>
          <a:p>
            <a:fld id="{A2EF37A0-74FC-AB4F-AE4C-D9BFC6719E9F}" type="slidenum">
              <a:rPr lang="en-US" smtClean="0"/>
              <a:pPr/>
              <a:t>29</a:t>
            </a:fld>
            <a:endParaRPr lang="en-US"/>
          </a:p>
        </p:txBody>
      </p:sp>
      <p:pic>
        <p:nvPicPr>
          <p:cNvPr id="6" name="Picture 5"/>
          <p:cNvPicPr>
            <a:picLocks noChangeAspect="1"/>
          </p:cNvPicPr>
          <p:nvPr/>
        </p:nvPicPr>
        <p:blipFill>
          <a:blip r:embed="rId3"/>
          <a:stretch>
            <a:fillRect/>
          </a:stretch>
        </p:blipFill>
        <p:spPr>
          <a:xfrm>
            <a:off x="1113821" y="1936913"/>
            <a:ext cx="3817391" cy="4006968"/>
          </a:xfrm>
          <a:prstGeom prst="rect">
            <a:avLst/>
          </a:prstGeom>
        </p:spPr>
      </p:pic>
    </p:spTree>
    <p:extLst>
      <p:ext uri="{BB962C8B-B14F-4D97-AF65-F5344CB8AC3E}">
        <p14:creationId xmlns:p14="http://schemas.microsoft.com/office/powerpoint/2010/main" val="3351267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Data Manipulation and Computation</a:t>
            </a:r>
          </a:p>
        </p:txBody>
      </p:sp>
      <p:sp>
        <p:nvSpPr>
          <p:cNvPr id="3" name="Content Placeholder 2"/>
          <p:cNvSpPr>
            <a:spLocks noGrp="1"/>
          </p:cNvSpPr>
          <p:nvPr>
            <p:ph idx="1"/>
          </p:nvPr>
        </p:nvSpPr>
        <p:spPr/>
        <p:txBody>
          <a:bodyPr>
            <a:normAutofit fontScale="85000" lnSpcReduction="10000"/>
          </a:bodyPr>
          <a:lstStyle/>
          <a:p>
            <a:r>
              <a:rPr lang="en-US" dirty="0"/>
              <a:t>Data Science == manipulating and computing on data</a:t>
            </a:r>
          </a:p>
          <a:p>
            <a:r>
              <a:rPr lang="en-US" b="0" dirty="0"/>
              <a:t>	Large to very large, but somewhat “structured” data</a:t>
            </a:r>
          </a:p>
          <a:p>
            <a:r>
              <a:rPr lang="en-US" dirty="0"/>
              <a:t>We will see several tools for doing that this semester</a:t>
            </a:r>
          </a:p>
          <a:p>
            <a:r>
              <a:rPr lang="en-US" b="0" dirty="0"/>
              <a:t>	Thousands more out there that we won’t cover</a:t>
            </a:r>
          </a:p>
          <a:p>
            <a:r>
              <a:rPr lang="en-US" dirty="0"/>
              <a:t>	</a:t>
            </a:r>
          </a:p>
          <a:p>
            <a:r>
              <a:rPr lang="en-US" dirty="0"/>
              <a:t>Need to learn to shift thinking from:</a:t>
            </a:r>
          </a:p>
          <a:p>
            <a:r>
              <a:rPr lang="en-US" sz="2400" i="1" dirty="0">
                <a:solidFill>
                  <a:srgbClr val="00B050"/>
                </a:solidFill>
              </a:rPr>
              <a:t>	Imperative code to manipulate data structures</a:t>
            </a:r>
          </a:p>
          <a:p>
            <a:r>
              <a:rPr lang="en-US" dirty="0"/>
              <a:t>to: </a:t>
            </a:r>
          </a:p>
          <a:p>
            <a:r>
              <a:rPr lang="en-US" sz="2400" i="1" dirty="0">
                <a:solidFill>
                  <a:srgbClr val="00B0F0"/>
                </a:solidFill>
              </a:rPr>
              <a:t>	Sequences/pipelines of operations on data</a:t>
            </a:r>
          </a:p>
          <a:p>
            <a:r>
              <a:rPr lang="en-US" dirty="0"/>
              <a:t>	</a:t>
            </a:r>
          </a:p>
          <a:p>
            <a:r>
              <a:rPr lang="en-US" dirty="0"/>
              <a:t>Should still know how to implement the operations themselves, especially for debugging performance (covered in classes like 420, 424), but we won’t cover that much</a:t>
            </a:r>
          </a:p>
          <a:p>
            <a:endParaRPr lang="en-US" dirty="0"/>
          </a:p>
          <a:p>
            <a:endParaRPr lang="en-US" dirty="0"/>
          </a:p>
          <a:p>
            <a:endParaRPr lang="en-US" b="0" dirty="0"/>
          </a:p>
        </p:txBody>
      </p:sp>
      <p:sp>
        <p:nvSpPr>
          <p:cNvPr id="5" name="Slide Number Placeholder 4"/>
          <p:cNvSpPr>
            <a:spLocks noGrp="1"/>
          </p:cNvSpPr>
          <p:nvPr>
            <p:ph type="sldNum" sz="quarter" idx="12"/>
          </p:nvPr>
        </p:nvSpPr>
        <p:spPr/>
        <p:txBody>
          <a:bodyPr/>
          <a:lstStyle/>
          <a:p>
            <a:fld id="{A2EF37A0-74FC-AB4F-AE4C-D9BFC6719E9F}" type="slidenum">
              <a:rPr lang="en-US" smtClean="0"/>
              <a:pPr/>
              <a:t>3</a:t>
            </a:fld>
            <a:endParaRPr lang="en-US"/>
          </a:p>
        </p:txBody>
      </p:sp>
    </p:spTree>
    <p:extLst>
      <p:ext uri="{BB962C8B-B14F-4D97-AF65-F5344CB8AC3E}">
        <p14:creationId xmlns:p14="http://schemas.microsoft.com/office/powerpoint/2010/main" val="253305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Hierarchical Indexes</a:t>
            </a:r>
          </a:p>
        </p:txBody>
      </p:sp>
      <p:sp>
        <p:nvSpPr>
          <p:cNvPr id="9" name="Content Placeholder 8"/>
          <p:cNvSpPr>
            <a:spLocks noGrp="1"/>
          </p:cNvSpPr>
          <p:nvPr>
            <p:ph idx="1"/>
          </p:nvPr>
        </p:nvSpPr>
        <p:spPr/>
        <p:txBody>
          <a:bodyPr/>
          <a:lstStyle/>
          <a:p>
            <a:r>
              <a:rPr lang="en-US" dirty="0"/>
              <a:t>Sometimes more intuitive organization of the data</a:t>
            </a:r>
          </a:p>
          <a:p>
            <a:r>
              <a:rPr lang="en-US" dirty="0"/>
              <a:t>Makes it easier to understand and analyze higher-dimensional data</a:t>
            </a:r>
          </a:p>
          <a:p>
            <a:r>
              <a:rPr lang="en-US" dirty="0"/>
              <a:t>	</a:t>
            </a:r>
            <a:r>
              <a:rPr lang="en-US" b="0" dirty="0"/>
              <a:t>e.g., instead of 3-D array, may only need a 2-D array </a:t>
            </a:r>
          </a:p>
        </p:txBody>
      </p:sp>
      <p:sp>
        <p:nvSpPr>
          <p:cNvPr id="5" name="Slide Number Placeholder 4"/>
          <p:cNvSpPr>
            <a:spLocks noGrp="1"/>
          </p:cNvSpPr>
          <p:nvPr>
            <p:ph type="sldNum" sz="quarter" idx="12"/>
          </p:nvPr>
        </p:nvSpPr>
        <p:spPr/>
        <p:txBody>
          <a:bodyPr/>
          <a:lstStyle/>
          <a:p>
            <a:fld id="{A2EF37A0-74FC-AB4F-AE4C-D9BFC6719E9F}" type="slidenum">
              <a:rPr lang="en-US" smtClean="0"/>
              <a:pPr/>
              <a:t>30</a:t>
            </a:fld>
            <a:endParaRPr lang="en-US"/>
          </a:p>
        </p:txBody>
      </p:sp>
      <p:pic>
        <p:nvPicPr>
          <p:cNvPr id="7" name="Picture 6"/>
          <p:cNvPicPr>
            <a:picLocks noChangeAspect="1"/>
          </p:cNvPicPr>
          <p:nvPr/>
        </p:nvPicPr>
        <p:blipFill>
          <a:blip r:embed="rId3"/>
          <a:stretch>
            <a:fillRect/>
          </a:stretch>
        </p:blipFill>
        <p:spPr>
          <a:xfrm>
            <a:off x="1524001" y="4023752"/>
            <a:ext cx="5250563" cy="2133600"/>
          </a:xfrm>
          <a:prstGeom prst="rect">
            <a:avLst/>
          </a:prstGeom>
        </p:spPr>
      </p:pic>
      <p:pic>
        <p:nvPicPr>
          <p:cNvPr id="8" name="Picture 7"/>
          <p:cNvPicPr>
            <a:picLocks noChangeAspect="1"/>
          </p:cNvPicPr>
          <p:nvPr/>
        </p:nvPicPr>
        <p:blipFill>
          <a:blip r:embed="rId4"/>
          <a:stretch>
            <a:fillRect/>
          </a:stretch>
        </p:blipFill>
        <p:spPr>
          <a:xfrm>
            <a:off x="7348537" y="4128683"/>
            <a:ext cx="3060700" cy="2133600"/>
          </a:xfrm>
          <a:prstGeom prst="rect">
            <a:avLst/>
          </a:prstGeom>
        </p:spPr>
      </p:pic>
    </p:spTree>
    <p:extLst>
      <p:ext uri="{BB962C8B-B14F-4D97-AF65-F5344CB8AC3E}">
        <p14:creationId xmlns:p14="http://schemas.microsoft.com/office/powerpoint/2010/main" val="2030591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Essential Functionality</a:t>
            </a:r>
          </a:p>
        </p:txBody>
      </p:sp>
      <p:sp>
        <p:nvSpPr>
          <p:cNvPr id="9" name="Content Placeholder 8"/>
          <p:cNvSpPr>
            <a:spLocks noGrp="1"/>
          </p:cNvSpPr>
          <p:nvPr>
            <p:ph idx="1"/>
          </p:nvPr>
        </p:nvSpPr>
        <p:spPr/>
        <p:txBody>
          <a:bodyPr/>
          <a:lstStyle/>
          <a:p>
            <a:r>
              <a:rPr lang="en-US" dirty="0" err="1"/>
              <a:t>Reindexing</a:t>
            </a:r>
            <a:r>
              <a:rPr lang="en-US" dirty="0"/>
              <a:t> to change the index associated with a </a:t>
            </a:r>
            <a:r>
              <a:rPr lang="en-US" dirty="0" err="1"/>
              <a:t>DataFrame</a:t>
            </a:r>
            <a:endParaRPr lang="en-US" dirty="0"/>
          </a:p>
          <a:p>
            <a:pPr lvl="1"/>
            <a:r>
              <a:rPr lang="en-US" b="0" dirty="0"/>
              <a:t>Common usage to interpolate, fill in missing values</a:t>
            </a:r>
          </a:p>
          <a:p>
            <a:endParaRPr lang="en-US" b="0" dirty="0"/>
          </a:p>
        </p:txBody>
      </p:sp>
      <p:sp>
        <p:nvSpPr>
          <p:cNvPr id="5" name="Slide Number Placeholder 4"/>
          <p:cNvSpPr>
            <a:spLocks noGrp="1"/>
          </p:cNvSpPr>
          <p:nvPr>
            <p:ph type="sldNum" sz="quarter" idx="12"/>
          </p:nvPr>
        </p:nvSpPr>
        <p:spPr/>
        <p:txBody>
          <a:bodyPr/>
          <a:lstStyle/>
          <a:p>
            <a:fld id="{A2EF37A0-74FC-AB4F-AE4C-D9BFC6719E9F}" type="slidenum">
              <a:rPr lang="en-US" smtClean="0"/>
              <a:pPr/>
              <a:t>31</a:t>
            </a:fld>
            <a:endParaRPr lang="en-US"/>
          </a:p>
        </p:txBody>
      </p:sp>
      <p:pic>
        <p:nvPicPr>
          <p:cNvPr id="3" name="Picture 2"/>
          <p:cNvPicPr>
            <a:picLocks noChangeAspect="1"/>
          </p:cNvPicPr>
          <p:nvPr/>
        </p:nvPicPr>
        <p:blipFill>
          <a:blip r:embed="rId3"/>
          <a:stretch>
            <a:fillRect/>
          </a:stretch>
        </p:blipFill>
        <p:spPr>
          <a:xfrm>
            <a:off x="1660357" y="3127877"/>
            <a:ext cx="8704126" cy="2775619"/>
          </a:xfrm>
          <a:prstGeom prst="rect">
            <a:avLst/>
          </a:prstGeom>
        </p:spPr>
      </p:pic>
      <p:sp>
        <p:nvSpPr>
          <p:cNvPr id="7" name="TextBox 6">
            <a:extLst>
              <a:ext uri="{FF2B5EF4-FFF2-40B4-BE49-F238E27FC236}">
                <a16:creationId xmlns:a16="http://schemas.microsoft.com/office/drawing/2014/main" id="{E8C1D0F9-900A-1648-AD54-8FC733C907B7}"/>
              </a:ext>
            </a:extLst>
          </p:cNvPr>
          <p:cNvSpPr txBox="1"/>
          <p:nvPr/>
        </p:nvSpPr>
        <p:spPr>
          <a:xfrm>
            <a:off x="7898724" y="6550224"/>
            <a:ext cx="3948260" cy="307777"/>
          </a:xfrm>
          <a:prstGeom prst="rect">
            <a:avLst/>
          </a:prstGeom>
          <a:noFill/>
        </p:spPr>
        <p:txBody>
          <a:bodyPr wrap="none" rtlCol="0">
            <a:spAutoFit/>
          </a:bodyPr>
          <a:lstStyle/>
          <a:p>
            <a:r>
              <a:rPr lang="en-US" sz="1400" i="1" dirty="0"/>
              <a:t>From: Python for Data Analysis; Wes McKinney</a:t>
            </a:r>
          </a:p>
        </p:txBody>
      </p:sp>
    </p:spTree>
    <p:extLst>
      <p:ext uri="{BB962C8B-B14F-4D97-AF65-F5344CB8AC3E}">
        <p14:creationId xmlns:p14="http://schemas.microsoft.com/office/powerpoint/2010/main" val="3867261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Essential Functionality</a:t>
            </a:r>
          </a:p>
        </p:txBody>
      </p:sp>
      <p:sp>
        <p:nvSpPr>
          <p:cNvPr id="9" name="Content Placeholder 8"/>
          <p:cNvSpPr>
            <a:spLocks noGrp="1"/>
          </p:cNvSpPr>
          <p:nvPr>
            <p:ph idx="1"/>
          </p:nvPr>
        </p:nvSpPr>
        <p:spPr/>
        <p:txBody>
          <a:bodyPr/>
          <a:lstStyle/>
          <a:p>
            <a:r>
              <a:rPr lang="en-US" dirty="0"/>
              <a:t>“drop” to delete entire rows or columns</a:t>
            </a:r>
            <a:endParaRPr lang="en-US" b="0" dirty="0"/>
          </a:p>
          <a:p>
            <a:r>
              <a:rPr lang="en-US" dirty="0"/>
              <a:t>Indexing, Selection, Filtering: very similar to </a:t>
            </a:r>
            <a:r>
              <a:rPr lang="en-US" dirty="0" err="1"/>
              <a:t>NumPy</a:t>
            </a:r>
            <a:endParaRPr lang="en-US" dirty="0"/>
          </a:p>
          <a:p>
            <a:r>
              <a:rPr lang="en-US" dirty="0"/>
              <a:t>Arithmetic Operations</a:t>
            </a:r>
          </a:p>
          <a:p>
            <a:pPr lvl="1"/>
            <a:r>
              <a:rPr lang="en-US" b="0" dirty="0"/>
              <a:t>Result index union of the two input indexes</a:t>
            </a:r>
          </a:p>
          <a:p>
            <a:pPr lvl="1"/>
            <a:r>
              <a:rPr lang="en-US" b="0" dirty="0"/>
              <a:t>Options to do “fill” while doing these operations	</a:t>
            </a:r>
          </a:p>
          <a:p>
            <a:endParaRPr lang="en-US" b="0" dirty="0"/>
          </a:p>
        </p:txBody>
      </p:sp>
      <p:sp>
        <p:nvSpPr>
          <p:cNvPr id="5" name="Slide Number Placeholder 4"/>
          <p:cNvSpPr>
            <a:spLocks noGrp="1"/>
          </p:cNvSpPr>
          <p:nvPr>
            <p:ph type="sldNum" sz="quarter" idx="12"/>
          </p:nvPr>
        </p:nvSpPr>
        <p:spPr/>
        <p:txBody>
          <a:bodyPr/>
          <a:lstStyle/>
          <a:p>
            <a:fld id="{A2EF37A0-74FC-AB4F-AE4C-D9BFC6719E9F}" type="slidenum">
              <a:rPr lang="en-US" smtClean="0"/>
              <a:pPr/>
              <a:t>32</a:t>
            </a:fld>
            <a:endParaRPr lang="en-US" dirty="0"/>
          </a:p>
        </p:txBody>
      </p:sp>
      <p:pic>
        <p:nvPicPr>
          <p:cNvPr id="4" name="Picture 3"/>
          <p:cNvPicPr>
            <a:picLocks noChangeAspect="1"/>
          </p:cNvPicPr>
          <p:nvPr/>
        </p:nvPicPr>
        <p:blipFill>
          <a:blip r:embed="rId3"/>
          <a:stretch>
            <a:fillRect/>
          </a:stretch>
        </p:blipFill>
        <p:spPr>
          <a:xfrm>
            <a:off x="1519197" y="4029155"/>
            <a:ext cx="4223510" cy="1613146"/>
          </a:xfrm>
          <a:prstGeom prst="rect">
            <a:avLst/>
          </a:prstGeom>
        </p:spPr>
      </p:pic>
      <p:pic>
        <p:nvPicPr>
          <p:cNvPr id="6" name="Picture 5"/>
          <p:cNvPicPr>
            <a:picLocks noChangeAspect="1"/>
          </p:cNvPicPr>
          <p:nvPr/>
        </p:nvPicPr>
        <p:blipFill>
          <a:blip r:embed="rId4"/>
          <a:stretch>
            <a:fillRect/>
          </a:stretch>
        </p:blipFill>
        <p:spPr>
          <a:xfrm>
            <a:off x="1369308" y="5334256"/>
            <a:ext cx="4135520" cy="791908"/>
          </a:xfrm>
          <a:prstGeom prst="rect">
            <a:avLst/>
          </a:prstGeom>
        </p:spPr>
      </p:pic>
      <p:pic>
        <p:nvPicPr>
          <p:cNvPr id="7" name="Picture 6"/>
          <p:cNvPicPr>
            <a:picLocks noChangeAspect="1"/>
          </p:cNvPicPr>
          <p:nvPr/>
        </p:nvPicPr>
        <p:blipFill>
          <a:blip r:embed="rId5"/>
          <a:stretch>
            <a:fillRect/>
          </a:stretch>
        </p:blipFill>
        <p:spPr>
          <a:xfrm>
            <a:off x="6952537" y="4052830"/>
            <a:ext cx="3110666" cy="2303089"/>
          </a:xfrm>
          <a:prstGeom prst="rect">
            <a:avLst/>
          </a:prstGeom>
        </p:spPr>
      </p:pic>
    </p:spTree>
    <p:extLst>
      <p:ext uri="{BB962C8B-B14F-4D97-AF65-F5344CB8AC3E}">
        <p14:creationId xmlns:p14="http://schemas.microsoft.com/office/powerpoint/2010/main" val="2241935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Function application and Mapping</a:t>
            </a:r>
          </a:p>
        </p:txBody>
      </p:sp>
      <p:sp>
        <p:nvSpPr>
          <p:cNvPr id="5" name="Slide Number Placeholder 4"/>
          <p:cNvSpPr>
            <a:spLocks noGrp="1"/>
          </p:cNvSpPr>
          <p:nvPr>
            <p:ph type="sldNum" sz="quarter" idx="12"/>
          </p:nvPr>
        </p:nvSpPr>
        <p:spPr/>
        <p:txBody>
          <a:bodyPr/>
          <a:lstStyle/>
          <a:p>
            <a:fld id="{A2EF37A0-74FC-AB4F-AE4C-D9BFC6719E9F}" type="slidenum">
              <a:rPr lang="en-US" smtClean="0"/>
              <a:pPr/>
              <a:t>33</a:t>
            </a:fld>
            <a:endParaRPr lang="en-US" dirty="0"/>
          </a:p>
        </p:txBody>
      </p:sp>
      <p:pic>
        <p:nvPicPr>
          <p:cNvPr id="8" name="Picture 7"/>
          <p:cNvPicPr>
            <a:picLocks noChangeAspect="1"/>
          </p:cNvPicPr>
          <p:nvPr/>
        </p:nvPicPr>
        <p:blipFill>
          <a:blip r:embed="rId3"/>
          <a:stretch>
            <a:fillRect/>
          </a:stretch>
        </p:blipFill>
        <p:spPr>
          <a:xfrm>
            <a:off x="1524001" y="1671053"/>
            <a:ext cx="8480523" cy="2323431"/>
          </a:xfrm>
          <a:prstGeom prst="rect">
            <a:avLst/>
          </a:prstGeom>
        </p:spPr>
      </p:pic>
      <p:pic>
        <p:nvPicPr>
          <p:cNvPr id="10" name="Picture 9"/>
          <p:cNvPicPr>
            <a:picLocks noChangeAspect="1"/>
          </p:cNvPicPr>
          <p:nvPr/>
        </p:nvPicPr>
        <p:blipFill>
          <a:blip r:embed="rId4"/>
          <a:stretch>
            <a:fillRect/>
          </a:stretch>
        </p:blipFill>
        <p:spPr>
          <a:xfrm>
            <a:off x="1710288" y="4555166"/>
            <a:ext cx="6631607" cy="1752164"/>
          </a:xfrm>
          <a:prstGeom prst="rect">
            <a:avLst/>
          </a:prstGeom>
        </p:spPr>
      </p:pic>
      <p:sp>
        <p:nvSpPr>
          <p:cNvPr id="11" name="TextBox 10"/>
          <p:cNvSpPr txBox="1"/>
          <p:nvPr/>
        </p:nvSpPr>
        <p:spPr>
          <a:xfrm>
            <a:off x="7898724" y="6550224"/>
            <a:ext cx="3948260" cy="307777"/>
          </a:xfrm>
          <a:prstGeom prst="rect">
            <a:avLst/>
          </a:prstGeom>
          <a:noFill/>
        </p:spPr>
        <p:txBody>
          <a:bodyPr wrap="none" rtlCol="0">
            <a:spAutoFit/>
          </a:bodyPr>
          <a:lstStyle/>
          <a:p>
            <a:r>
              <a:rPr lang="en-US" sz="1400" i="1" dirty="0"/>
              <a:t>From: Python for Data Analysis; Wes McKinney</a:t>
            </a:r>
          </a:p>
        </p:txBody>
      </p:sp>
    </p:spTree>
    <p:extLst>
      <p:ext uri="{BB962C8B-B14F-4D97-AF65-F5344CB8AC3E}">
        <p14:creationId xmlns:p14="http://schemas.microsoft.com/office/powerpoint/2010/main" val="3669078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Sorting and Ranking</a:t>
            </a:r>
          </a:p>
        </p:txBody>
      </p:sp>
      <p:pic>
        <p:nvPicPr>
          <p:cNvPr id="3" name="Picture 2"/>
          <p:cNvPicPr>
            <a:picLocks noChangeAspect="1"/>
          </p:cNvPicPr>
          <p:nvPr/>
        </p:nvPicPr>
        <p:blipFill>
          <a:blip r:embed="rId3"/>
          <a:stretch>
            <a:fillRect/>
          </a:stretch>
        </p:blipFill>
        <p:spPr>
          <a:xfrm>
            <a:off x="1981199" y="1524318"/>
            <a:ext cx="7016755" cy="1924735"/>
          </a:xfrm>
          <a:prstGeom prst="rect">
            <a:avLst/>
          </a:prstGeom>
        </p:spPr>
      </p:pic>
      <p:pic>
        <p:nvPicPr>
          <p:cNvPr id="4" name="Picture 3"/>
          <p:cNvPicPr>
            <a:picLocks noChangeAspect="1"/>
          </p:cNvPicPr>
          <p:nvPr/>
        </p:nvPicPr>
        <p:blipFill>
          <a:blip r:embed="rId4"/>
          <a:stretch>
            <a:fillRect/>
          </a:stretch>
        </p:blipFill>
        <p:spPr>
          <a:xfrm>
            <a:off x="1735168" y="4085907"/>
            <a:ext cx="7508814" cy="2618205"/>
          </a:xfrm>
          <a:prstGeom prst="rect">
            <a:avLst/>
          </a:prstGeom>
        </p:spPr>
      </p:pic>
      <p:sp>
        <p:nvSpPr>
          <p:cNvPr id="7" name="TextBox 6">
            <a:extLst>
              <a:ext uri="{FF2B5EF4-FFF2-40B4-BE49-F238E27FC236}">
                <a16:creationId xmlns:a16="http://schemas.microsoft.com/office/drawing/2014/main" id="{52F4E071-BC71-C441-BAC2-4239FAAB0390}"/>
              </a:ext>
            </a:extLst>
          </p:cNvPr>
          <p:cNvSpPr txBox="1"/>
          <p:nvPr/>
        </p:nvSpPr>
        <p:spPr>
          <a:xfrm>
            <a:off x="7898724" y="6550224"/>
            <a:ext cx="3948260" cy="307777"/>
          </a:xfrm>
          <a:prstGeom prst="rect">
            <a:avLst/>
          </a:prstGeom>
          <a:noFill/>
        </p:spPr>
        <p:txBody>
          <a:bodyPr wrap="none" rtlCol="0">
            <a:spAutoFit/>
          </a:bodyPr>
          <a:lstStyle/>
          <a:p>
            <a:r>
              <a:rPr lang="en-US" sz="1400" i="1" dirty="0"/>
              <a:t>From: Python for Data Analysis; Wes McKinney</a:t>
            </a:r>
          </a:p>
        </p:txBody>
      </p:sp>
      <p:sp>
        <p:nvSpPr>
          <p:cNvPr id="8" name="Slide Number Placeholder 7">
            <a:extLst>
              <a:ext uri="{FF2B5EF4-FFF2-40B4-BE49-F238E27FC236}">
                <a16:creationId xmlns:a16="http://schemas.microsoft.com/office/drawing/2014/main" id="{F0C32576-FF51-DE47-BAA9-6864B779D7B4}"/>
              </a:ext>
            </a:extLst>
          </p:cNvPr>
          <p:cNvSpPr>
            <a:spLocks noGrp="1"/>
          </p:cNvSpPr>
          <p:nvPr>
            <p:ph type="sldNum" sz="quarter" idx="12"/>
          </p:nvPr>
        </p:nvSpPr>
        <p:spPr/>
        <p:txBody>
          <a:bodyPr/>
          <a:lstStyle/>
          <a:p>
            <a:fld id="{A2EF37A0-74FC-AB4F-AE4C-D9BFC6719E9F}" type="slidenum">
              <a:rPr lang="en-US" smtClean="0"/>
              <a:t>34</a:t>
            </a:fld>
            <a:endParaRPr lang="en-US"/>
          </a:p>
        </p:txBody>
      </p:sp>
    </p:spTree>
    <p:extLst>
      <p:ext uri="{BB962C8B-B14F-4D97-AF65-F5344CB8AC3E}">
        <p14:creationId xmlns:p14="http://schemas.microsoft.com/office/powerpoint/2010/main" val="408165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Descriptive and Summary Statistics</a:t>
            </a:r>
          </a:p>
        </p:txBody>
      </p:sp>
      <p:sp>
        <p:nvSpPr>
          <p:cNvPr id="3" name="Content Placeholder 2">
            <a:extLst>
              <a:ext uri="{FF2B5EF4-FFF2-40B4-BE49-F238E27FC236}">
                <a16:creationId xmlns:a16="http://schemas.microsoft.com/office/drawing/2014/main" id="{8E16ECA5-38A6-D448-A5F8-54A270389DB3}"/>
              </a:ext>
            </a:extLst>
          </p:cNvPr>
          <p:cNvSpPr>
            <a:spLocks noGrp="1"/>
          </p:cNvSpPr>
          <p:nvPr>
            <p:ph idx="1"/>
          </p:nvPr>
        </p:nvSpPr>
        <p:spPr/>
        <p:txBody>
          <a:bodyPr/>
          <a:lstStyle/>
          <a:p>
            <a:endParaRPr lang="en-US"/>
          </a:p>
        </p:txBody>
      </p:sp>
      <p:pic>
        <p:nvPicPr>
          <p:cNvPr id="6" name="Picture 5"/>
          <p:cNvPicPr>
            <a:picLocks noChangeAspect="1"/>
          </p:cNvPicPr>
          <p:nvPr/>
        </p:nvPicPr>
        <p:blipFill>
          <a:blip r:embed="rId3"/>
          <a:stretch>
            <a:fillRect/>
          </a:stretch>
        </p:blipFill>
        <p:spPr>
          <a:xfrm>
            <a:off x="3349405" y="967569"/>
            <a:ext cx="6973971" cy="5582655"/>
          </a:xfrm>
          <a:prstGeom prst="rect">
            <a:avLst/>
          </a:prstGeom>
        </p:spPr>
      </p:pic>
      <p:sp>
        <p:nvSpPr>
          <p:cNvPr id="7" name="TextBox 6">
            <a:extLst>
              <a:ext uri="{FF2B5EF4-FFF2-40B4-BE49-F238E27FC236}">
                <a16:creationId xmlns:a16="http://schemas.microsoft.com/office/drawing/2014/main" id="{1501F933-1496-2F48-952D-603DB3370F6F}"/>
              </a:ext>
            </a:extLst>
          </p:cNvPr>
          <p:cNvSpPr txBox="1"/>
          <p:nvPr/>
        </p:nvSpPr>
        <p:spPr>
          <a:xfrm>
            <a:off x="7898724" y="6550224"/>
            <a:ext cx="3948260" cy="307777"/>
          </a:xfrm>
          <a:prstGeom prst="rect">
            <a:avLst/>
          </a:prstGeom>
          <a:noFill/>
        </p:spPr>
        <p:txBody>
          <a:bodyPr wrap="none" rtlCol="0">
            <a:spAutoFit/>
          </a:bodyPr>
          <a:lstStyle/>
          <a:p>
            <a:r>
              <a:rPr lang="en-US" sz="1400" i="1" dirty="0"/>
              <a:t>From: Python for Data Analysis; Wes McKinney</a:t>
            </a:r>
          </a:p>
        </p:txBody>
      </p:sp>
      <p:sp>
        <p:nvSpPr>
          <p:cNvPr id="4" name="Slide Number Placeholder 3">
            <a:extLst>
              <a:ext uri="{FF2B5EF4-FFF2-40B4-BE49-F238E27FC236}">
                <a16:creationId xmlns:a16="http://schemas.microsoft.com/office/drawing/2014/main" id="{5FDA65BA-36FD-414F-8541-6893D4E12EEA}"/>
              </a:ext>
            </a:extLst>
          </p:cNvPr>
          <p:cNvSpPr>
            <a:spLocks noGrp="1"/>
          </p:cNvSpPr>
          <p:nvPr>
            <p:ph type="sldNum" sz="quarter" idx="12"/>
          </p:nvPr>
        </p:nvSpPr>
        <p:spPr/>
        <p:txBody>
          <a:bodyPr/>
          <a:lstStyle/>
          <a:p>
            <a:fld id="{A2EF37A0-74FC-AB4F-AE4C-D9BFC6719E9F}" type="slidenum">
              <a:rPr lang="en-US" smtClean="0"/>
              <a:t>35</a:t>
            </a:fld>
            <a:endParaRPr lang="en-US"/>
          </a:p>
        </p:txBody>
      </p:sp>
    </p:spTree>
    <p:extLst>
      <p:ext uri="{BB962C8B-B14F-4D97-AF65-F5344CB8AC3E}">
        <p14:creationId xmlns:p14="http://schemas.microsoft.com/office/powerpoint/2010/main" val="2323373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Creating </a:t>
            </a:r>
            <a:r>
              <a:rPr lang="en-US" dirty="0" err="1"/>
              <a:t>Dataframes</a:t>
            </a:r>
            <a:endParaRPr lang="en-US" dirty="0"/>
          </a:p>
        </p:txBody>
      </p:sp>
      <p:sp>
        <p:nvSpPr>
          <p:cNvPr id="3" name="Content Placeholder 2"/>
          <p:cNvSpPr>
            <a:spLocks noGrp="1"/>
          </p:cNvSpPr>
          <p:nvPr>
            <p:ph idx="1"/>
          </p:nvPr>
        </p:nvSpPr>
        <p:spPr/>
        <p:txBody>
          <a:bodyPr/>
          <a:lstStyle/>
          <a:p>
            <a:r>
              <a:rPr lang="en-US" dirty="0"/>
              <a:t>Directly from </a:t>
            </a:r>
            <a:r>
              <a:rPr lang="en-US" dirty="0" err="1"/>
              <a:t>Dict</a:t>
            </a:r>
            <a:r>
              <a:rPr lang="en-US" dirty="0"/>
              <a:t> or Series</a:t>
            </a:r>
          </a:p>
          <a:p>
            <a:r>
              <a:rPr lang="en-US" dirty="0"/>
              <a:t>From a Comma-Separated File </a:t>
            </a:r>
            <a:r>
              <a:rPr lang="mr-IN" dirty="0"/>
              <a:t>–</a:t>
            </a:r>
            <a:r>
              <a:rPr lang="en-US" dirty="0"/>
              <a:t> CSV file</a:t>
            </a:r>
          </a:p>
          <a:p>
            <a:pPr lvl="1"/>
            <a:r>
              <a:rPr lang="en-US" b="0" dirty="0" err="1"/>
              <a:t>pandas.read_csv</a:t>
            </a:r>
            <a:r>
              <a:rPr lang="en-US" b="0" dirty="0"/>
              <a:t>()</a:t>
            </a:r>
          </a:p>
          <a:p>
            <a:pPr lvl="1"/>
            <a:r>
              <a:rPr lang="en-US" b="0" dirty="0"/>
              <a:t>Can infer headers/column names if present, otherwise may want to </a:t>
            </a:r>
            <a:r>
              <a:rPr lang="en-US" b="0" dirty="0" err="1"/>
              <a:t>reindex</a:t>
            </a:r>
            <a:endParaRPr lang="en-US" b="0" dirty="0"/>
          </a:p>
          <a:p>
            <a:r>
              <a:rPr lang="en-US" dirty="0"/>
              <a:t>From an Excel File</a:t>
            </a:r>
          </a:p>
          <a:p>
            <a:pPr lvl="1"/>
            <a:r>
              <a:rPr lang="en-US" b="0" dirty="0" err="1"/>
              <a:t>pandas.read_excel</a:t>
            </a:r>
            <a:r>
              <a:rPr lang="en-US" b="0" dirty="0"/>
              <a:t>()</a:t>
            </a:r>
          </a:p>
          <a:p>
            <a:r>
              <a:rPr lang="en-US" dirty="0"/>
              <a:t>From a Database using SQL (see the reading for an example)</a:t>
            </a:r>
          </a:p>
          <a:p>
            <a:r>
              <a:rPr lang="en-US" dirty="0"/>
              <a:t>From Clipboard, URL, Google Analytics,</a:t>
            </a:r>
            <a:r>
              <a:rPr lang="en-US" b="0" dirty="0"/>
              <a:t> </a:t>
            </a:r>
            <a:r>
              <a:rPr lang="mr-IN" b="0" dirty="0"/>
              <a:t>…</a:t>
            </a:r>
            <a:endParaRPr lang="en-US" b="0" dirty="0"/>
          </a:p>
          <a:p>
            <a:r>
              <a:rPr lang="mr-IN" b="0" dirty="0"/>
              <a:t>…</a:t>
            </a:r>
            <a:endParaRPr lang="en-US" b="0" dirty="0"/>
          </a:p>
        </p:txBody>
      </p:sp>
      <p:sp>
        <p:nvSpPr>
          <p:cNvPr id="5" name="Slide Number Placeholder 4"/>
          <p:cNvSpPr>
            <a:spLocks noGrp="1"/>
          </p:cNvSpPr>
          <p:nvPr>
            <p:ph type="sldNum" sz="quarter" idx="12"/>
          </p:nvPr>
        </p:nvSpPr>
        <p:spPr/>
        <p:txBody>
          <a:bodyPr/>
          <a:lstStyle/>
          <a:p>
            <a:fld id="{A2EF37A0-74FC-AB4F-AE4C-D9BFC6719E9F}" type="slidenum">
              <a:rPr lang="en-US" smtClean="0"/>
              <a:pPr/>
              <a:t>36</a:t>
            </a:fld>
            <a:endParaRPr lang="en-US" dirty="0"/>
          </a:p>
        </p:txBody>
      </p:sp>
      <p:sp>
        <p:nvSpPr>
          <p:cNvPr id="6" name="TextBox 5">
            <a:extLst>
              <a:ext uri="{FF2B5EF4-FFF2-40B4-BE49-F238E27FC236}">
                <a16:creationId xmlns:a16="http://schemas.microsoft.com/office/drawing/2014/main" id="{B6510C27-170D-B646-A0FE-47143A91C1AE}"/>
              </a:ext>
            </a:extLst>
          </p:cNvPr>
          <p:cNvSpPr txBox="1"/>
          <p:nvPr/>
        </p:nvSpPr>
        <p:spPr>
          <a:xfrm>
            <a:off x="7898724" y="6550224"/>
            <a:ext cx="3948260" cy="307777"/>
          </a:xfrm>
          <a:prstGeom prst="rect">
            <a:avLst/>
          </a:prstGeom>
          <a:noFill/>
        </p:spPr>
        <p:txBody>
          <a:bodyPr wrap="none" rtlCol="0">
            <a:spAutoFit/>
          </a:bodyPr>
          <a:lstStyle/>
          <a:p>
            <a:r>
              <a:rPr lang="en-US" sz="1400" i="1" dirty="0"/>
              <a:t>From: Python for Data Analysis; Wes McKinney</a:t>
            </a:r>
          </a:p>
        </p:txBody>
      </p:sp>
    </p:spTree>
    <p:extLst>
      <p:ext uri="{BB962C8B-B14F-4D97-AF65-F5344CB8AC3E}">
        <p14:creationId xmlns:p14="http://schemas.microsoft.com/office/powerpoint/2010/main" val="2814010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More</a:t>
            </a:r>
            <a:r>
              <a:rPr lang="mr-IN" dirty="0"/>
              <a:t>…</a:t>
            </a:r>
            <a:endParaRPr lang="en-US" dirty="0"/>
          </a:p>
        </p:txBody>
      </p:sp>
      <p:sp>
        <p:nvSpPr>
          <p:cNvPr id="3" name="Content Placeholder 2"/>
          <p:cNvSpPr>
            <a:spLocks noGrp="1"/>
          </p:cNvSpPr>
          <p:nvPr>
            <p:ph idx="1"/>
          </p:nvPr>
        </p:nvSpPr>
        <p:spPr/>
        <p:txBody>
          <a:bodyPr/>
          <a:lstStyle/>
          <a:p>
            <a:r>
              <a:rPr lang="en-US" dirty="0"/>
              <a:t>Unique values, Value counts</a:t>
            </a:r>
          </a:p>
          <a:p>
            <a:r>
              <a:rPr lang="en-US" dirty="0"/>
              <a:t>Correlation and Covariance</a:t>
            </a:r>
          </a:p>
          <a:p>
            <a:r>
              <a:rPr lang="en-US" dirty="0"/>
              <a:t>Functions for handling missing data </a:t>
            </a:r>
            <a:r>
              <a:rPr lang="mr-IN" dirty="0"/>
              <a:t>–</a:t>
            </a:r>
            <a:r>
              <a:rPr lang="en-US" dirty="0"/>
              <a:t> in a few classes</a:t>
            </a:r>
          </a:p>
          <a:p>
            <a:pPr lvl="1"/>
            <a:r>
              <a:rPr lang="en-US" b="0" dirty="0" err="1"/>
              <a:t>dropna</a:t>
            </a:r>
            <a:r>
              <a:rPr lang="en-US" b="0" dirty="0"/>
              <a:t>(), </a:t>
            </a:r>
            <a:r>
              <a:rPr lang="en-US" b="0" dirty="0" err="1"/>
              <a:t>fillna</a:t>
            </a:r>
            <a:r>
              <a:rPr lang="en-US" b="0" dirty="0"/>
              <a:t>()</a:t>
            </a:r>
          </a:p>
          <a:p>
            <a:r>
              <a:rPr lang="en-US" dirty="0"/>
              <a:t>Broadcasting</a:t>
            </a:r>
          </a:p>
          <a:p>
            <a:r>
              <a:rPr lang="en-US" dirty="0"/>
              <a:t>Pivoting</a:t>
            </a:r>
          </a:p>
          <a:p>
            <a:endParaRPr lang="en-US" dirty="0"/>
          </a:p>
          <a:p>
            <a:r>
              <a:rPr lang="en-US" dirty="0"/>
              <a:t>We will see some of these as we discuss data wrangling, cleaning, etc.</a:t>
            </a:r>
          </a:p>
        </p:txBody>
      </p:sp>
      <p:sp>
        <p:nvSpPr>
          <p:cNvPr id="5" name="Slide Number Placeholder 4"/>
          <p:cNvSpPr>
            <a:spLocks noGrp="1"/>
          </p:cNvSpPr>
          <p:nvPr>
            <p:ph type="sldNum" sz="quarter" idx="12"/>
          </p:nvPr>
        </p:nvSpPr>
        <p:spPr/>
        <p:txBody>
          <a:bodyPr/>
          <a:lstStyle/>
          <a:p>
            <a:fld id="{A2EF37A0-74FC-AB4F-AE4C-D9BFC6719E9F}" type="slidenum">
              <a:rPr lang="en-US" smtClean="0"/>
              <a:pPr/>
              <a:t>37</a:t>
            </a:fld>
            <a:endParaRPr lang="en-US" dirty="0"/>
          </a:p>
        </p:txBody>
      </p:sp>
    </p:spTree>
    <p:extLst>
      <p:ext uri="{BB962C8B-B14F-4D97-AF65-F5344CB8AC3E}">
        <p14:creationId xmlns:p14="http://schemas.microsoft.com/office/powerpoint/2010/main" val="1115617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Continuing to Tidy Data …</a:t>
            </a:r>
          </a:p>
        </p:txBody>
      </p:sp>
      <p:sp>
        <p:nvSpPr>
          <p:cNvPr id="3" name="Content Placeholder 2"/>
          <p:cNvSpPr>
            <a:spLocks noGrp="1"/>
          </p:cNvSpPr>
          <p:nvPr>
            <p:ph idx="1"/>
          </p:nvPr>
        </p:nvSpPr>
        <p:spPr/>
        <p:txBody>
          <a:bodyPr vert="horz" lIns="91440" tIns="45720" rIns="91440" bIns="731520" rtlCol="0">
            <a:normAutofit fontScale="77500" lnSpcReduction="20000"/>
          </a:bodyPr>
          <a:lstStyle/>
          <a:p>
            <a:pPr marL="457200" indent="-457200">
              <a:buAutoNum type="arabicPeriod"/>
            </a:pPr>
            <a:r>
              <a:rPr lang="en-US" dirty="0" err="1"/>
              <a:t>NumPy</a:t>
            </a:r>
            <a:r>
              <a:rPr lang="en-US" dirty="0"/>
              <a:t>: Python Library for Manipulating </a:t>
            </a:r>
            <a:r>
              <a:rPr lang="en-US" dirty="0" err="1"/>
              <a:t>nD</a:t>
            </a:r>
            <a:r>
              <a:rPr lang="en-US" dirty="0"/>
              <a:t> Arrays</a:t>
            </a:r>
          </a:p>
          <a:p>
            <a:pPr lvl="1" indent="0">
              <a:buNone/>
            </a:pPr>
            <a:r>
              <a:rPr lang="en-US" b="0" dirty="0"/>
              <a:t>Multidimensional Arrays, and a variety of operations including Linear Algebra</a:t>
            </a:r>
          </a:p>
          <a:p>
            <a:pPr lvl="1" indent="0">
              <a:buNone/>
            </a:pPr>
            <a:endParaRPr lang="en-US" dirty="0"/>
          </a:p>
          <a:p>
            <a:pPr marL="457200" indent="-457200">
              <a:buAutoNum type="arabicPeriod"/>
            </a:pPr>
            <a:r>
              <a:rPr lang="en-US" dirty="0">
                <a:solidFill>
                  <a:schemeClr val="tx2"/>
                </a:solidFill>
              </a:rPr>
              <a:t>Pandas: Python Library for Manipulating Tabular Data, &amp; Tidy Data </a:t>
            </a:r>
          </a:p>
          <a:p>
            <a:pPr lvl="1" indent="0">
              <a:buNone/>
            </a:pPr>
            <a:r>
              <a:rPr lang="en-US" dirty="0">
                <a:solidFill>
                  <a:schemeClr val="tx2"/>
                </a:solidFill>
              </a:rPr>
              <a:t>Series, Tables (also called </a:t>
            </a:r>
            <a:r>
              <a:rPr lang="en-US" b="1" dirty="0" err="1">
                <a:solidFill>
                  <a:schemeClr val="tx2"/>
                </a:solidFill>
              </a:rPr>
              <a:t>DataFrames</a:t>
            </a:r>
            <a:r>
              <a:rPr lang="en-US" dirty="0">
                <a:solidFill>
                  <a:schemeClr val="tx2"/>
                </a:solidFill>
              </a:rPr>
              <a:t>)</a:t>
            </a:r>
          </a:p>
          <a:p>
            <a:pPr lvl="1" indent="0">
              <a:buNone/>
            </a:pPr>
            <a:r>
              <a:rPr lang="en-US" dirty="0">
                <a:solidFill>
                  <a:schemeClr val="tx2"/>
                </a:solidFill>
              </a:rPr>
              <a:t>Many operations to manipulate and combine tables/series</a:t>
            </a:r>
          </a:p>
          <a:p>
            <a:pPr lvl="1" indent="0">
              <a:buNone/>
            </a:pPr>
            <a:endParaRPr lang="en-US" dirty="0">
              <a:solidFill>
                <a:schemeClr val="tx2"/>
              </a:solidFill>
            </a:endParaRPr>
          </a:p>
          <a:p>
            <a:pPr marL="457200" indent="-457200">
              <a:buAutoNum type="arabicPeriod"/>
            </a:pPr>
            <a:r>
              <a:rPr lang="en-US" dirty="0">
                <a:solidFill>
                  <a:schemeClr val="tx2"/>
                </a:solidFill>
              </a:rPr>
              <a:t>Relational Databases</a:t>
            </a:r>
          </a:p>
          <a:p>
            <a:pPr lvl="1" indent="0">
              <a:buNone/>
            </a:pPr>
            <a:r>
              <a:rPr lang="en-US" dirty="0">
                <a:solidFill>
                  <a:schemeClr val="tx2"/>
                </a:solidFill>
              </a:rPr>
              <a:t>Tables/Relations, and SQL (similar to Pandas operations)</a:t>
            </a:r>
          </a:p>
          <a:p>
            <a:pPr lvl="1" indent="0">
              <a:buNone/>
            </a:pPr>
            <a:endParaRPr lang="en-US" dirty="0"/>
          </a:p>
          <a:p>
            <a:r>
              <a:rPr lang="en-US" dirty="0"/>
              <a:t>4.    Apache Spark</a:t>
            </a:r>
          </a:p>
          <a:p>
            <a:pPr marL="274320" lvl="1" indent="0">
              <a:buNone/>
            </a:pPr>
            <a:r>
              <a:rPr lang="en-US" dirty="0"/>
              <a:t>   Sets of objects or key-value pairs </a:t>
            </a:r>
          </a:p>
          <a:p>
            <a:pPr marL="274320" lvl="1" indent="0">
              <a:buNone/>
            </a:pPr>
            <a:r>
              <a:rPr lang="en-US" dirty="0"/>
              <a:t>   MapReduce and SQL-like operations</a:t>
            </a:r>
          </a:p>
        </p:txBody>
      </p:sp>
      <p:sp>
        <p:nvSpPr>
          <p:cNvPr id="5" name="Slide Number Placeholder 4"/>
          <p:cNvSpPr>
            <a:spLocks noGrp="1"/>
          </p:cNvSpPr>
          <p:nvPr>
            <p:ph type="sldNum" sz="quarter" idx="12"/>
          </p:nvPr>
        </p:nvSpPr>
        <p:spPr/>
        <p:txBody>
          <a:bodyPr/>
          <a:lstStyle/>
          <a:p>
            <a:fld id="{A2EF37A0-74FC-AB4F-AE4C-D9BFC6719E9F}" type="slidenum">
              <a:rPr lang="en-US" smtClean="0"/>
              <a:pPr/>
              <a:t>38</a:t>
            </a:fld>
            <a:endParaRPr lang="en-US"/>
          </a:p>
        </p:txBody>
      </p:sp>
    </p:spTree>
    <p:extLst>
      <p:ext uri="{BB962C8B-B14F-4D97-AF65-F5344CB8AC3E}">
        <p14:creationId xmlns:p14="http://schemas.microsoft.com/office/powerpoint/2010/main" val="28133752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Tables </a:t>
            </a:r>
          </a:p>
        </p:txBody>
      </p:sp>
      <p:sp>
        <p:nvSpPr>
          <p:cNvPr id="5" name="Slide Number Placeholder 4"/>
          <p:cNvSpPr>
            <a:spLocks noGrp="1"/>
          </p:cNvSpPr>
          <p:nvPr>
            <p:ph type="sldNum" sz="quarter" idx="12"/>
          </p:nvPr>
        </p:nvSpPr>
        <p:spPr/>
        <p:txBody>
          <a:bodyPr/>
          <a:lstStyle/>
          <a:p>
            <a:fld id="{A2EF37A0-74FC-AB4F-AE4C-D9BFC6719E9F}" type="slidenum">
              <a:rPr lang="en-US" smtClean="0"/>
              <a:pPr/>
              <a:t>39</a:t>
            </a:fld>
            <a:endParaRPr lang="en-US"/>
          </a:p>
        </p:txBody>
      </p:sp>
      <p:graphicFrame>
        <p:nvGraphicFramePr>
          <p:cNvPr id="8" name="Table 7"/>
          <p:cNvGraphicFramePr>
            <a:graphicFrameLocks noGrp="1"/>
          </p:cNvGraphicFramePr>
          <p:nvPr/>
        </p:nvGraphicFramePr>
        <p:xfrm>
          <a:off x="5458111" y="3460612"/>
          <a:ext cx="4143088" cy="2125690"/>
        </p:xfrm>
        <a:graphic>
          <a:graphicData uri="http://schemas.openxmlformats.org/drawingml/2006/table">
            <a:tbl>
              <a:tblPr firstRow="1" bandRow="1">
                <a:tableStyleId>{7E9639D4-E3E2-4D34-9284-5A2195B3D0D7}</a:tableStyleId>
              </a:tblPr>
              <a:tblGrid>
                <a:gridCol w="1035772">
                  <a:extLst>
                    <a:ext uri="{9D8B030D-6E8A-4147-A177-3AD203B41FA5}">
                      <a16:colId xmlns:a16="http://schemas.microsoft.com/office/drawing/2014/main" val="20000"/>
                    </a:ext>
                  </a:extLst>
                </a:gridCol>
                <a:gridCol w="1035772">
                  <a:extLst>
                    <a:ext uri="{9D8B030D-6E8A-4147-A177-3AD203B41FA5}">
                      <a16:colId xmlns:a16="http://schemas.microsoft.com/office/drawing/2014/main" val="20001"/>
                    </a:ext>
                  </a:extLst>
                </a:gridCol>
                <a:gridCol w="1035772">
                  <a:extLst>
                    <a:ext uri="{9D8B030D-6E8A-4147-A177-3AD203B41FA5}">
                      <a16:colId xmlns:a16="http://schemas.microsoft.com/office/drawing/2014/main" val="20002"/>
                    </a:ext>
                  </a:extLst>
                </a:gridCol>
                <a:gridCol w="1035772">
                  <a:extLst>
                    <a:ext uri="{9D8B030D-6E8A-4147-A177-3AD203B41FA5}">
                      <a16:colId xmlns:a16="http://schemas.microsoft.com/office/drawing/2014/main" val="20003"/>
                    </a:ext>
                  </a:extLst>
                </a:gridCol>
              </a:tblGrid>
              <a:tr h="425138">
                <a:tc>
                  <a:txBody>
                    <a:bodyPr/>
                    <a:lstStyle/>
                    <a:p>
                      <a:r>
                        <a:rPr lang="en-US" dirty="0"/>
                        <a:t>ID</a:t>
                      </a:r>
                    </a:p>
                  </a:txBody>
                  <a:tcPr/>
                </a:tc>
                <a:tc>
                  <a:txBody>
                    <a:bodyPr/>
                    <a:lstStyle/>
                    <a:p>
                      <a:r>
                        <a:rPr lang="en-US" dirty="0"/>
                        <a:t>age</a:t>
                      </a:r>
                    </a:p>
                  </a:txBody>
                  <a:tcPr/>
                </a:tc>
                <a:tc>
                  <a:txBody>
                    <a:bodyPr/>
                    <a:lstStyle/>
                    <a:p>
                      <a:r>
                        <a:rPr lang="en-US" dirty="0" err="1"/>
                        <a:t>wgt_kg</a:t>
                      </a:r>
                      <a:endParaRPr lang="en-US" dirty="0"/>
                    </a:p>
                  </a:txBody>
                  <a:tcPr/>
                </a:tc>
                <a:tc>
                  <a:txBody>
                    <a:bodyPr/>
                    <a:lstStyle/>
                    <a:p>
                      <a:r>
                        <a:rPr lang="en-US" dirty="0" err="1"/>
                        <a:t>hgt_cm</a:t>
                      </a:r>
                      <a:endParaRPr lang="en-US" dirty="0"/>
                    </a:p>
                  </a:txBody>
                  <a:tcPr/>
                </a:tc>
                <a:extLst>
                  <a:ext uri="{0D108BD9-81ED-4DB2-BD59-A6C34878D82A}">
                    <a16:rowId xmlns:a16="http://schemas.microsoft.com/office/drawing/2014/main" val="10000"/>
                  </a:ext>
                </a:extLst>
              </a:tr>
              <a:tr h="425138">
                <a:tc>
                  <a:txBody>
                    <a:bodyPr/>
                    <a:lstStyle/>
                    <a:p>
                      <a:r>
                        <a:rPr lang="en-US" dirty="0"/>
                        <a:t>1</a:t>
                      </a:r>
                    </a:p>
                  </a:txBody>
                  <a:tcPr/>
                </a:tc>
                <a:tc>
                  <a:txBody>
                    <a:bodyPr/>
                    <a:lstStyle/>
                    <a:p>
                      <a:r>
                        <a:rPr lang="en-US" dirty="0"/>
                        <a:t>12.2</a:t>
                      </a:r>
                    </a:p>
                  </a:txBody>
                  <a:tcPr/>
                </a:tc>
                <a:tc>
                  <a:txBody>
                    <a:bodyPr/>
                    <a:lstStyle/>
                    <a:p>
                      <a:r>
                        <a:rPr lang="en-US" dirty="0"/>
                        <a:t>42.3</a:t>
                      </a:r>
                    </a:p>
                  </a:txBody>
                  <a:tcPr/>
                </a:tc>
                <a:tc>
                  <a:txBody>
                    <a:bodyPr/>
                    <a:lstStyle/>
                    <a:p>
                      <a:r>
                        <a:rPr lang="en-US" dirty="0"/>
                        <a:t>145.1</a:t>
                      </a:r>
                    </a:p>
                  </a:txBody>
                  <a:tcPr/>
                </a:tc>
                <a:extLst>
                  <a:ext uri="{0D108BD9-81ED-4DB2-BD59-A6C34878D82A}">
                    <a16:rowId xmlns:a16="http://schemas.microsoft.com/office/drawing/2014/main" val="10001"/>
                  </a:ext>
                </a:extLst>
              </a:tr>
              <a:tr h="425138">
                <a:tc>
                  <a:txBody>
                    <a:bodyPr/>
                    <a:lstStyle/>
                    <a:p>
                      <a:r>
                        <a:rPr lang="en-US" dirty="0"/>
                        <a:t>2</a:t>
                      </a:r>
                    </a:p>
                  </a:txBody>
                  <a:tcPr/>
                </a:tc>
                <a:tc>
                  <a:txBody>
                    <a:bodyPr/>
                    <a:lstStyle/>
                    <a:p>
                      <a:r>
                        <a:rPr lang="en-US" dirty="0"/>
                        <a:t>11.0</a:t>
                      </a:r>
                    </a:p>
                  </a:txBody>
                  <a:tcPr/>
                </a:tc>
                <a:tc>
                  <a:txBody>
                    <a:bodyPr/>
                    <a:lstStyle/>
                    <a:p>
                      <a:r>
                        <a:rPr lang="en-US" dirty="0"/>
                        <a:t>40.8</a:t>
                      </a:r>
                    </a:p>
                  </a:txBody>
                  <a:tcPr/>
                </a:tc>
                <a:tc>
                  <a:txBody>
                    <a:bodyPr/>
                    <a:lstStyle/>
                    <a:p>
                      <a:r>
                        <a:rPr lang="en-US" dirty="0"/>
                        <a:t>143.8</a:t>
                      </a:r>
                    </a:p>
                  </a:txBody>
                  <a:tcPr/>
                </a:tc>
                <a:extLst>
                  <a:ext uri="{0D108BD9-81ED-4DB2-BD59-A6C34878D82A}">
                    <a16:rowId xmlns:a16="http://schemas.microsoft.com/office/drawing/2014/main" val="10002"/>
                  </a:ext>
                </a:extLst>
              </a:tr>
              <a:tr h="425138">
                <a:tc>
                  <a:txBody>
                    <a:bodyPr/>
                    <a:lstStyle/>
                    <a:p>
                      <a:r>
                        <a:rPr lang="en-US" dirty="0"/>
                        <a:t>3</a:t>
                      </a:r>
                    </a:p>
                  </a:txBody>
                  <a:tcPr/>
                </a:tc>
                <a:tc>
                  <a:txBody>
                    <a:bodyPr/>
                    <a:lstStyle/>
                    <a:p>
                      <a:r>
                        <a:rPr lang="en-US" dirty="0"/>
                        <a:t>15.6</a:t>
                      </a:r>
                    </a:p>
                  </a:txBody>
                  <a:tcPr/>
                </a:tc>
                <a:tc>
                  <a:txBody>
                    <a:bodyPr/>
                    <a:lstStyle/>
                    <a:p>
                      <a:r>
                        <a:rPr lang="en-US" dirty="0"/>
                        <a:t>65.3</a:t>
                      </a:r>
                    </a:p>
                  </a:txBody>
                  <a:tcPr/>
                </a:tc>
                <a:tc>
                  <a:txBody>
                    <a:bodyPr/>
                    <a:lstStyle/>
                    <a:p>
                      <a:r>
                        <a:rPr lang="en-US" dirty="0"/>
                        <a:t>165.3</a:t>
                      </a:r>
                    </a:p>
                  </a:txBody>
                  <a:tcPr/>
                </a:tc>
                <a:extLst>
                  <a:ext uri="{0D108BD9-81ED-4DB2-BD59-A6C34878D82A}">
                    <a16:rowId xmlns:a16="http://schemas.microsoft.com/office/drawing/2014/main" val="10003"/>
                  </a:ext>
                </a:extLst>
              </a:tr>
              <a:tr h="425138">
                <a:tc>
                  <a:txBody>
                    <a:bodyPr/>
                    <a:lstStyle/>
                    <a:p>
                      <a:r>
                        <a:rPr lang="en-US" dirty="0"/>
                        <a:t>4</a:t>
                      </a:r>
                    </a:p>
                  </a:txBody>
                  <a:tcPr/>
                </a:tc>
                <a:tc>
                  <a:txBody>
                    <a:bodyPr/>
                    <a:lstStyle/>
                    <a:p>
                      <a:r>
                        <a:rPr lang="en-US" dirty="0"/>
                        <a:t>35.1</a:t>
                      </a:r>
                    </a:p>
                  </a:txBody>
                  <a:tcPr/>
                </a:tc>
                <a:tc>
                  <a:txBody>
                    <a:bodyPr/>
                    <a:lstStyle/>
                    <a:p>
                      <a:r>
                        <a:rPr lang="en-US" dirty="0"/>
                        <a:t>84.2</a:t>
                      </a:r>
                    </a:p>
                  </a:txBody>
                  <a:tcPr/>
                </a:tc>
                <a:tc>
                  <a:txBody>
                    <a:bodyPr/>
                    <a:lstStyle/>
                    <a:p>
                      <a:r>
                        <a:rPr lang="en-US" dirty="0"/>
                        <a:t>185.8</a:t>
                      </a:r>
                    </a:p>
                  </a:txBody>
                  <a:tcPr/>
                </a:tc>
                <a:extLst>
                  <a:ext uri="{0D108BD9-81ED-4DB2-BD59-A6C34878D82A}">
                    <a16:rowId xmlns:a16="http://schemas.microsoft.com/office/drawing/2014/main" val="10004"/>
                  </a:ext>
                </a:extLst>
              </a:tr>
            </a:tbl>
          </a:graphicData>
        </a:graphic>
      </p:graphicFrame>
      <p:grpSp>
        <p:nvGrpSpPr>
          <p:cNvPr id="25" name="Group 24"/>
          <p:cNvGrpSpPr/>
          <p:nvPr/>
        </p:nvGrpSpPr>
        <p:grpSpPr>
          <a:xfrm>
            <a:off x="1981199" y="4064366"/>
            <a:ext cx="3192100" cy="1216701"/>
            <a:chOff x="457199" y="4064365"/>
            <a:chExt cx="3192100" cy="1216701"/>
          </a:xfrm>
        </p:grpSpPr>
        <p:cxnSp>
          <p:nvCxnSpPr>
            <p:cNvPr id="11" name="Straight Arrow Connector 10"/>
            <p:cNvCxnSpPr/>
            <p:nvPr/>
          </p:nvCxnSpPr>
          <p:spPr>
            <a:xfrm>
              <a:off x="2629968" y="4064365"/>
              <a:ext cx="1019331" cy="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12" name="TextBox 11"/>
            <p:cNvSpPr txBox="1"/>
            <p:nvPr/>
          </p:nvSpPr>
          <p:spPr>
            <a:xfrm>
              <a:off x="457199" y="4173900"/>
              <a:ext cx="1790519" cy="923330"/>
            </a:xfrm>
            <a:prstGeom prst="rect">
              <a:avLst/>
            </a:prstGeom>
            <a:noFill/>
          </p:spPr>
          <p:txBody>
            <a:bodyPr wrap="square" rtlCol="0">
              <a:spAutoFit/>
            </a:bodyPr>
            <a:lstStyle/>
            <a:p>
              <a:pPr algn="r"/>
              <a:r>
                <a:rPr lang="en-US" dirty="0">
                  <a:solidFill>
                    <a:schemeClr val="accent3"/>
                  </a:solidFill>
                </a:rPr>
                <a:t>Observations,</a:t>
              </a:r>
            </a:p>
            <a:p>
              <a:pPr algn="r"/>
              <a:r>
                <a:rPr lang="en-US" dirty="0">
                  <a:solidFill>
                    <a:schemeClr val="accent3"/>
                  </a:solidFill>
                </a:rPr>
                <a:t>Rows, or </a:t>
              </a:r>
            </a:p>
            <a:p>
              <a:pPr algn="r"/>
              <a:r>
                <a:rPr lang="en-US" dirty="0">
                  <a:solidFill>
                    <a:schemeClr val="accent3"/>
                  </a:solidFill>
                </a:rPr>
                <a:t>Tuples</a:t>
              </a:r>
            </a:p>
          </p:txBody>
        </p:sp>
        <p:cxnSp>
          <p:nvCxnSpPr>
            <p:cNvPr id="13" name="Straight Arrow Connector 12"/>
            <p:cNvCxnSpPr/>
            <p:nvPr/>
          </p:nvCxnSpPr>
          <p:spPr>
            <a:xfrm>
              <a:off x="2629968" y="4449945"/>
              <a:ext cx="1019331" cy="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14" name="Straight Arrow Connector 13"/>
            <p:cNvCxnSpPr/>
            <p:nvPr/>
          </p:nvCxnSpPr>
          <p:spPr>
            <a:xfrm>
              <a:off x="2629968" y="4865506"/>
              <a:ext cx="1019331" cy="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15" name="Straight Arrow Connector 14"/>
            <p:cNvCxnSpPr/>
            <p:nvPr/>
          </p:nvCxnSpPr>
          <p:spPr>
            <a:xfrm>
              <a:off x="2629968" y="5281066"/>
              <a:ext cx="1019331" cy="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grpSp>
      <p:grpSp>
        <p:nvGrpSpPr>
          <p:cNvPr id="24" name="Group 23"/>
          <p:cNvGrpSpPr/>
          <p:nvPr/>
        </p:nvGrpSpPr>
        <p:grpSpPr>
          <a:xfrm>
            <a:off x="6485744" y="1871011"/>
            <a:ext cx="3115455" cy="1487402"/>
            <a:chOff x="4961743" y="1871011"/>
            <a:chExt cx="3115455" cy="1487402"/>
          </a:xfrm>
        </p:grpSpPr>
        <p:cxnSp>
          <p:nvCxnSpPr>
            <p:cNvPr id="17" name="Straight Arrow Connector 16"/>
            <p:cNvCxnSpPr/>
            <p:nvPr/>
          </p:nvCxnSpPr>
          <p:spPr>
            <a:xfrm>
              <a:off x="6484044" y="2986567"/>
              <a:ext cx="3097" cy="371846"/>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8" name="Straight Arrow Connector 17"/>
            <p:cNvCxnSpPr/>
            <p:nvPr/>
          </p:nvCxnSpPr>
          <p:spPr>
            <a:xfrm>
              <a:off x="5381465" y="2986567"/>
              <a:ext cx="3097" cy="371846"/>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19" name="TextBox 18"/>
            <p:cNvSpPr txBox="1"/>
            <p:nvPr/>
          </p:nvSpPr>
          <p:spPr>
            <a:xfrm>
              <a:off x="4961743" y="1871011"/>
              <a:ext cx="3115455" cy="923330"/>
            </a:xfrm>
            <a:prstGeom prst="rect">
              <a:avLst/>
            </a:prstGeom>
            <a:noFill/>
          </p:spPr>
          <p:txBody>
            <a:bodyPr wrap="square" rtlCol="0">
              <a:spAutoFit/>
            </a:bodyPr>
            <a:lstStyle/>
            <a:p>
              <a:pPr algn="ctr"/>
              <a:r>
                <a:rPr lang="en-US" dirty="0">
                  <a:solidFill>
                    <a:schemeClr val="accent5"/>
                  </a:solidFill>
                </a:rPr>
                <a:t>Variables</a:t>
              </a:r>
            </a:p>
            <a:p>
              <a:pPr algn="ctr"/>
              <a:r>
                <a:rPr lang="en-US" dirty="0">
                  <a:solidFill>
                    <a:schemeClr val="accent5"/>
                  </a:solidFill>
                </a:rPr>
                <a:t>(also called Attributes, or Columns, or Labels)</a:t>
              </a:r>
            </a:p>
          </p:txBody>
        </p:sp>
        <p:cxnSp>
          <p:nvCxnSpPr>
            <p:cNvPr id="20" name="Straight Arrow Connector 19"/>
            <p:cNvCxnSpPr/>
            <p:nvPr/>
          </p:nvCxnSpPr>
          <p:spPr>
            <a:xfrm>
              <a:off x="7586622" y="2986567"/>
              <a:ext cx="3097" cy="371846"/>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grpSp>
      <p:grpSp>
        <p:nvGrpSpPr>
          <p:cNvPr id="23" name="Group 22"/>
          <p:cNvGrpSpPr/>
          <p:nvPr/>
        </p:nvGrpSpPr>
        <p:grpSpPr>
          <a:xfrm>
            <a:off x="3142936" y="2434146"/>
            <a:ext cx="3762530" cy="946457"/>
            <a:chOff x="1618936" y="2434146"/>
            <a:chExt cx="3762530" cy="946457"/>
          </a:xfrm>
        </p:grpSpPr>
        <p:cxnSp>
          <p:nvCxnSpPr>
            <p:cNvPr id="16" name="Straight Arrow Connector 15"/>
            <p:cNvCxnSpPr/>
            <p:nvPr/>
          </p:nvCxnSpPr>
          <p:spPr>
            <a:xfrm>
              <a:off x="3649299" y="2794341"/>
              <a:ext cx="446361" cy="586262"/>
            </a:xfrm>
            <a:prstGeom prst="straightConnector1">
              <a:avLst/>
            </a:prstGeom>
            <a:ln>
              <a:solidFill>
                <a:srgbClr val="7030A0"/>
              </a:solidFill>
              <a:tailEnd type="triangle"/>
            </a:ln>
          </p:spPr>
          <p:style>
            <a:lnRef idx="3">
              <a:schemeClr val="accent5"/>
            </a:lnRef>
            <a:fillRef idx="0">
              <a:schemeClr val="accent5"/>
            </a:fillRef>
            <a:effectRef idx="2">
              <a:schemeClr val="accent5"/>
            </a:effectRef>
            <a:fontRef idx="minor">
              <a:schemeClr val="tx1"/>
            </a:fontRef>
          </p:style>
        </p:cxnSp>
        <p:sp>
          <p:nvSpPr>
            <p:cNvPr id="21" name="TextBox 20"/>
            <p:cNvSpPr txBox="1"/>
            <p:nvPr/>
          </p:nvSpPr>
          <p:spPr>
            <a:xfrm>
              <a:off x="1618936" y="2434146"/>
              <a:ext cx="3762530" cy="369332"/>
            </a:xfrm>
            <a:prstGeom prst="rect">
              <a:avLst/>
            </a:prstGeom>
            <a:noFill/>
          </p:spPr>
          <p:txBody>
            <a:bodyPr wrap="square" rtlCol="0">
              <a:spAutoFit/>
            </a:bodyPr>
            <a:lstStyle/>
            <a:p>
              <a:pPr algn="ctr"/>
              <a:r>
                <a:rPr lang="en-US" dirty="0">
                  <a:solidFill>
                    <a:srgbClr val="7030A0"/>
                  </a:solidFill>
                </a:rPr>
                <a:t>Index</a:t>
              </a:r>
            </a:p>
          </p:txBody>
        </p:sp>
      </p:grpSp>
      <p:sp>
        <p:nvSpPr>
          <p:cNvPr id="22" name="Content Placeholder 2">
            <a:extLst>
              <a:ext uri="{FF2B5EF4-FFF2-40B4-BE49-F238E27FC236}">
                <a16:creationId xmlns:a16="http://schemas.microsoft.com/office/drawing/2014/main" id="{FB16229A-CCFC-DB45-9F04-322842BB0895}"/>
              </a:ext>
            </a:extLst>
          </p:cNvPr>
          <p:cNvSpPr>
            <a:spLocks noGrp="1"/>
          </p:cNvSpPr>
          <p:nvPr>
            <p:ph idx="1"/>
          </p:nvPr>
        </p:nvSpPr>
        <p:spPr>
          <a:xfrm>
            <a:off x="185854" y="5384639"/>
            <a:ext cx="7620000" cy="1329311"/>
          </a:xfrm>
        </p:spPr>
        <p:txBody>
          <a:bodyPr>
            <a:normAutofit lnSpcReduction="10000"/>
          </a:bodyPr>
          <a:lstStyle/>
          <a:p>
            <a:r>
              <a:rPr lang="en-US" dirty="0"/>
              <a:t>But also:</a:t>
            </a:r>
          </a:p>
          <a:p>
            <a:pPr marL="342900" indent="-342900">
              <a:buFont typeface="Arial" charset="0"/>
              <a:buChar char="•"/>
            </a:pPr>
            <a:r>
              <a:rPr lang="en-US" dirty="0"/>
              <a:t>Names of files/</a:t>
            </a:r>
            <a:r>
              <a:rPr lang="en-US" dirty="0" err="1"/>
              <a:t>DataFrames</a:t>
            </a:r>
            <a:r>
              <a:rPr lang="en-US" dirty="0"/>
              <a:t> = description of </a:t>
            </a:r>
            <a:r>
              <a:rPr lang="en-US" dirty="0">
                <a:solidFill>
                  <a:schemeClr val="tx2"/>
                </a:solidFill>
              </a:rPr>
              <a:t>one </a:t>
            </a:r>
            <a:r>
              <a:rPr lang="en-US" dirty="0"/>
              <a:t>dataset</a:t>
            </a:r>
          </a:p>
          <a:p>
            <a:pPr marL="342900" indent="-342900">
              <a:buFont typeface="Arial" charset="0"/>
              <a:buChar char="•"/>
            </a:pPr>
            <a:r>
              <a:rPr lang="en-US" dirty="0"/>
              <a:t>Enforce one data type per dataset (</a:t>
            </a:r>
            <a:r>
              <a:rPr lang="en-US" dirty="0" err="1"/>
              <a:t>ish</a:t>
            </a:r>
            <a:r>
              <a:rPr lang="en-US" dirty="0"/>
              <a:t>)</a:t>
            </a:r>
          </a:p>
          <a:p>
            <a:pPr marL="342900" indent="-342900">
              <a:buFont typeface="Arial" charset="0"/>
              <a:buChar char="•"/>
            </a:pPr>
            <a:endParaRPr lang="en-US" dirty="0"/>
          </a:p>
        </p:txBody>
      </p:sp>
    </p:spTree>
    <p:extLst>
      <p:ext uri="{BB962C8B-B14F-4D97-AF65-F5344CB8AC3E}">
        <p14:creationId xmlns:p14="http://schemas.microsoft.com/office/powerpoint/2010/main" val="3495119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t>
            </a:r>
            <a:r>
              <a:rPr lang="en-US" dirty="0" err="1"/>
              <a:t>Numpy</a:t>
            </a:r>
            <a:r>
              <a:rPr lang="en-US" dirty="0"/>
              <a:t> Stack</a:t>
            </a:r>
          </a:p>
        </p:txBody>
      </p:sp>
      <p:sp>
        <p:nvSpPr>
          <p:cNvPr id="4" name="Slide Number Placeholder 3"/>
          <p:cNvSpPr>
            <a:spLocks noGrp="1"/>
          </p:cNvSpPr>
          <p:nvPr>
            <p:ph type="sldNum" sz="quarter" idx="12"/>
          </p:nvPr>
        </p:nvSpPr>
        <p:spPr/>
        <p:txBody>
          <a:bodyPr/>
          <a:lstStyle/>
          <a:p>
            <a:fld id="{A2EF37A0-74FC-AB4F-AE4C-D9BFC6719E9F}" type="slidenum">
              <a:rPr lang="en-US" smtClean="0"/>
              <a:t>4</a:t>
            </a:fld>
            <a:endParaRPr lang="en-US"/>
          </a:p>
        </p:txBody>
      </p:sp>
      <p:pic>
        <p:nvPicPr>
          <p:cNvPr id="5" name="Content Placeholder 4"/>
          <p:cNvPicPr>
            <a:picLocks noGrp="1" noChangeAspect="1"/>
          </p:cNvPicPr>
          <p:nvPr>
            <p:ph idx="1"/>
          </p:nvPr>
        </p:nvPicPr>
        <p:blipFill>
          <a:blip r:embed="rId3"/>
          <a:stretch>
            <a:fillRect/>
          </a:stretch>
        </p:blipFill>
        <p:spPr>
          <a:xfrm>
            <a:off x="2159000" y="2034381"/>
            <a:ext cx="7264400" cy="3810000"/>
          </a:xfrm>
          <a:prstGeom prst="rect">
            <a:avLst/>
          </a:prstGeom>
        </p:spPr>
      </p:pic>
      <p:sp>
        <p:nvSpPr>
          <p:cNvPr id="23" name="TextBox 22"/>
          <p:cNvSpPr txBox="1"/>
          <p:nvPr/>
        </p:nvSpPr>
        <p:spPr>
          <a:xfrm>
            <a:off x="6634047" y="6534436"/>
            <a:ext cx="4946754" cy="338554"/>
          </a:xfrm>
          <a:prstGeom prst="rect">
            <a:avLst/>
          </a:prstGeom>
          <a:noFill/>
        </p:spPr>
        <p:txBody>
          <a:bodyPr wrap="square" rtlCol="0">
            <a:spAutoFit/>
          </a:bodyPr>
          <a:lstStyle/>
          <a:p>
            <a:pPr algn="r"/>
            <a:r>
              <a:rPr lang="en-US" sz="1600" dirty="0">
                <a:solidFill>
                  <a:schemeClr val="bg1">
                    <a:lumMod val="50000"/>
                  </a:schemeClr>
                </a:solidFill>
              </a:rPr>
              <a:t>Image from Continuum Analytics</a:t>
            </a:r>
          </a:p>
        </p:txBody>
      </p:sp>
    </p:spTree>
    <p:extLst>
      <p:ext uri="{BB962C8B-B14F-4D97-AF65-F5344CB8AC3E}">
        <p14:creationId xmlns:p14="http://schemas.microsoft.com/office/powerpoint/2010/main" val="28095704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p:sp>
        <p:nvSpPr>
          <p:cNvPr id="3" name="Content Placeholder 2"/>
          <p:cNvSpPr>
            <a:spLocks noGrp="1"/>
          </p:cNvSpPr>
          <p:nvPr>
            <p:ph idx="1"/>
          </p:nvPr>
        </p:nvSpPr>
        <p:spPr/>
        <p:txBody>
          <a:bodyPr/>
          <a:lstStyle/>
          <a:p>
            <a:r>
              <a:rPr lang="en-US" dirty="0"/>
              <a:t>Identifier Variable: measure or attribute:</a:t>
            </a:r>
          </a:p>
          <a:p>
            <a:pPr marL="342900" indent="-342900">
              <a:buFont typeface="Arial" charset="0"/>
              <a:buChar char="•"/>
            </a:pPr>
            <a:r>
              <a:rPr lang="en-US" b="0" dirty="0"/>
              <a:t>age, weight, height, sex</a:t>
            </a:r>
          </a:p>
          <a:p>
            <a:r>
              <a:rPr lang="en-US" dirty="0"/>
              <a:t>Value: measurement of attribute</a:t>
            </a:r>
            <a:r>
              <a:rPr lang="en-US" dirty="0">
                <a:sym typeface="Wingdings"/>
              </a:rPr>
              <a:t>:</a:t>
            </a:r>
          </a:p>
          <a:p>
            <a:pPr marL="342900" indent="-342900">
              <a:buFont typeface="Arial" charset="0"/>
              <a:buChar char="•"/>
            </a:pPr>
            <a:r>
              <a:rPr lang="en-US" b="0" dirty="0">
                <a:sym typeface="Wingdings"/>
              </a:rPr>
              <a:t>12.2, 42.3kg, 145.1cm, M/F</a:t>
            </a:r>
          </a:p>
          <a:p>
            <a:r>
              <a:rPr lang="en-US" dirty="0">
                <a:sym typeface="Wingdings"/>
              </a:rPr>
              <a:t>Observation: all measurements for an object</a:t>
            </a:r>
          </a:p>
          <a:p>
            <a:pPr marL="342900" indent="-342900">
              <a:buFont typeface="Arial" charset="0"/>
              <a:buChar char="•"/>
            </a:pPr>
            <a:r>
              <a:rPr lang="en-US" b="0" dirty="0">
                <a:sym typeface="Wingdings"/>
              </a:rPr>
              <a:t>A specific person is [12.2, 42.3, 145.1, F]</a:t>
            </a:r>
          </a:p>
          <a:p>
            <a:pPr marL="342900" indent="-342900">
              <a:buFont typeface="Arial" charset="0"/>
              <a:buChar char="•"/>
            </a:pP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40</a:t>
            </a:fld>
            <a:endParaRPr lang="en-US"/>
          </a:p>
        </p:txBody>
      </p:sp>
    </p:spTree>
    <p:extLst>
      <p:ext uri="{BB962C8B-B14F-4D97-AF65-F5344CB8AC3E}">
        <p14:creationId xmlns:p14="http://schemas.microsoft.com/office/powerpoint/2010/main" val="1358490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Tidying Data I</a:t>
            </a:r>
          </a:p>
        </p:txBody>
      </p:sp>
      <p:sp>
        <p:nvSpPr>
          <p:cNvPr id="4" name="Slide Number Placeholder 3"/>
          <p:cNvSpPr>
            <a:spLocks noGrp="1"/>
          </p:cNvSpPr>
          <p:nvPr>
            <p:ph type="sldNum" sz="quarter" idx="12"/>
          </p:nvPr>
        </p:nvSpPr>
        <p:spPr/>
        <p:txBody>
          <a:bodyPr/>
          <a:lstStyle/>
          <a:p>
            <a:fld id="{A2EF37A0-74FC-AB4F-AE4C-D9BFC6719E9F}" type="slidenum">
              <a:rPr lang="en-US" smtClean="0"/>
              <a:t>41</a:t>
            </a:fld>
            <a:endParaRPr lang="en-US"/>
          </a:p>
        </p:txBody>
      </p:sp>
      <p:graphicFrame>
        <p:nvGraphicFramePr>
          <p:cNvPr id="5" name="Table 4"/>
          <p:cNvGraphicFramePr>
            <a:graphicFrameLocks noGrp="1"/>
          </p:cNvGraphicFramePr>
          <p:nvPr/>
        </p:nvGraphicFramePr>
        <p:xfrm>
          <a:off x="2793167" y="1802250"/>
          <a:ext cx="6096000" cy="1483360"/>
        </p:xfrm>
        <a:graphic>
          <a:graphicData uri="http://schemas.openxmlformats.org/drawingml/2006/table">
            <a:tbl>
              <a:tblPr firstRow="1" bandRow="1">
                <a:tableStyleId>{7E9639D4-E3E2-4D34-9284-5A2195B3D0D7}</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840">
                <a:tc>
                  <a:txBody>
                    <a:bodyPr/>
                    <a:lstStyle/>
                    <a:p>
                      <a:r>
                        <a:rPr lang="en-US" dirty="0"/>
                        <a:t>Name</a:t>
                      </a:r>
                    </a:p>
                  </a:txBody>
                  <a:tcPr anchor="ctr"/>
                </a:tc>
                <a:tc>
                  <a:txBody>
                    <a:bodyPr/>
                    <a:lstStyle/>
                    <a:p>
                      <a:r>
                        <a:rPr lang="en-US" dirty="0">
                          <a:effectLst/>
                        </a:rPr>
                        <a:t>Treatment A</a:t>
                      </a:r>
                    </a:p>
                  </a:txBody>
                  <a:tcPr anchor="ctr"/>
                </a:tc>
                <a:tc>
                  <a:txBody>
                    <a:bodyPr/>
                    <a:lstStyle/>
                    <a:p>
                      <a:r>
                        <a:rPr lang="en-US" dirty="0">
                          <a:effectLst/>
                        </a:rPr>
                        <a:t>Treatment B</a:t>
                      </a:r>
                    </a:p>
                  </a:txBody>
                  <a:tcPr anchor="ctr"/>
                </a:tc>
                <a:extLst>
                  <a:ext uri="{0D108BD9-81ED-4DB2-BD59-A6C34878D82A}">
                    <a16:rowId xmlns:a16="http://schemas.microsoft.com/office/drawing/2014/main" val="10000"/>
                  </a:ext>
                </a:extLst>
              </a:tr>
              <a:tr h="370840">
                <a:tc>
                  <a:txBody>
                    <a:bodyPr/>
                    <a:lstStyle/>
                    <a:p>
                      <a:r>
                        <a:rPr lang="en-US">
                          <a:effectLst/>
                        </a:rPr>
                        <a:t>John Smith</a:t>
                      </a:r>
                    </a:p>
                  </a:txBody>
                  <a:tcPr anchor="ctr"/>
                </a:tc>
                <a:tc>
                  <a:txBody>
                    <a:bodyPr/>
                    <a:lstStyle/>
                    <a:p>
                      <a:r>
                        <a:rPr lang="mr-IN">
                          <a:effectLst/>
                        </a:rPr>
                        <a:t>-</a:t>
                      </a:r>
                    </a:p>
                  </a:txBody>
                  <a:tcPr anchor="ctr"/>
                </a:tc>
                <a:tc>
                  <a:txBody>
                    <a:bodyPr/>
                    <a:lstStyle/>
                    <a:p>
                      <a:r>
                        <a:rPr lang="is-IS">
                          <a:effectLst/>
                        </a:rPr>
                        <a:t>2</a:t>
                      </a:r>
                    </a:p>
                  </a:txBody>
                  <a:tcPr anchor="ctr"/>
                </a:tc>
                <a:extLst>
                  <a:ext uri="{0D108BD9-81ED-4DB2-BD59-A6C34878D82A}">
                    <a16:rowId xmlns:a16="http://schemas.microsoft.com/office/drawing/2014/main" val="10001"/>
                  </a:ext>
                </a:extLst>
              </a:tr>
              <a:tr h="370840">
                <a:tc>
                  <a:txBody>
                    <a:bodyPr/>
                    <a:lstStyle/>
                    <a:p>
                      <a:r>
                        <a:rPr lang="en-US">
                          <a:effectLst/>
                        </a:rPr>
                        <a:t>Jane Doe</a:t>
                      </a:r>
                    </a:p>
                  </a:txBody>
                  <a:tcPr anchor="ctr"/>
                </a:tc>
                <a:tc>
                  <a:txBody>
                    <a:bodyPr/>
                    <a:lstStyle/>
                    <a:p>
                      <a:r>
                        <a:rPr lang="en-US">
                          <a:effectLst/>
                        </a:rPr>
                        <a:t>16</a:t>
                      </a:r>
                    </a:p>
                  </a:txBody>
                  <a:tcPr anchor="ctr"/>
                </a:tc>
                <a:tc>
                  <a:txBody>
                    <a:bodyPr/>
                    <a:lstStyle/>
                    <a:p>
                      <a:r>
                        <a:rPr lang="cs-CZ">
                          <a:effectLst/>
                        </a:rPr>
                        <a:t>11</a:t>
                      </a:r>
                    </a:p>
                  </a:txBody>
                  <a:tcPr anchor="ctr"/>
                </a:tc>
                <a:extLst>
                  <a:ext uri="{0D108BD9-81ED-4DB2-BD59-A6C34878D82A}">
                    <a16:rowId xmlns:a16="http://schemas.microsoft.com/office/drawing/2014/main" val="10002"/>
                  </a:ext>
                </a:extLst>
              </a:tr>
              <a:tr h="370840">
                <a:tc>
                  <a:txBody>
                    <a:bodyPr/>
                    <a:lstStyle/>
                    <a:p>
                      <a:r>
                        <a:rPr lang="en-US" dirty="0">
                          <a:effectLst/>
                        </a:rPr>
                        <a:t>Mary Johnson</a:t>
                      </a:r>
                    </a:p>
                  </a:txBody>
                  <a:tcPr anchor="ctr"/>
                </a:tc>
                <a:tc>
                  <a:txBody>
                    <a:bodyPr/>
                    <a:lstStyle/>
                    <a:p>
                      <a:r>
                        <a:rPr lang="en-US">
                          <a:effectLst/>
                        </a:rPr>
                        <a:t>3</a:t>
                      </a:r>
                    </a:p>
                  </a:txBody>
                  <a:tcPr anchor="ctr"/>
                </a:tc>
                <a:tc>
                  <a:txBody>
                    <a:bodyPr/>
                    <a:lstStyle/>
                    <a:p>
                      <a:r>
                        <a:rPr lang="en-US" dirty="0">
                          <a:effectLst/>
                        </a:rPr>
                        <a:t>1</a:t>
                      </a:r>
                    </a:p>
                  </a:txBody>
                  <a:tcPr anchor="ctr"/>
                </a:tc>
                <a:extLst>
                  <a:ext uri="{0D108BD9-81ED-4DB2-BD59-A6C34878D82A}">
                    <a16:rowId xmlns:a16="http://schemas.microsoft.com/office/drawing/2014/main" val="10003"/>
                  </a:ext>
                </a:extLst>
              </a:tr>
            </a:tbl>
          </a:graphicData>
        </a:graphic>
      </p:graphicFrame>
      <p:sp>
        <p:nvSpPr>
          <p:cNvPr id="6" name="TextBox 5"/>
          <p:cNvSpPr txBox="1"/>
          <p:nvPr/>
        </p:nvSpPr>
        <p:spPr>
          <a:xfrm>
            <a:off x="5734591" y="6534436"/>
            <a:ext cx="6019436" cy="338554"/>
          </a:xfrm>
          <a:prstGeom prst="rect">
            <a:avLst/>
          </a:prstGeom>
          <a:noFill/>
        </p:spPr>
        <p:txBody>
          <a:bodyPr wrap="square" rtlCol="0">
            <a:spAutoFit/>
          </a:bodyPr>
          <a:lstStyle/>
          <a:p>
            <a:pPr algn="r"/>
            <a:r>
              <a:rPr lang="en-US" sz="1600" dirty="0">
                <a:solidFill>
                  <a:schemeClr val="bg1">
                    <a:lumMod val="50000"/>
                  </a:schemeClr>
                </a:solidFill>
              </a:rPr>
              <a:t>Thanks to http://</a:t>
            </a:r>
            <a:r>
              <a:rPr lang="en-US" sz="1600" dirty="0" err="1">
                <a:solidFill>
                  <a:schemeClr val="bg1">
                    <a:lumMod val="50000"/>
                  </a:schemeClr>
                </a:solidFill>
              </a:rPr>
              <a:t>jeannicholashould.com</a:t>
            </a:r>
            <a:r>
              <a:rPr lang="en-US" sz="1600" dirty="0">
                <a:solidFill>
                  <a:schemeClr val="bg1">
                    <a:lumMod val="50000"/>
                  </a:schemeClr>
                </a:solidFill>
              </a:rPr>
              <a:t>/tidy-data-in-</a:t>
            </a:r>
            <a:r>
              <a:rPr lang="en-US" sz="1600" dirty="0" err="1">
                <a:solidFill>
                  <a:schemeClr val="bg1">
                    <a:lumMod val="50000"/>
                  </a:schemeClr>
                </a:solidFill>
              </a:rPr>
              <a:t>python.html</a:t>
            </a:r>
            <a:endParaRPr lang="en-US" sz="1600" dirty="0">
              <a:solidFill>
                <a:schemeClr val="bg1">
                  <a:lumMod val="50000"/>
                </a:schemeClr>
              </a:solidFill>
            </a:endParaRPr>
          </a:p>
        </p:txBody>
      </p:sp>
      <p:sp>
        <p:nvSpPr>
          <p:cNvPr id="7" name="TextBox 6"/>
          <p:cNvSpPr txBox="1"/>
          <p:nvPr/>
        </p:nvSpPr>
        <p:spPr>
          <a:xfrm>
            <a:off x="4596984" y="3378876"/>
            <a:ext cx="3282846" cy="369332"/>
          </a:xfrm>
          <a:prstGeom prst="rect">
            <a:avLst/>
          </a:prstGeom>
          <a:noFill/>
        </p:spPr>
        <p:txBody>
          <a:bodyPr wrap="square" rtlCol="0">
            <a:spAutoFit/>
          </a:bodyPr>
          <a:lstStyle/>
          <a:p>
            <a:pPr algn="ctr"/>
            <a:r>
              <a:rPr lang="en-US" b="1" dirty="0">
                <a:solidFill>
                  <a:schemeClr val="tx2"/>
                </a:solidFill>
              </a:rPr>
              <a:t>?????????????</a:t>
            </a:r>
          </a:p>
        </p:txBody>
      </p:sp>
      <p:graphicFrame>
        <p:nvGraphicFramePr>
          <p:cNvPr id="8" name="Table 7"/>
          <p:cNvGraphicFramePr>
            <a:graphicFrameLocks noGrp="1"/>
          </p:cNvGraphicFramePr>
          <p:nvPr/>
        </p:nvGraphicFramePr>
        <p:xfrm>
          <a:off x="1789009" y="3937044"/>
          <a:ext cx="8535285" cy="1483360"/>
        </p:xfrm>
        <a:graphic>
          <a:graphicData uri="http://schemas.openxmlformats.org/drawingml/2006/table">
            <a:tbl>
              <a:tblPr firstRow="1" bandRow="1">
                <a:tableStyleId>{7E9639D4-E3E2-4D34-9284-5A2195B3D0D7}</a:tableStyleId>
              </a:tblPr>
              <a:tblGrid>
                <a:gridCol w="1707057">
                  <a:extLst>
                    <a:ext uri="{9D8B030D-6E8A-4147-A177-3AD203B41FA5}">
                      <a16:colId xmlns:a16="http://schemas.microsoft.com/office/drawing/2014/main" val="20000"/>
                    </a:ext>
                  </a:extLst>
                </a:gridCol>
                <a:gridCol w="1707057">
                  <a:extLst>
                    <a:ext uri="{9D8B030D-6E8A-4147-A177-3AD203B41FA5}">
                      <a16:colId xmlns:a16="http://schemas.microsoft.com/office/drawing/2014/main" val="20001"/>
                    </a:ext>
                  </a:extLst>
                </a:gridCol>
                <a:gridCol w="1707057">
                  <a:extLst>
                    <a:ext uri="{9D8B030D-6E8A-4147-A177-3AD203B41FA5}">
                      <a16:colId xmlns:a16="http://schemas.microsoft.com/office/drawing/2014/main" val="20002"/>
                    </a:ext>
                  </a:extLst>
                </a:gridCol>
                <a:gridCol w="1707057">
                  <a:extLst>
                    <a:ext uri="{9D8B030D-6E8A-4147-A177-3AD203B41FA5}">
                      <a16:colId xmlns:a16="http://schemas.microsoft.com/office/drawing/2014/main" val="20003"/>
                    </a:ext>
                  </a:extLst>
                </a:gridCol>
                <a:gridCol w="1707057">
                  <a:extLst>
                    <a:ext uri="{9D8B030D-6E8A-4147-A177-3AD203B41FA5}">
                      <a16:colId xmlns:a16="http://schemas.microsoft.com/office/drawing/2014/main" val="20004"/>
                    </a:ext>
                  </a:extLst>
                </a:gridCol>
              </a:tblGrid>
              <a:tr h="370840">
                <a:tc>
                  <a:txBody>
                    <a:bodyPr/>
                    <a:lstStyle/>
                    <a:p>
                      <a:r>
                        <a:rPr lang="en-US" dirty="0"/>
                        <a:t>Name</a:t>
                      </a:r>
                    </a:p>
                  </a:txBody>
                  <a:tcPr anchor="ctr"/>
                </a:tc>
                <a:tc>
                  <a:txBody>
                    <a:bodyPr/>
                    <a:lstStyle/>
                    <a:p>
                      <a:r>
                        <a:rPr lang="en-US" dirty="0">
                          <a:effectLst/>
                        </a:rPr>
                        <a:t>Treatment A</a:t>
                      </a:r>
                    </a:p>
                  </a:txBody>
                  <a:tcPr anchor="ctr"/>
                </a:tc>
                <a:tc>
                  <a:txBody>
                    <a:bodyPr/>
                    <a:lstStyle/>
                    <a:p>
                      <a:r>
                        <a:rPr lang="en-US" dirty="0">
                          <a:effectLst/>
                        </a:rPr>
                        <a:t>Treatment B</a:t>
                      </a:r>
                    </a:p>
                  </a:txBody>
                  <a:tcPr anchor="ctr"/>
                </a:tc>
                <a:tc>
                  <a:txBody>
                    <a:bodyPr/>
                    <a:lstStyle/>
                    <a:p>
                      <a:r>
                        <a:rPr lang="en-US" dirty="0">
                          <a:effectLst/>
                        </a:rPr>
                        <a:t>Treatment</a:t>
                      </a:r>
                      <a:r>
                        <a:rPr lang="en-US" baseline="0" dirty="0">
                          <a:effectLst/>
                        </a:rPr>
                        <a:t> C</a:t>
                      </a:r>
                      <a:endParaRPr lang="en-US" dirty="0">
                        <a:effectLst/>
                      </a:endParaRPr>
                    </a:p>
                  </a:txBody>
                  <a:tcPr anchor="ctr"/>
                </a:tc>
                <a:tc>
                  <a:txBody>
                    <a:bodyPr/>
                    <a:lstStyle/>
                    <a:p>
                      <a:r>
                        <a:rPr lang="en-US" dirty="0">
                          <a:effectLst/>
                        </a:rPr>
                        <a:t>Treatment</a:t>
                      </a:r>
                      <a:r>
                        <a:rPr lang="en-US" baseline="0" dirty="0">
                          <a:effectLst/>
                        </a:rPr>
                        <a:t> D</a:t>
                      </a:r>
                      <a:endParaRPr lang="en-US" dirty="0">
                        <a:effectLst/>
                      </a:endParaRPr>
                    </a:p>
                  </a:txBody>
                  <a:tcPr anchor="ctr"/>
                </a:tc>
                <a:extLst>
                  <a:ext uri="{0D108BD9-81ED-4DB2-BD59-A6C34878D82A}">
                    <a16:rowId xmlns:a16="http://schemas.microsoft.com/office/drawing/2014/main" val="10000"/>
                  </a:ext>
                </a:extLst>
              </a:tr>
              <a:tr h="370840">
                <a:tc>
                  <a:txBody>
                    <a:bodyPr/>
                    <a:lstStyle/>
                    <a:p>
                      <a:r>
                        <a:rPr lang="en-US">
                          <a:effectLst/>
                        </a:rPr>
                        <a:t>John Smith</a:t>
                      </a:r>
                    </a:p>
                  </a:txBody>
                  <a:tcPr anchor="ctr"/>
                </a:tc>
                <a:tc>
                  <a:txBody>
                    <a:bodyPr/>
                    <a:lstStyle/>
                    <a:p>
                      <a:r>
                        <a:rPr lang="mr-IN">
                          <a:effectLst/>
                        </a:rPr>
                        <a:t>-</a:t>
                      </a:r>
                    </a:p>
                  </a:txBody>
                  <a:tcPr anchor="ctr"/>
                </a:tc>
                <a:tc>
                  <a:txBody>
                    <a:bodyPr/>
                    <a:lstStyle/>
                    <a:p>
                      <a:r>
                        <a:rPr lang="is-IS">
                          <a:effectLst/>
                        </a:rPr>
                        <a:t>2</a:t>
                      </a:r>
                    </a:p>
                  </a:txBody>
                  <a:tcPr anchor="ctr"/>
                </a:tc>
                <a:tc>
                  <a:txBody>
                    <a:bodyPr/>
                    <a:lstStyle/>
                    <a:p>
                      <a:r>
                        <a:rPr lang="is-IS" dirty="0">
                          <a:effectLst/>
                        </a:rPr>
                        <a:t>-</a:t>
                      </a:r>
                    </a:p>
                  </a:txBody>
                  <a:tcPr anchor="ctr"/>
                </a:tc>
                <a:tc>
                  <a:txBody>
                    <a:bodyPr/>
                    <a:lstStyle/>
                    <a:p>
                      <a:r>
                        <a:rPr lang="is-IS" dirty="0">
                          <a:effectLst/>
                        </a:rPr>
                        <a:t>-</a:t>
                      </a:r>
                    </a:p>
                  </a:txBody>
                  <a:tcPr anchor="ctr"/>
                </a:tc>
                <a:extLst>
                  <a:ext uri="{0D108BD9-81ED-4DB2-BD59-A6C34878D82A}">
                    <a16:rowId xmlns:a16="http://schemas.microsoft.com/office/drawing/2014/main" val="10001"/>
                  </a:ext>
                </a:extLst>
              </a:tr>
              <a:tr h="370840">
                <a:tc>
                  <a:txBody>
                    <a:bodyPr/>
                    <a:lstStyle/>
                    <a:p>
                      <a:r>
                        <a:rPr lang="en-US" dirty="0">
                          <a:effectLst/>
                        </a:rPr>
                        <a:t>Jane Doe</a:t>
                      </a:r>
                    </a:p>
                  </a:txBody>
                  <a:tcPr anchor="ctr"/>
                </a:tc>
                <a:tc>
                  <a:txBody>
                    <a:bodyPr/>
                    <a:lstStyle/>
                    <a:p>
                      <a:r>
                        <a:rPr lang="en-US">
                          <a:effectLst/>
                        </a:rPr>
                        <a:t>16</a:t>
                      </a:r>
                    </a:p>
                  </a:txBody>
                  <a:tcPr anchor="ctr"/>
                </a:tc>
                <a:tc>
                  <a:txBody>
                    <a:bodyPr/>
                    <a:lstStyle/>
                    <a:p>
                      <a:r>
                        <a:rPr lang="cs-CZ">
                          <a:effectLst/>
                        </a:rPr>
                        <a:t>11</a:t>
                      </a:r>
                    </a:p>
                  </a:txBody>
                  <a:tcPr anchor="ctr"/>
                </a:tc>
                <a:tc>
                  <a:txBody>
                    <a:bodyPr/>
                    <a:lstStyle/>
                    <a:p>
                      <a:r>
                        <a:rPr lang="cs-CZ" dirty="0">
                          <a:effectLst/>
                        </a:rPr>
                        <a:t>4</a:t>
                      </a:r>
                    </a:p>
                  </a:txBody>
                  <a:tcPr anchor="ctr"/>
                </a:tc>
                <a:tc>
                  <a:txBody>
                    <a:bodyPr/>
                    <a:lstStyle/>
                    <a:p>
                      <a:r>
                        <a:rPr lang="cs-CZ" dirty="0">
                          <a:effectLst/>
                        </a:rPr>
                        <a:t>1</a:t>
                      </a:r>
                    </a:p>
                  </a:txBody>
                  <a:tcPr anchor="ctr"/>
                </a:tc>
                <a:extLst>
                  <a:ext uri="{0D108BD9-81ED-4DB2-BD59-A6C34878D82A}">
                    <a16:rowId xmlns:a16="http://schemas.microsoft.com/office/drawing/2014/main" val="10002"/>
                  </a:ext>
                </a:extLst>
              </a:tr>
              <a:tr h="370840">
                <a:tc>
                  <a:txBody>
                    <a:bodyPr/>
                    <a:lstStyle/>
                    <a:p>
                      <a:r>
                        <a:rPr lang="en-US" dirty="0">
                          <a:effectLst/>
                        </a:rPr>
                        <a:t>Mary Johnson</a:t>
                      </a:r>
                    </a:p>
                  </a:txBody>
                  <a:tcPr anchor="ctr"/>
                </a:tc>
                <a:tc>
                  <a:txBody>
                    <a:bodyPr/>
                    <a:lstStyle/>
                    <a:p>
                      <a:r>
                        <a:rPr lang="en-US">
                          <a:effectLst/>
                        </a:rPr>
                        <a:t>3</a:t>
                      </a:r>
                    </a:p>
                  </a:txBody>
                  <a:tcPr anchor="ctr"/>
                </a:tc>
                <a:tc>
                  <a:txBody>
                    <a:bodyPr/>
                    <a:lstStyle/>
                    <a:p>
                      <a:r>
                        <a:rPr lang="en-US" dirty="0">
                          <a:effectLst/>
                        </a:rPr>
                        <a:t>1</a:t>
                      </a:r>
                    </a:p>
                  </a:txBody>
                  <a:tcPr anchor="ctr"/>
                </a:tc>
                <a:tc>
                  <a:txBody>
                    <a:bodyPr/>
                    <a:lstStyle/>
                    <a:p>
                      <a:r>
                        <a:rPr lang="en-US" dirty="0">
                          <a:effectLst/>
                        </a:rPr>
                        <a:t>-</a:t>
                      </a:r>
                    </a:p>
                  </a:txBody>
                  <a:tcPr anchor="ctr"/>
                </a:tc>
                <a:tc>
                  <a:txBody>
                    <a:bodyPr/>
                    <a:lstStyle/>
                    <a:p>
                      <a:r>
                        <a:rPr lang="en-US" dirty="0">
                          <a:effectLst/>
                        </a:rPr>
                        <a:t>2</a:t>
                      </a:r>
                    </a:p>
                  </a:txBody>
                  <a:tcPr anchor="ctr"/>
                </a:tc>
                <a:extLst>
                  <a:ext uri="{0D108BD9-81ED-4DB2-BD59-A6C34878D82A}">
                    <a16:rowId xmlns:a16="http://schemas.microsoft.com/office/drawing/2014/main" val="10003"/>
                  </a:ext>
                </a:extLst>
              </a:tr>
            </a:tbl>
          </a:graphicData>
        </a:graphic>
      </p:graphicFrame>
      <p:sp>
        <p:nvSpPr>
          <p:cNvPr id="9" name="TextBox 8"/>
          <p:cNvSpPr txBox="1"/>
          <p:nvPr/>
        </p:nvSpPr>
        <p:spPr>
          <a:xfrm>
            <a:off x="4596984" y="5650093"/>
            <a:ext cx="3282846" cy="369332"/>
          </a:xfrm>
          <a:prstGeom prst="rect">
            <a:avLst/>
          </a:prstGeom>
          <a:noFill/>
        </p:spPr>
        <p:txBody>
          <a:bodyPr wrap="square" rtlCol="0">
            <a:spAutoFit/>
          </a:bodyPr>
          <a:lstStyle/>
          <a:p>
            <a:pPr algn="ctr"/>
            <a:r>
              <a:rPr lang="en-US" b="1" dirty="0">
                <a:solidFill>
                  <a:schemeClr val="tx2"/>
                </a:solidFill>
              </a:rPr>
              <a:t>?????????????</a:t>
            </a:r>
          </a:p>
        </p:txBody>
      </p:sp>
    </p:spTree>
    <p:extLst>
      <p:ext uri="{BB962C8B-B14F-4D97-AF65-F5344CB8AC3E}">
        <p14:creationId xmlns:p14="http://schemas.microsoft.com/office/powerpoint/2010/main" val="82844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Tidying Data II</a:t>
            </a:r>
          </a:p>
        </p:txBody>
      </p:sp>
      <p:sp>
        <p:nvSpPr>
          <p:cNvPr id="4" name="Slide Number Placeholder 3"/>
          <p:cNvSpPr>
            <a:spLocks noGrp="1"/>
          </p:cNvSpPr>
          <p:nvPr>
            <p:ph type="sldNum" sz="quarter" idx="12"/>
          </p:nvPr>
        </p:nvSpPr>
        <p:spPr/>
        <p:txBody>
          <a:bodyPr/>
          <a:lstStyle/>
          <a:p>
            <a:fld id="{A2EF37A0-74FC-AB4F-AE4C-D9BFC6719E9F}" type="slidenum">
              <a:rPr lang="en-US" smtClean="0"/>
              <a:t>42</a:t>
            </a:fld>
            <a:endParaRPr lang="en-US"/>
          </a:p>
        </p:txBody>
      </p:sp>
      <p:graphicFrame>
        <p:nvGraphicFramePr>
          <p:cNvPr id="7" name="Table 6"/>
          <p:cNvGraphicFramePr>
            <a:graphicFrameLocks noGrp="1"/>
          </p:cNvGraphicFramePr>
          <p:nvPr/>
        </p:nvGraphicFramePr>
        <p:xfrm>
          <a:off x="3048000" y="1629248"/>
          <a:ext cx="6096000" cy="4820920"/>
        </p:xfrm>
        <a:graphic>
          <a:graphicData uri="http://schemas.openxmlformats.org/drawingml/2006/table">
            <a:tbl>
              <a:tblPr firstRow="1" bandRow="1">
                <a:tableStyleId>{7E9639D4-E3E2-4D34-9284-5A2195B3D0D7}</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840">
                <a:tc>
                  <a:txBody>
                    <a:bodyPr/>
                    <a:lstStyle/>
                    <a:p>
                      <a:r>
                        <a:rPr lang="en-US" dirty="0"/>
                        <a:t>Name</a:t>
                      </a:r>
                    </a:p>
                  </a:txBody>
                  <a:tcPr/>
                </a:tc>
                <a:tc>
                  <a:txBody>
                    <a:bodyPr/>
                    <a:lstStyle/>
                    <a:p>
                      <a:r>
                        <a:rPr lang="en-US" dirty="0"/>
                        <a:t>Treatment</a:t>
                      </a:r>
                    </a:p>
                  </a:txBody>
                  <a:tcPr/>
                </a:tc>
                <a:tc>
                  <a:txBody>
                    <a:bodyPr/>
                    <a:lstStyle/>
                    <a:p>
                      <a:r>
                        <a:rPr lang="en-US" dirty="0"/>
                        <a:t>Result</a:t>
                      </a:r>
                    </a:p>
                  </a:txBody>
                  <a:tcPr/>
                </a:tc>
                <a:extLst>
                  <a:ext uri="{0D108BD9-81ED-4DB2-BD59-A6C34878D82A}">
                    <a16:rowId xmlns:a16="http://schemas.microsoft.com/office/drawing/2014/main" val="10000"/>
                  </a:ext>
                </a:extLst>
              </a:tr>
              <a:tr h="370840">
                <a:tc>
                  <a:txBody>
                    <a:bodyPr/>
                    <a:lstStyle/>
                    <a:p>
                      <a:r>
                        <a:rPr lang="en-US" dirty="0"/>
                        <a:t>John Smith</a:t>
                      </a:r>
                    </a:p>
                  </a:txBody>
                  <a:tcPr/>
                </a:tc>
                <a:tc>
                  <a:txBody>
                    <a:bodyPr/>
                    <a:lstStyle/>
                    <a:p>
                      <a:r>
                        <a:rPr lang="en-US" dirty="0"/>
                        <a:t>A</a:t>
                      </a:r>
                    </a:p>
                  </a:txBody>
                  <a:tcPr/>
                </a:tc>
                <a:tc>
                  <a:txBody>
                    <a:bodyPr/>
                    <a:lstStyle/>
                    <a:p>
                      <a:r>
                        <a:rPr lang="en-US" dirty="0"/>
                        <a:t>-</a:t>
                      </a:r>
                    </a:p>
                  </a:txBody>
                  <a:tcPr/>
                </a:tc>
                <a:extLst>
                  <a:ext uri="{0D108BD9-81ED-4DB2-BD59-A6C34878D82A}">
                    <a16:rowId xmlns:a16="http://schemas.microsoft.com/office/drawing/2014/main" val="10001"/>
                  </a:ext>
                </a:extLst>
              </a:tr>
              <a:tr h="370840">
                <a:tc>
                  <a:txBody>
                    <a:bodyPr/>
                    <a:lstStyle/>
                    <a:p>
                      <a:r>
                        <a:rPr lang="en-US" dirty="0"/>
                        <a:t>John Smith</a:t>
                      </a:r>
                    </a:p>
                  </a:txBody>
                  <a:tcPr/>
                </a:tc>
                <a:tc>
                  <a:txBody>
                    <a:bodyPr/>
                    <a:lstStyle/>
                    <a:p>
                      <a:r>
                        <a:rPr lang="en-US" dirty="0"/>
                        <a:t>B</a:t>
                      </a:r>
                    </a:p>
                  </a:txBody>
                  <a:tcPr/>
                </a:tc>
                <a:tc>
                  <a:txBody>
                    <a:bodyPr/>
                    <a:lstStyle/>
                    <a:p>
                      <a:r>
                        <a:rPr lang="en-US" dirty="0"/>
                        <a:t>2</a:t>
                      </a:r>
                    </a:p>
                  </a:txBody>
                  <a:tcPr/>
                </a:tc>
                <a:extLst>
                  <a:ext uri="{0D108BD9-81ED-4DB2-BD59-A6C34878D82A}">
                    <a16:rowId xmlns:a16="http://schemas.microsoft.com/office/drawing/2014/main" val="10002"/>
                  </a:ext>
                </a:extLst>
              </a:tr>
              <a:tr h="370840">
                <a:tc>
                  <a:txBody>
                    <a:bodyPr/>
                    <a:lstStyle/>
                    <a:p>
                      <a:r>
                        <a:rPr lang="en-US" dirty="0"/>
                        <a:t>John Smith</a:t>
                      </a:r>
                    </a:p>
                  </a:txBody>
                  <a:tcPr/>
                </a:tc>
                <a:tc>
                  <a:txBody>
                    <a:bodyPr/>
                    <a:lstStyle/>
                    <a:p>
                      <a:r>
                        <a:rPr lang="en-US" dirty="0"/>
                        <a:t>C</a:t>
                      </a:r>
                    </a:p>
                  </a:txBody>
                  <a:tcPr/>
                </a:tc>
                <a:tc>
                  <a:txBody>
                    <a:bodyPr/>
                    <a:lstStyle/>
                    <a:p>
                      <a:r>
                        <a:rPr lang="en-US" dirty="0"/>
                        <a:t>-</a:t>
                      </a:r>
                    </a:p>
                  </a:txBody>
                  <a:tcPr/>
                </a:tc>
                <a:extLst>
                  <a:ext uri="{0D108BD9-81ED-4DB2-BD59-A6C34878D82A}">
                    <a16:rowId xmlns:a16="http://schemas.microsoft.com/office/drawing/2014/main" val="10003"/>
                  </a:ext>
                </a:extLst>
              </a:tr>
              <a:tr h="370840">
                <a:tc>
                  <a:txBody>
                    <a:bodyPr/>
                    <a:lstStyle/>
                    <a:p>
                      <a:r>
                        <a:rPr lang="en-US" dirty="0"/>
                        <a:t>John Smith</a:t>
                      </a:r>
                    </a:p>
                  </a:txBody>
                  <a:tcPr/>
                </a:tc>
                <a:tc>
                  <a:txBody>
                    <a:bodyPr/>
                    <a:lstStyle/>
                    <a:p>
                      <a:r>
                        <a:rPr lang="en-US" dirty="0"/>
                        <a:t>D</a:t>
                      </a:r>
                    </a:p>
                  </a:txBody>
                  <a:tcPr/>
                </a:tc>
                <a:tc>
                  <a:txBody>
                    <a:bodyPr/>
                    <a:lstStyle/>
                    <a:p>
                      <a:r>
                        <a:rPr lang="en-US" dirty="0"/>
                        <a:t>-</a:t>
                      </a:r>
                    </a:p>
                  </a:txBody>
                  <a:tcPr/>
                </a:tc>
                <a:extLst>
                  <a:ext uri="{0D108BD9-81ED-4DB2-BD59-A6C34878D82A}">
                    <a16:rowId xmlns:a16="http://schemas.microsoft.com/office/drawing/2014/main" val="10004"/>
                  </a:ext>
                </a:extLst>
              </a:tr>
              <a:tr h="370840">
                <a:tc>
                  <a:txBody>
                    <a:bodyPr/>
                    <a:lstStyle/>
                    <a:p>
                      <a:r>
                        <a:rPr lang="en-US" dirty="0"/>
                        <a:t>Jane Doe</a:t>
                      </a:r>
                    </a:p>
                  </a:txBody>
                  <a:tcPr/>
                </a:tc>
                <a:tc>
                  <a:txBody>
                    <a:bodyPr/>
                    <a:lstStyle/>
                    <a:p>
                      <a:r>
                        <a:rPr lang="en-US" dirty="0"/>
                        <a:t>A</a:t>
                      </a:r>
                    </a:p>
                  </a:txBody>
                  <a:tcPr/>
                </a:tc>
                <a:tc>
                  <a:txBody>
                    <a:bodyPr/>
                    <a:lstStyle/>
                    <a:p>
                      <a:r>
                        <a:rPr lang="en-US" dirty="0"/>
                        <a:t>16</a:t>
                      </a:r>
                    </a:p>
                  </a:txBody>
                  <a:tcPr/>
                </a:tc>
                <a:extLst>
                  <a:ext uri="{0D108BD9-81ED-4DB2-BD59-A6C34878D82A}">
                    <a16:rowId xmlns:a16="http://schemas.microsoft.com/office/drawing/2014/main" val="10005"/>
                  </a:ext>
                </a:extLst>
              </a:tr>
              <a:tr h="370840">
                <a:tc>
                  <a:txBody>
                    <a:bodyPr/>
                    <a:lstStyle/>
                    <a:p>
                      <a:r>
                        <a:rPr lang="en-US" dirty="0"/>
                        <a:t>Jane Doe</a:t>
                      </a:r>
                    </a:p>
                  </a:txBody>
                  <a:tcPr/>
                </a:tc>
                <a:tc>
                  <a:txBody>
                    <a:bodyPr/>
                    <a:lstStyle/>
                    <a:p>
                      <a:r>
                        <a:rPr lang="en-US" dirty="0"/>
                        <a:t>B</a:t>
                      </a:r>
                    </a:p>
                  </a:txBody>
                  <a:tcPr/>
                </a:tc>
                <a:tc>
                  <a:txBody>
                    <a:bodyPr/>
                    <a:lstStyle/>
                    <a:p>
                      <a:r>
                        <a:rPr lang="en-US" dirty="0"/>
                        <a:t>11</a:t>
                      </a:r>
                    </a:p>
                  </a:txBody>
                  <a:tcPr/>
                </a:tc>
                <a:extLst>
                  <a:ext uri="{0D108BD9-81ED-4DB2-BD59-A6C34878D82A}">
                    <a16:rowId xmlns:a16="http://schemas.microsoft.com/office/drawing/2014/main" val="10006"/>
                  </a:ext>
                </a:extLst>
              </a:tr>
              <a:tr h="370840">
                <a:tc>
                  <a:txBody>
                    <a:bodyPr/>
                    <a:lstStyle/>
                    <a:p>
                      <a:r>
                        <a:rPr lang="en-US" dirty="0"/>
                        <a:t>Jane Doe</a:t>
                      </a:r>
                    </a:p>
                  </a:txBody>
                  <a:tcPr/>
                </a:tc>
                <a:tc>
                  <a:txBody>
                    <a:bodyPr/>
                    <a:lstStyle/>
                    <a:p>
                      <a:r>
                        <a:rPr lang="en-US" dirty="0"/>
                        <a:t>C</a:t>
                      </a:r>
                    </a:p>
                  </a:txBody>
                  <a:tcPr/>
                </a:tc>
                <a:tc>
                  <a:txBody>
                    <a:bodyPr/>
                    <a:lstStyle/>
                    <a:p>
                      <a:r>
                        <a:rPr lang="en-US" dirty="0"/>
                        <a:t>4</a:t>
                      </a:r>
                    </a:p>
                  </a:txBody>
                  <a:tcPr/>
                </a:tc>
                <a:extLst>
                  <a:ext uri="{0D108BD9-81ED-4DB2-BD59-A6C34878D82A}">
                    <a16:rowId xmlns:a16="http://schemas.microsoft.com/office/drawing/2014/main" val="10007"/>
                  </a:ext>
                </a:extLst>
              </a:tr>
              <a:tr h="370840">
                <a:tc>
                  <a:txBody>
                    <a:bodyPr/>
                    <a:lstStyle/>
                    <a:p>
                      <a:r>
                        <a:rPr lang="en-US" dirty="0"/>
                        <a:t>Jane Doe</a:t>
                      </a:r>
                    </a:p>
                  </a:txBody>
                  <a:tcPr/>
                </a:tc>
                <a:tc>
                  <a:txBody>
                    <a:bodyPr/>
                    <a:lstStyle/>
                    <a:p>
                      <a:r>
                        <a:rPr lang="en-US" dirty="0"/>
                        <a:t>D</a:t>
                      </a:r>
                    </a:p>
                  </a:txBody>
                  <a:tcPr/>
                </a:tc>
                <a:tc>
                  <a:txBody>
                    <a:bodyPr/>
                    <a:lstStyle/>
                    <a:p>
                      <a:r>
                        <a:rPr lang="en-US" dirty="0"/>
                        <a:t>1</a:t>
                      </a:r>
                    </a:p>
                  </a:txBody>
                  <a:tcPr/>
                </a:tc>
                <a:extLst>
                  <a:ext uri="{0D108BD9-81ED-4DB2-BD59-A6C34878D82A}">
                    <a16:rowId xmlns:a16="http://schemas.microsoft.com/office/drawing/2014/main" val="10008"/>
                  </a:ext>
                </a:extLst>
              </a:tr>
              <a:tr h="370840">
                <a:tc>
                  <a:txBody>
                    <a:bodyPr/>
                    <a:lstStyle/>
                    <a:p>
                      <a:r>
                        <a:rPr lang="en-US" dirty="0"/>
                        <a:t>Mary Johnson</a:t>
                      </a:r>
                    </a:p>
                  </a:txBody>
                  <a:tcPr/>
                </a:tc>
                <a:tc>
                  <a:txBody>
                    <a:bodyPr/>
                    <a:lstStyle/>
                    <a:p>
                      <a:r>
                        <a:rPr lang="en-US" dirty="0"/>
                        <a:t>A</a:t>
                      </a:r>
                    </a:p>
                  </a:txBody>
                  <a:tcPr/>
                </a:tc>
                <a:tc>
                  <a:txBody>
                    <a:bodyPr/>
                    <a:lstStyle/>
                    <a:p>
                      <a:r>
                        <a:rPr lang="en-US" dirty="0"/>
                        <a:t>3</a:t>
                      </a:r>
                    </a:p>
                  </a:txBody>
                  <a:tcPr/>
                </a:tc>
                <a:extLst>
                  <a:ext uri="{0D108BD9-81ED-4DB2-BD59-A6C34878D82A}">
                    <a16:rowId xmlns:a16="http://schemas.microsoft.com/office/drawing/2014/main" val="10009"/>
                  </a:ext>
                </a:extLst>
              </a:tr>
              <a:tr h="370840">
                <a:tc>
                  <a:txBody>
                    <a:bodyPr/>
                    <a:lstStyle/>
                    <a:p>
                      <a:r>
                        <a:rPr lang="en-US" dirty="0"/>
                        <a:t>Mary Johnson</a:t>
                      </a:r>
                    </a:p>
                  </a:txBody>
                  <a:tcPr/>
                </a:tc>
                <a:tc>
                  <a:txBody>
                    <a:bodyPr/>
                    <a:lstStyle/>
                    <a:p>
                      <a:r>
                        <a:rPr lang="en-US" dirty="0"/>
                        <a:t>B</a:t>
                      </a:r>
                    </a:p>
                  </a:txBody>
                  <a:tcPr/>
                </a:tc>
                <a:tc>
                  <a:txBody>
                    <a:bodyPr/>
                    <a:lstStyle/>
                    <a:p>
                      <a:r>
                        <a:rPr lang="en-US" dirty="0"/>
                        <a:t>1</a:t>
                      </a:r>
                    </a:p>
                  </a:txBody>
                  <a:tcPr/>
                </a:tc>
                <a:extLst>
                  <a:ext uri="{0D108BD9-81ED-4DB2-BD59-A6C34878D82A}">
                    <a16:rowId xmlns:a16="http://schemas.microsoft.com/office/drawing/2014/main" val="10010"/>
                  </a:ext>
                </a:extLst>
              </a:tr>
              <a:tr h="370840">
                <a:tc>
                  <a:txBody>
                    <a:bodyPr/>
                    <a:lstStyle/>
                    <a:p>
                      <a:r>
                        <a:rPr lang="en-US" dirty="0"/>
                        <a:t>Mary Johnson</a:t>
                      </a:r>
                    </a:p>
                  </a:txBody>
                  <a:tcPr/>
                </a:tc>
                <a:tc>
                  <a:txBody>
                    <a:bodyPr/>
                    <a:lstStyle/>
                    <a:p>
                      <a:r>
                        <a:rPr lang="en-US" dirty="0"/>
                        <a:t>C</a:t>
                      </a:r>
                    </a:p>
                  </a:txBody>
                  <a:tcPr/>
                </a:tc>
                <a:tc>
                  <a:txBody>
                    <a:bodyPr/>
                    <a:lstStyle/>
                    <a:p>
                      <a:r>
                        <a:rPr lang="en-US" dirty="0"/>
                        <a:t>-</a:t>
                      </a:r>
                    </a:p>
                  </a:txBody>
                  <a:tcPr/>
                </a:tc>
                <a:extLst>
                  <a:ext uri="{0D108BD9-81ED-4DB2-BD59-A6C34878D82A}">
                    <a16:rowId xmlns:a16="http://schemas.microsoft.com/office/drawing/2014/main" val="10011"/>
                  </a:ext>
                </a:extLst>
              </a:tr>
              <a:tr h="370840">
                <a:tc>
                  <a:txBody>
                    <a:bodyPr/>
                    <a:lstStyle/>
                    <a:p>
                      <a:r>
                        <a:rPr lang="en-US" dirty="0"/>
                        <a:t>Mary Johnson</a:t>
                      </a:r>
                    </a:p>
                  </a:txBody>
                  <a:tcPr/>
                </a:tc>
                <a:tc>
                  <a:txBody>
                    <a:bodyPr/>
                    <a:lstStyle/>
                    <a:p>
                      <a:r>
                        <a:rPr lang="en-US" dirty="0"/>
                        <a:t>D</a:t>
                      </a:r>
                    </a:p>
                  </a:txBody>
                  <a:tcPr/>
                </a:tc>
                <a:tc>
                  <a:txBody>
                    <a:bodyPr/>
                    <a:lstStyle/>
                    <a:p>
                      <a:r>
                        <a:rPr lang="en-US" dirty="0"/>
                        <a:t>2</a:t>
                      </a:r>
                    </a:p>
                  </a:txBody>
                  <a:tcPr/>
                </a:tc>
                <a:extLst>
                  <a:ext uri="{0D108BD9-81ED-4DB2-BD59-A6C34878D82A}">
                    <a16:rowId xmlns:a16="http://schemas.microsoft.com/office/drawing/2014/main" val="10012"/>
                  </a:ext>
                </a:extLst>
              </a:tr>
            </a:tbl>
          </a:graphicData>
        </a:graphic>
      </p:graphicFrame>
      <p:grpSp>
        <p:nvGrpSpPr>
          <p:cNvPr id="12" name="Group 11"/>
          <p:cNvGrpSpPr/>
          <p:nvPr/>
        </p:nvGrpSpPr>
        <p:grpSpPr>
          <a:xfrm>
            <a:off x="7070362" y="838518"/>
            <a:ext cx="2218545" cy="2669180"/>
            <a:chOff x="5546361" y="838518"/>
            <a:chExt cx="2218545" cy="2669180"/>
          </a:xfrm>
        </p:grpSpPr>
        <p:sp>
          <p:nvSpPr>
            <p:cNvPr id="8" name="Oval 7"/>
            <p:cNvSpPr/>
            <p:nvPr/>
          </p:nvSpPr>
          <p:spPr>
            <a:xfrm>
              <a:off x="5546361" y="2773180"/>
              <a:ext cx="359764" cy="734518"/>
            </a:xfrm>
            <a:prstGeom prst="ellipse">
              <a:avLst/>
            </a:prstGeom>
            <a:noFill/>
            <a:ln>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10" name="Straight Connector 9"/>
            <p:cNvCxnSpPr>
              <a:stCxn id="8" idx="7"/>
            </p:cNvCxnSpPr>
            <p:nvPr/>
          </p:nvCxnSpPr>
          <p:spPr>
            <a:xfrm flipV="1">
              <a:off x="5853439" y="1019331"/>
              <a:ext cx="547361" cy="1861417"/>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340840" y="838518"/>
              <a:ext cx="1424066" cy="646331"/>
            </a:xfrm>
            <a:prstGeom prst="rect">
              <a:avLst/>
            </a:prstGeom>
            <a:noFill/>
          </p:spPr>
          <p:txBody>
            <a:bodyPr wrap="square" rtlCol="0">
              <a:spAutoFit/>
            </a:bodyPr>
            <a:lstStyle/>
            <a:p>
              <a:r>
                <a:rPr lang="en-US" dirty="0">
                  <a:solidFill>
                    <a:schemeClr val="tx2"/>
                  </a:solidFill>
                </a:rPr>
                <a:t>In a </a:t>
              </a:r>
              <a:r>
                <a:rPr lang="en-US">
                  <a:solidFill>
                    <a:schemeClr val="tx2"/>
                  </a:solidFill>
                </a:rPr>
                <a:t>few lectures …</a:t>
              </a:r>
              <a:endParaRPr lang="en-US" dirty="0">
                <a:solidFill>
                  <a:schemeClr val="tx2"/>
                </a:solidFill>
              </a:endParaRPr>
            </a:p>
          </p:txBody>
        </p:sp>
      </p:grpSp>
    </p:spTree>
    <p:extLst>
      <p:ext uri="{BB962C8B-B14F-4D97-AF65-F5344CB8AC3E}">
        <p14:creationId xmlns:p14="http://schemas.microsoft.com/office/powerpoint/2010/main" val="2017277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4E662-6BD1-8D41-B71F-EA622FA472EA}"/>
              </a:ext>
            </a:extLst>
          </p:cNvPr>
          <p:cNvSpPr>
            <a:spLocks noGrp="1"/>
          </p:cNvSpPr>
          <p:nvPr>
            <p:ph type="title"/>
          </p:nvPr>
        </p:nvSpPr>
        <p:spPr/>
        <p:txBody>
          <a:bodyPr/>
          <a:lstStyle/>
          <a:p>
            <a:r>
              <a:rPr lang="en-US" dirty="0"/>
              <a:t>Melting Data</a:t>
            </a:r>
          </a:p>
        </p:txBody>
      </p:sp>
      <p:sp>
        <p:nvSpPr>
          <p:cNvPr id="3" name="Content Placeholder 2">
            <a:extLst>
              <a:ext uri="{FF2B5EF4-FFF2-40B4-BE49-F238E27FC236}">
                <a16:creationId xmlns:a16="http://schemas.microsoft.com/office/drawing/2014/main" id="{4E9E757F-7510-C643-8195-589F11049D95}"/>
              </a:ext>
            </a:extLst>
          </p:cNvPr>
          <p:cNvSpPr>
            <a:spLocks noGrp="1"/>
          </p:cNvSpPr>
          <p:nvPr>
            <p:ph idx="1"/>
          </p:nvPr>
        </p:nvSpPr>
        <p:spPr/>
        <p:txBody>
          <a:bodyPr/>
          <a:lstStyle/>
          <a:p>
            <a:r>
              <a:rPr lang="en-US" dirty="0"/>
              <a:t>What we just did was “unpivot” the </a:t>
            </a:r>
            <a:r>
              <a:rPr lang="en-US" dirty="0" err="1"/>
              <a:t>dataframe</a:t>
            </a:r>
            <a:r>
              <a:rPr lang="en-US" dirty="0"/>
              <a:t> from wide to long format.</a:t>
            </a:r>
          </a:p>
          <a:p>
            <a:r>
              <a:rPr lang="en-US" dirty="0"/>
              <a:t>Pandas: Melt (</a:t>
            </a:r>
            <a:r>
              <a:rPr lang="en-US" dirty="0">
                <a:hlinkClick r:id="rId3"/>
              </a:rPr>
              <a:t>https://pandas.pydata.org/docs/reference/api/pandas.melt.html</a:t>
            </a:r>
            <a:r>
              <a:rPr lang="en-US" dirty="0"/>
              <a:t>)</a:t>
            </a:r>
          </a:p>
          <a:p>
            <a:r>
              <a:rPr lang="en-US" dirty="0"/>
              <a:t>This function is useful to massage a </a:t>
            </a:r>
            <a:r>
              <a:rPr lang="en-US" dirty="0" err="1"/>
              <a:t>DataFrame</a:t>
            </a:r>
            <a:r>
              <a:rPr lang="en-US" dirty="0"/>
              <a:t> into a format where: </a:t>
            </a:r>
          </a:p>
          <a:p>
            <a:pPr lvl="1"/>
            <a:r>
              <a:rPr lang="en-US" dirty="0"/>
              <a:t>One or more columns are identifier variables (</a:t>
            </a:r>
            <a:r>
              <a:rPr lang="en-US" i="1" dirty="0" err="1"/>
              <a:t>id_vars</a:t>
            </a:r>
            <a:r>
              <a:rPr lang="en-US" dirty="0"/>
              <a:t>), </a:t>
            </a:r>
          </a:p>
          <a:p>
            <a:pPr lvl="1"/>
            <a:r>
              <a:rPr lang="en-US" dirty="0"/>
              <a:t>All other columns, considered measured variables (</a:t>
            </a:r>
            <a:r>
              <a:rPr lang="en-US" i="1" dirty="0" err="1"/>
              <a:t>value_vars</a:t>
            </a:r>
            <a:r>
              <a:rPr lang="en-US" dirty="0"/>
              <a:t>), are “unpivoted” to the row axis, leaving just two non-identifier columns, ‘variable’ and ‘value’.</a:t>
            </a:r>
          </a:p>
        </p:txBody>
      </p:sp>
      <p:grpSp>
        <p:nvGrpSpPr>
          <p:cNvPr id="5" name="Group 4">
            <a:extLst>
              <a:ext uri="{FF2B5EF4-FFF2-40B4-BE49-F238E27FC236}">
                <a16:creationId xmlns:a16="http://schemas.microsoft.com/office/drawing/2014/main" id="{35F15A1A-9F64-434E-8002-F00F8613035E}"/>
              </a:ext>
            </a:extLst>
          </p:cNvPr>
          <p:cNvGrpSpPr/>
          <p:nvPr/>
        </p:nvGrpSpPr>
        <p:grpSpPr>
          <a:xfrm>
            <a:off x="1009650" y="4478029"/>
            <a:ext cx="10269009" cy="2232473"/>
            <a:chOff x="1009650" y="4478029"/>
            <a:chExt cx="10269009" cy="2232473"/>
          </a:xfrm>
        </p:grpSpPr>
        <p:pic>
          <p:nvPicPr>
            <p:cNvPr id="7" name="Picture 6">
              <a:extLst>
                <a:ext uri="{FF2B5EF4-FFF2-40B4-BE49-F238E27FC236}">
                  <a16:creationId xmlns:a16="http://schemas.microsoft.com/office/drawing/2014/main" id="{373379D1-6BFA-3B4C-92EB-6784D8D660D7}"/>
                </a:ext>
              </a:extLst>
            </p:cNvPr>
            <p:cNvPicPr>
              <a:picLocks noChangeAspect="1"/>
            </p:cNvPicPr>
            <p:nvPr/>
          </p:nvPicPr>
          <p:blipFill>
            <a:blip r:embed="rId4"/>
            <a:stretch>
              <a:fillRect/>
            </a:stretch>
          </p:blipFill>
          <p:spPr>
            <a:xfrm>
              <a:off x="8550051" y="4502707"/>
              <a:ext cx="2728608" cy="2207795"/>
            </a:xfrm>
            <a:prstGeom prst="rect">
              <a:avLst/>
            </a:prstGeom>
          </p:spPr>
        </p:pic>
        <p:pic>
          <p:nvPicPr>
            <p:cNvPr id="9" name="Picture 8">
              <a:extLst>
                <a:ext uri="{FF2B5EF4-FFF2-40B4-BE49-F238E27FC236}">
                  <a16:creationId xmlns:a16="http://schemas.microsoft.com/office/drawing/2014/main" id="{68DE2C7A-9CED-A949-9062-95DA38390579}"/>
                </a:ext>
              </a:extLst>
            </p:cNvPr>
            <p:cNvPicPr>
              <a:picLocks noChangeAspect="1"/>
            </p:cNvPicPr>
            <p:nvPr/>
          </p:nvPicPr>
          <p:blipFill>
            <a:blip r:embed="rId5"/>
            <a:stretch>
              <a:fillRect/>
            </a:stretch>
          </p:blipFill>
          <p:spPr>
            <a:xfrm>
              <a:off x="1009650" y="4478029"/>
              <a:ext cx="6921500" cy="1304200"/>
            </a:xfrm>
            <a:prstGeom prst="rect">
              <a:avLst/>
            </a:prstGeom>
          </p:spPr>
        </p:pic>
        <p:sp>
          <p:nvSpPr>
            <p:cNvPr id="10" name="Curved Down Arrow 9">
              <a:extLst>
                <a:ext uri="{FF2B5EF4-FFF2-40B4-BE49-F238E27FC236}">
                  <a16:creationId xmlns:a16="http://schemas.microsoft.com/office/drawing/2014/main" id="{8F7AF802-091E-6D48-8F4D-A7ACAAB4A2DF}"/>
                </a:ext>
              </a:extLst>
            </p:cNvPr>
            <p:cNvSpPr/>
            <p:nvPr/>
          </p:nvSpPr>
          <p:spPr>
            <a:xfrm rot="10800000" flipH="1">
              <a:off x="6762333" y="5782228"/>
              <a:ext cx="1787718" cy="767995"/>
            </a:xfrm>
            <a:prstGeom prst="curvedDownArrow">
              <a:avLst>
                <a:gd name="adj1" fmla="val 25000"/>
                <a:gd name="adj2" fmla="val 76242"/>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8" name="TextBox 7">
            <a:extLst>
              <a:ext uri="{FF2B5EF4-FFF2-40B4-BE49-F238E27FC236}">
                <a16:creationId xmlns:a16="http://schemas.microsoft.com/office/drawing/2014/main" id="{A2715823-1EC1-AE44-85C8-5318B963C678}"/>
              </a:ext>
            </a:extLst>
          </p:cNvPr>
          <p:cNvSpPr txBox="1"/>
          <p:nvPr/>
        </p:nvSpPr>
        <p:spPr>
          <a:xfrm>
            <a:off x="11500568" y="6550224"/>
            <a:ext cx="562975" cy="307777"/>
          </a:xfrm>
          <a:prstGeom prst="rect">
            <a:avLst/>
          </a:prstGeom>
          <a:noFill/>
        </p:spPr>
        <p:txBody>
          <a:bodyPr wrap="none" rtlCol="0">
            <a:spAutoFit/>
          </a:bodyPr>
          <a:lstStyle/>
          <a:p>
            <a:r>
              <a:rPr lang="en-US" sz="1400" dirty="0"/>
              <a:t>[NM]</a:t>
            </a:r>
          </a:p>
        </p:txBody>
      </p:sp>
      <p:sp>
        <p:nvSpPr>
          <p:cNvPr id="6" name="Slide Number Placeholder 5">
            <a:extLst>
              <a:ext uri="{FF2B5EF4-FFF2-40B4-BE49-F238E27FC236}">
                <a16:creationId xmlns:a16="http://schemas.microsoft.com/office/drawing/2014/main" id="{9AC02577-7A4D-5B46-8061-75BE7376AC6D}"/>
              </a:ext>
            </a:extLst>
          </p:cNvPr>
          <p:cNvSpPr>
            <a:spLocks noGrp="1"/>
          </p:cNvSpPr>
          <p:nvPr>
            <p:ph type="sldNum" sz="quarter" idx="12"/>
          </p:nvPr>
        </p:nvSpPr>
        <p:spPr/>
        <p:txBody>
          <a:bodyPr/>
          <a:lstStyle/>
          <a:p>
            <a:fld id="{A2EF37A0-74FC-AB4F-AE4C-D9BFC6719E9F}" type="slidenum">
              <a:rPr lang="en-US" smtClean="0"/>
              <a:t>43</a:t>
            </a:fld>
            <a:endParaRPr lang="en-US"/>
          </a:p>
        </p:txBody>
      </p:sp>
    </p:spTree>
    <p:extLst>
      <p:ext uri="{BB962C8B-B14F-4D97-AF65-F5344CB8AC3E}">
        <p14:creationId xmlns:p14="http://schemas.microsoft.com/office/powerpoint/2010/main" val="3351375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718"/>
            <a:ext cx="7721600" cy="764600"/>
          </a:xfrm>
        </p:spPr>
        <p:txBody>
          <a:bodyPr/>
          <a:lstStyle/>
          <a:p>
            <a:r>
              <a:rPr lang="en-US" dirty="0"/>
              <a:t>Melting Data I</a:t>
            </a:r>
          </a:p>
        </p:txBody>
      </p:sp>
      <p:sp>
        <p:nvSpPr>
          <p:cNvPr id="4" name="Slide Number Placeholder 3"/>
          <p:cNvSpPr>
            <a:spLocks noGrp="1"/>
          </p:cNvSpPr>
          <p:nvPr>
            <p:ph type="sldNum" sz="quarter" idx="12"/>
          </p:nvPr>
        </p:nvSpPr>
        <p:spPr/>
        <p:txBody>
          <a:bodyPr/>
          <a:lstStyle/>
          <a:p>
            <a:fld id="{A2EF37A0-74FC-AB4F-AE4C-D9BFC6719E9F}" type="slidenum">
              <a:rPr lang="en-US" smtClean="0"/>
              <a:t>44</a:t>
            </a:fld>
            <a:endParaRPr lang="en-US"/>
          </a:p>
        </p:txBody>
      </p:sp>
      <p:graphicFrame>
        <p:nvGraphicFramePr>
          <p:cNvPr id="5" name="Table 4"/>
          <p:cNvGraphicFramePr>
            <a:graphicFrameLocks noGrp="1"/>
          </p:cNvGraphicFramePr>
          <p:nvPr/>
        </p:nvGraphicFramePr>
        <p:xfrm>
          <a:off x="1733863" y="917318"/>
          <a:ext cx="8492813" cy="5444942"/>
        </p:xfrm>
        <a:graphic>
          <a:graphicData uri="http://schemas.openxmlformats.org/drawingml/2006/table">
            <a:tbl>
              <a:tblPr firstRow="1" bandRow="1">
                <a:tableStyleId>{7E9639D4-E3E2-4D34-9284-5A2195B3D0D7}</a:tableStyleId>
              </a:tblPr>
              <a:tblGrid>
                <a:gridCol w="1213259">
                  <a:extLst>
                    <a:ext uri="{9D8B030D-6E8A-4147-A177-3AD203B41FA5}">
                      <a16:colId xmlns:a16="http://schemas.microsoft.com/office/drawing/2014/main" val="20000"/>
                    </a:ext>
                  </a:extLst>
                </a:gridCol>
                <a:gridCol w="1213259">
                  <a:extLst>
                    <a:ext uri="{9D8B030D-6E8A-4147-A177-3AD203B41FA5}">
                      <a16:colId xmlns:a16="http://schemas.microsoft.com/office/drawing/2014/main" val="20001"/>
                    </a:ext>
                  </a:extLst>
                </a:gridCol>
                <a:gridCol w="1213259">
                  <a:extLst>
                    <a:ext uri="{9D8B030D-6E8A-4147-A177-3AD203B41FA5}">
                      <a16:colId xmlns:a16="http://schemas.microsoft.com/office/drawing/2014/main" val="20002"/>
                    </a:ext>
                  </a:extLst>
                </a:gridCol>
                <a:gridCol w="1213259">
                  <a:extLst>
                    <a:ext uri="{9D8B030D-6E8A-4147-A177-3AD203B41FA5}">
                      <a16:colId xmlns:a16="http://schemas.microsoft.com/office/drawing/2014/main" val="20003"/>
                    </a:ext>
                  </a:extLst>
                </a:gridCol>
                <a:gridCol w="1213259">
                  <a:extLst>
                    <a:ext uri="{9D8B030D-6E8A-4147-A177-3AD203B41FA5}">
                      <a16:colId xmlns:a16="http://schemas.microsoft.com/office/drawing/2014/main" val="20004"/>
                    </a:ext>
                  </a:extLst>
                </a:gridCol>
                <a:gridCol w="1213259">
                  <a:extLst>
                    <a:ext uri="{9D8B030D-6E8A-4147-A177-3AD203B41FA5}">
                      <a16:colId xmlns:a16="http://schemas.microsoft.com/office/drawing/2014/main" val="20005"/>
                    </a:ext>
                  </a:extLst>
                </a:gridCol>
                <a:gridCol w="1213259">
                  <a:extLst>
                    <a:ext uri="{9D8B030D-6E8A-4147-A177-3AD203B41FA5}">
                      <a16:colId xmlns:a16="http://schemas.microsoft.com/office/drawing/2014/main" val="20006"/>
                    </a:ext>
                  </a:extLst>
                </a:gridCol>
              </a:tblGrid>
              <a:tr h="283028">
                <a:tc>
                  <a:txBody>
                    <a:bodyPr/>
                    <a:lstStyle/>
                    <a:p>
                      <a:r>
                        <a:rPr lang="en-US" sz="1600" dirty="0">
                          <a:effectLst/>
                        </a:rPr>
                        <a:t>religion</a:t>
                      </a:r>
                    </a:p>
                  </a:txBody>
                  <a:tcPr anchor="ctr"/>
                </a:tc>
                <a:tc>
                  <a:txBody>
                    <a:bodyPr/>
                    <a:lstStyle/>
                    <a:p>
                      <a:r>
                        <a:rPr lang="en-US" sz="1600">
                          <a:effectLst/>
                        </a:rPr>
                        <a:t>&lt;$10k</a:t>
                      </a:r>
                    </a:p>
                  </a:txBody>
                  <a:tcPr anchor="ctr"/>
                </a:tc>
                <a:tc>
                  <a:txBody>
                    <a:bodyPr/>
                    <a:lstStyle/>
                    <a:p>
                      <a:r>
                        <a:rPr lang="en-US" sz="1600">
                          <a:effectLst/>
                        </a:rPr>
                        <a:t>$10-20k</a:t>
                      </a:r>
                    </a:p>
                  </a:txBody>
                  <a:tcPr anchor="ctr"/>
                </a:tc>
                <a:tc>
                  <a:txBody>
                    <a:bodyPr/>
                    <a:lstStyle/>
                    <a:p>
                      <a:r>
                        <a:rPr lang="en-US" sz="1600">
                          <a:effectLst/>
                        </a:rPr>
                        <a:t>$20-30k</a:t>
                      </a:r>
                    </a:p>
                  </a:txBody>
                  <a:tcPr anchor="ctr"/>
                </a:tc>
                <a:tc>
                  <a:txBody>
                    <a:bodyPr/>
                    <a:lstStyle/>
                    <a:p>
                      <a:r>
                        <a:rPr lang="en-US" sz="1600">
                          <a:effectLst/>
                        </a:rPr>
                        <a:t>$30-40k</a:t>
                      </a:r>
                    </a:p>
                  </a:txBody>
                  <a:tcPr anchor="ctr"/>
                </a:tc>
                <a:tc>
                  <a:txBody>
                    <a:bodyPr/>
                    <a:lstStyle/>
                    <a:p>
                      <a:r>
                        <a:rPr lang="en-US" sz="1600">
                          <a:effectLst/>
                        </a:rPr>
                        <a:t>$40-50k</a:t>
                      </a:r>
                    </a:p>
                  </a:txBody>
                  <a:tcPr anchor="ctr"/>
                </a:tc>
                <a:tc>
                  <a:txBody>
                    <a:bodyPr/>
                    <a:lstStyle/>
                    <a:p>
                      <a:r>
                        <a:rPr lang="en-US" sz="1600">
                          <a:effectLst/>
                        </a:rPr>
                        <a:t>$50-75k</a:t>
                      </a:r>
                    </a:p>
                  </a:txBody>
                  <a:tcPr anchor="ctr"/>
                </a:tc>
                <a:extLst>
                  <a:ext uri="{0D108BD9-81ED-4DB2-BD59-A6C34878D82A}">
                    <a16:rowId xmlns:a16="http://schemas.microsoft.com/office/drawing/2014/main" val="10000"/>
                  </a:ext>
                </a:extLst>
              </a:tr>
              <a:tr h="488515">
                <a:tc>
                  <a:txBody>
                    <a:bodyPr/>
                    <a:lstStyle/>
                    <a:p>
                      <a:r>
                        <a:rPr lang="en-US" sz="1100" dirty="0">
                          <a:effectLst/>
                        </a:rPr>
                        <a:t>Agnostic</a:t>
                      </a:r>
                    </a:p>
                  </a:txBody>
                  <a:tcPr anchor="ctr"/>
                </a:tc>
                <a:tc>
                  <a:txBody>
                    <a:bodyPr/>
                    <a:lstStyle/>
                    <a:p>
                      <a:r>
                        <a:rPr lang="is-IS" sz="1600">
                          <a:effectLst/>
                        </a:rPr>
                        <a:t>27</a:t>
                      </a:r>
                    </a:p>
                  </a:txBody>
                  <a:tcPr anchor="ctr"/>
                </a:tc>
                <a:tc>
                  <a:txBody>
                    <a:bodyPr/>
                    <a:lstStyle/>
                    <a:p>
                      <a:r>
                        <a:rPr lang="ru-RU" sz="1600">
                          <a:effectLst/>
                        </a:rPr>
                        <a:t>34</a:t>
                      </a:r>
                    </a:p>
                  </a:txBody>
                  <a:tcPr anchor="ctr"/>
                </a:tc>
                <a:tc>
                  <a:txBody>
                    <a:bodyPr/>
                    <a:lstStyle/>
                    <a:p>
                      <a:r>
                        <a:rPr lang="en-US" sz="1600">
                          <a:effectLst/>
                        </a:rPr>
                        <a:t>60</a:t>
                      </a:r>
                    </a:p>
                  </a:txBody>
                  <a:tcPr anchor="ctr"/>
                </a:tc>
                <a:tc>
                  <a:txBody>
                    <a:bodyPr/>
                    <a:lstStyle/>
                    <a:p>
                      <a:r>
                        <a:rPr lang="en-US" sz="1600">
                          <a:effectLst/>
                        </a:rPr>
                        <a:t>81</a:t>
                      </a:r>
                    </a:p>
                  </a:txBody>
                  <a:tcPr anchor="ctr"/>
                </a:tc>
                <a:tc>
                  <a:txBody>
                    <a:bodyPr/>
                    <a:lstStyle/>
                    <a:p>
                      <a:r>
                        <a:rPr lang="en-US" sz="1600">
                          <a:effectLst/>
                        </a:rPr>
                        <a:t>76</a:t>
                      </a:r>
                    </a:p>
                  </a:txBody>
                  <a:tcPr anchor="ctr"/>
                </a:tc>
                <a:tc>
                  <a:txBody>
                    <a:bodyPr/>
                    <a:lstStyle/>
                    <a:p>
                      <a:r>
                        <a:rPr lang="is-IS" sz="1600">
                          <a:effectLst/>
                        </a:rPr>
                        <a:t>137</a:t>
                      </a:r>
                    </a:p>
                  </a:txBody>
                  <a:tcPr anchor="ctr"/>
                </a:tc>
                <a:extLst>
                  <a:ext uri="{0D108BD9-81ED-4DB2-BD59-A6C34878D82A}">
                    <a16:rowId xmlns:a16="http://schemas.microsoft.com/office/drawing/2014/main" val="10001"/>
                  </a:ext>
                </a:extLst>
              </a:tr>
              <a:tr h="283028">
                <a:tc>
                  <a:txBody>
                    <a:bodyPr/>
                    <a:lstStyle/>
                    <a:p>
                      <a:r>
                        <a:rPr lang="en-US" sz="1100">
                          <a:effectLst/>
                        </a:rPr>
                        <a:t>Atheist</a:t>
                      </a:r>
                    </a:p>
                  </a:txBody>
                  <a:tcPr anchor="ctr"/>
                </a:tc>
                <a:tc>
                  <a:txBody>
                    <a:bodyPr/>
                    <a:lstStyle/>
                    <a:p>
                      <a:r>
                        <a:rPr lang="is-IS" sz="1600">
                          <a:effectLst/>
                        </a:rPr>
                        <a:t>12</a:t>
                      </a:r>
                    </a:p>
                  </a:txBody>
                  <a:tcPr anchor="ctr"/>
                </a:tc>
                <a:tc>
                  <a:txBody>
                    <a:bodyPr/>
                    <a:lstStyle/>
                    <a:p>
                      <a:r>
                        <a:rPr lang="is-IS" sz="1600">
                          <a:effectLst/>
                        </a:rPr>
                        <a:t>27</a:t>
                      </a:r>
                    </a:p>
                  </a:txBody>
                  <a:tcPr anchor="ctr"/>
                </a:tc>
                <a:tc>
                  <a:txBody>
                    <a:bodyPr/>
                    <a:lstStyle/>
                    <a:p>
                      <a:r>
                        <a:rPr lang="is-IS" sz="1600">
                          <a:effectLst/>
                        </a:rPr>
                        <a:t>37</a:t>
                      </a:r>
                    </a:p>
                  </a:txBody>
                  <a:tcPr anchor="ctr"/>
                </a:tc>
                <a:tc>
                  <a:txBody>
                    <a:bodyPr/>
                    <a:lstStyle/>
                    <a:p>
                      <a:r>
                        <a:rPr lang="is-IS" sz="1600">
                          <a:effectLst/>
                        </a:rPr>
                        <a:t>52</a:t>
                      </a:r>
                    </a:p>
                  </a:txBody>
                  <a:tcPr anchor="ctr"/>
                </a:tc>
                <a:tc>
                  <a:txBody>
                    <a:bodyPr/>
                    <a:lstStyle/>
                    <a:p>
                      <a:r>
                        <a:rPr lang="en-US" sz="1600">
                          <a:effectLst/>
                        </a:rPr>
                        <a:t>35</a:t>
                      </a:r>
                    </a:p>
                  </a:txBody>
                  <a:tcPr anchor="ctr"/>
                </a:tc>
                <a:tc>
                  <a:txBody>
                    <a:bodyPr/>
                    <a:lstStyle/>
                    <a:p>
                      <a:r>
                        <a:rPr lang="en-US" sz="1600">
                          <a:effectLst/>
                        </a:rPr>
                        <a:t>70</a:t>
                      </a:r>
                    </a:p>
                  </a:txBody>
                  <a:tcPr anchor="ctr"/>
                </a:tc>
                <a:extLst>
                  <a:ext uri="{0D108BD9-81ED-4DB2-BD59-A6C34878D82A}">
                    <a16:rowId xmlns:a16="http://schemas.microsoft.com/office/drawing/2014/main" val="10002"/>
                  </a:ext>
                </a:extLst>
              </a:tr>
              <a:tr h="488515">
                <a:tc>
                  <a:txBody>
                    <a:bodyPr/>
                    <a:lstStyle/>
                    <a:p>
                      <a:r>
                        <a:rPr lang="en-US" sz="1100">
                          <a:effectLst/>
                        </a:rPr>
                        <a:t>Buddhist</a:t>
                      </a:r>
                    </a:p>
                  </a:txBody>
                  <a:tcPr anchor="ctr"/>
                </a:tc>
                <a:tc>
                  <a:txBody>
                    <a:bodyPr/>
                    <a:lstStyle/>
                    <a:p>
                      <a:r>
                        <a:rPr lang="is-IS" sz="1600">
                          <a:effectLst/>
                        </a:rPr>
                        <a:t>27</a:t>
                      </a:r>
                    </a:p>
                  </a:txBody>
                  <a:tcPr anchor="ctr"/>
                </a:tc>
                <a:tc>
                  <a:txBody>
                    <a:bodyPr/>
                    <a:lstStyle/>
                    <a:p>
                      <a:r>
                        <a:rPr lang="cs-CZ" sz="1600">
                          <a:effectLst/>
                        </a:rPr>
                        <a:t>21</a:t>
                      </a:r>
                    </a:p>
                  </a:txBody>
                  <a:tcPr anchor="ctr"/>
                </a:tc>
                <a:tc>
                  <a:txBody>
                    <a:bodyPr/>
                    <a:lstStyle/>
                    <a:p>
                      <a:r>
                        <a:rPr lang="en-US" sz="1600">
                          <a:effectLst/>
                        </a:rPr>
                        <a:t>30</a:t>
                      </a:r>
                    </a:p>
                  </a:txBody>
                  <a:tcPr anchor="ctr"/>
                </a:tc>
                <a:tc>
                  <a:txBody>
                    <a:bodyPr/>
                    <a:lstStyle/>
                    <a:p>
                      <a:r>
                        <a:rPr lang="ru-RU" sz="1600">
                          <a:effectLst/>
                        </a:rPr>
                        <a:t>34</a:t>
                      </a:r>
                    </a:p>
                  </a:txBody>
                  <a:tcPr anchor="ctr"/>
                </a:tc>
                <a:tc>
                  <a:txBody>
                    <a:bodyPr/>
                    <a:lstStyle/>
                    <a:p>
                      <a:r>
                        <a:rPr lang="en-US" sz="1600">
                          <a:effectLst/>
                        </a:rPr>
                        <a:t>33</a:t>
                      </a:r>
                    </a:p>
                  </a:txBody>
                  <a:tcPr anchor="ctr"/>
                </a:tc>
                <a:tc>
                  <a:txBody>
                    <a:bodyPr/>
                    <a:lstStyle/>
                    <a:p>
                      <a:r>
                        <a:rPr lang="ru-RU" sz="1600">
                          <a:effectLst/>
                        </a:rPr>
                        <a:t>58</a:t>
                      </a:r>
                    </a:p>
                  </a:txBody>
                  <a:tcPr anchor="ctr"/>
                </a:tc>
                <a:extLst>
                  <a:ext uri="{0D108BD9-81ED-4DB2-BD59-A6C34878D82A}">
                    <a16:rowId xmlns:a16="http://schemas.microsoft.com/office/drawing/2014/main" val="10003"/>
                  </a:ext>
                </a:extLst>
              </a:tr>
              <a:tr h="283028">
                <a:tc>
                  <a:txBody>
                    <a:bodyPr/>
                    <a:lstStyle/>
                    <a:p>
                      <a:r>
                        <a:rPr lang="en-US" sz="1100">
                          <a:effectLst/>
                        </a:rPr>
                        <a:t>Catholic</a:t>
                      </a:r>
                    </a:p>
                  </a:txBody>
                  <a:tcPr anchor="ctr"/>
                </a:tc>
                <a:tc>
                  <a:txBody>
                    <a:bodyPr/>
                    <a:lstStyle/>
                    <a:p>
                      <a:r>
                        <a:rPr lang="fi-FI" sz="1600">
                          <a:effectLst/>
                        </a:rPr>
                        <a:t>418</a:t>
                      </a:r>
                    </a:p>
                  </a:txBody>
                  <a:tcPr anchor="ctr"/>
                </a:tc>
                <a:tc>
                  <a:txBody>
                    <a:bodyPr/>
                    <a:lstStyle/>
                    <a:p>
                      <a:r>
                        <a:rPr lang="en-US" sz="1600">
                          <a:effectLst/>
                        </a:rPr>
                        <a:t>617</a:t>
                      </a:r>
                    </a:p>
                  </a:txBody>
                  <a:tcPr anchor="ctr"/>
                </a:tc>
                <a:tc>
                  <a:txBody>
                    <a:bodyPr/>
                    <a:lstStyle/>
                    <a:p>
                      <a:r>
                        <a:rPr lang="is-IS" sz="1600">
                          <a:effectLst/>
                        </a:rPr>
                        <a:t>732</a:t>
                      </a:r>
                    </a:p>
                  </a:txBody>
                  <a:tcPr anchor="ctr"/>
                </a:tc>
                <a:tc>
                  <a:txBody>
                    <a:bodyPr/>
                    <a:lstStyle/>
                    <a:p>
                      <a:r>
                        <a:rPr lang="is-IS" sz="1600">
                          <a:effectLst/>
                        </a:rPr>
                        <a:t>670</a:t>
                      </a:r>
                    </a:p>
                  </a:txBody>
                  <a:tcPr anchor="ctr"/>
                </a:tc>
                <a:tc>
                  <a:txBody>
                    <a:bodyPr/>
                    <a:lstStyle/>
                    <a:p>
                      <a:r>
                        <a:rPr lang="is-IS" sz="1600">
                          <a:effectLst/>
                        </a:rPr>
                        <a:t>638</a:t>
                      </a:r>
                    </a:p>
                  </a:txBody>
                  <a:tcPr anchor="ctr"/>
                </a:tc>
                <a:tc>
                  <a:txBody>
                    <a:bodyPr/>
                    <a:lstStyle/>
                    <a:p>
                      <a:r>
                        <a:rPr lang="cs-CZ" sz="1600">
                          <a:effectLst/>
                        </a:rPr>
                        <a:t>1116</a:t>
                      </a:r>
                    </a:p>
                  </a:txBody>
                  <a:tcPr anchor="ctr"/>
                </a:tc>
                <a:extLst>
                  <a:ext uri="{0D108BD9-81ED-4DB2-BD59-A6C34878D82A}">
                    <a16:rowId xmlns:a16="http://schemas.microsoft.com/office/drawing/2014/main" val="10004"/>
                  </a:ext>
                </a:extLst>
              </a:tr>
              <a:tr h="697878">
                <a:tc>
                  <a:txBody>
                    <a:bodyPr/>
                    <a:lstStyle/>
                    <a:p>
                      <a:r>
                        <a:rPr lang="en-US" sz="1100">
                          <a:effectLst/>
                        </a:rPr>
                        <a:t>Dont know/refused</a:t>
                      </a:r>
                    </a:p>
                  </a:txBody>
                  <a:tcPr anchor="ctr"/>
                </a:tc>
                <a:tc>
                  <a:txBody>
                    <a:bodyPr/>
                    <a:lstStyle/>
                    <a:p>
                      <a:r>
                        <a:rPr lang="en-US" sz="1600">
                          <a:effectLst/>
                        </a:rPr>
                        <a:t>15</a:t>
                      </a:r>
                    </a:p>
                  </a:txBody>
                  <a:tcPr anchor="ctr"/>
                </a:tc>
                <a:tc>
                  <a:txBody>
                    <a:bodyPr/>
                    <a:lstStyle/>
                    <a:p>
                      <a:r>
                        <a:rPr lang="en-US" sz="1600">
                          <a:effectLst/>
                        </a:rPr>
                        <a:t>14</a:t>
                      </a:r>
                    </a:p>
                  </a:txBody>
                  <a:tcPr anchor="ctr"/>
                </a:tc>
                <a:tc>
                  <a:txBody>
                    <a:bodyPr/>
                    <a:lstStyle/>
                    <a:p>
                      <a:r>
                        <a:rPr lang="en-US" sz="1600" dirty="0">
                          <a:effectLst/>
                        </a:rPr>
                        <a:t>15</a:t>
                      </a:r>
                    </a:p>
                  </a:txBody>
                  <a:tcPr anchor="ctr"/>
                </a:tc>
                <a:tc>
                  <a:txBody>
                    <a:bodyPr/>
                    <a:lstStyle/>
                    <a:p>
                      <a:r>
                        <a:rPr lang="cs-CZ" sz="1600">
                          <a:effectLst/>
                        </a:rPr>
                        <a:t>11</a:t>
                      </a:r>
                    </a:p>
                  </a:txBody>
                  <a:tcPr anchor="ctr"/>
                </a:tc>
                <a:tc>
                  <a:txBody>
                    <a:bodyPr/>
                    <a:lstStyle/>
                    <a:p>
                      <a:r>
                        <a:rPr lang="en-US" sz="1600">
                          <a:effectLst/>
                        </a:rPr>
                        <a:t>10</a:t>
                      </a:r>
                    </a:p>
                  </a:txBody>
                  <a:tcPr anchor="ctr"/>
                </a:tc>
                <a:tc>
                  <a:txBody>
                    <a:bodyPr/>
                    <a:lstStyle/>
                    <a:p>
                      <a:r>
                        <a:rPr lang="en-US" sz="1600">
                          <a:effectLst/>
                        </a:rPr>
                        <a:t>35</a:t>
                      </a:r>
                    </a:p>
                  </a:txBody>
                  <a:tcPr anchor="ctr"/>
                </a:tc>
                <a:extLst>
                  <a:ext uri="{0D108BD9-81ED-4DB2-BD59-A6C34878D82A}">
                    <a16:rowId xmlns:a16="http://schemas.microsoft.com/office/drawing/2014/main" val="10005"/>
                  </a:ext>
                </a:extLst>
              </a:tr>
              <a:tr h="488515">
                <a:tc>
                  <a:txBody>
                    <a:bodyPr/>
                    <a:lstStyle/>
                    <a:p>
                      <a:r>
                        <a:rPr lang="en-US" sz="1100">
                          <a:effectLst/>
                        </a:rPr>
                        <a:t>Evangelical Prot</a:t>
                      </a:r>
                    </a:p>
                  </a:txBody>
                  <a:tcPr anchor="ctr"/>
                </a:tc>
                <a:tc>
                  <a:txBody>
                    <a:bodyPr/>
                    <a:lstStyle/>
                    <a:p>
                      <a:r>
                        <a:rPr lang="ru-RU" sz="1600" dirty="0">
                          <a:effectLst/>
                        </a:rPr>
                        <a:t>575</a:t>
                      </a:r>
                    </a:p>
                  </a:txBody>
                  <a:tcPr anchor="ctr"/>
                </a:tc>
                <a:tc>
                  <a:txBody>
                    <a:bodyPr/>
                    <a:lstStyle/>
                    <a:p>
                      <a:r>
                        <a:rPr lang="en-US" sz="1600">
                          <a:effectLst/>
                        </a:rPr>
                        <a:t>869</a:t>
                      </a:r>
                    </a:p>
                  </a:txBody>
                  <a:tcPr anchor="ctr"/>
                </a:tc>
                <a:tc>
                  <a:txBody>
                    <a:bodyPr/>
                    <a:lstStyle/>
                    <a:p>
                      <a:r>
                        <a:rPr lang="is-IS" sz="1600" dirty="0">
                          <a:effectLst/>
                        </a:rPr>
                        <a:t>1064</a:t>
                      </a:r>
                    </a:p>
                  </a:txBody>
                  <a:tcPr anchor="ctr"/>
                </a:tc>
                <a:tc>
                  <a:txBody>
                    <a:bodyPr/>
                    <a:lstStyle/>
                    <a:p>
                      <a:r>
                        <a:rPr lang="is-IS" sz="1600">
                          <a:effectLst/>
                        </a:rPr>
                        <a:t>982</a:t>
                      </a:r>
                    </a:p>
                  </a:txBody>
                  <a:tcPr anchor="ctr"/>
                </a:tc>
                <a:tc>
                  <a:txBody>
                    <a:bodyPr/>
                    <a:lstStyle/>
                    <a:p>
                      <a:r>
                        <a:rPr lang="en-US" sz="1600">
                          <a:effectLst/>
                        </a:rPr>
                        <a:t>881</a:t>
                      </a:r>
                    </a:p>
                  </a:txBody>
                  <a:tcPr anchor="ctr"/>
                </a:tc>
                <a:tc>
                  <a:txBody>
                    <a:bodyPr/>
                    <a:lstStyle/>
                    <a:p>
                      <a:r>
                        <a:rPr lang="is-IS" sz="1600" dirty="0">
                          <a:effectLst/>
                        </a:rPr>
                        <a:t>1486</a:t>
                      </a:r>
                    </a:p>
                  </a:txBody>
                  <a:tcPr anchor="ctr"/>
                </a:tc>
                <a:extLst>
                  <a:ext uri="{0D108BD9-81ED-4DB2-BD59-A6C34878D82A}">
                    <a16:rowId xmlns:a16="http://schemas.microsoft.com/office/drawing/2014/main" val="10006"/>
                  </a:ext>
                </a:extLst>
              </a:tr>
              <a:tr h="283028">
                <a:tc>
                  <a:txBody>
                    <a:bodyPr/>
                    <a:lstStyle/>
                    <a:p>
                      <a:r>
                        <a:rPr lang="en-US" sz="1100">
                          <a:effectLst/>
                        </a:rPr>
                        <a:t>Hindu</a:t>
                      </a:r>
                    </a:p>
                  </a:txBody>
                  <a:tcPr anchor="ctr"/>
                </a:tc>
                <a:tc>
                  <a:txBody>
                    <a:bodyPr/>
                    <a:lstStyle/>
                    <a:p>
                      <a:r>
                        <a:rPr lang="en-US" sz="1600">
                          <a:effectLst/>
                        </a:rPr>
                        <a:t>1</a:t>
                      </a:r>
                    </a:p>
                  </a:txBody>
                  <a:tcPr anchor="ctr"/>
                </a:tc>
                <a:tc>
                  <a:txBody>
                    <a:bodyPr/>
                    <a:lstStyle/>
                    <a:p>
                      <a:r>
                        <a:rPr lang="en-US" sz="1600">
                          <a:effectLst/>
                        </a:rPr>
                        <a:t>9</a:t>
                      </a:r>
                    </a:p>
                  </a:txBody>
                  <a:tcPr anchor="ctr"/>
                </a:tc>
                <a:tc>
                  <a:txBody>
                    <a:bodyPr/>
                    <a:lstStyle/>
                    <a:p>
                      <a:r>
                        <a:rPr lang="en-US" sz="1600">
                          <a:effectLst/>
                        </a:rPr>
                        <a:t>7</a:t>
                      </a:r>
                    </a:p>
                  </a:txBody>
                  <a:tcPr anchor="ctr"/>
                </a:tc>
                <a:tc>
                  <a:txBody>
                    <a:bodyPr/>
                    <a:lstStyle/>
                    <a:p>
                      <a:r>
                        <a:rPr lang="en-US" sz="1600">
                          <a:effectLst/>
                        </a:rPr>
                        <a:t>9</a:t>
                      </a:r>
                    </a:p>
                  </a:txBody>
                  <a:tcPr anchor="ctr"/>
                </a:tc>
                <a:tc>
                  <a:txBody>
                    <a:bodyPr/>
                    <a:lstStyle/>
                    <a:p>
                      <a:r>
                        <a:rPr lang="cs-CZ" sz="1600">
                          <a:effectLst/>
                        </a:rPr>
                        <a:t>11</a:t>
                      </a:r>
                    </a:p>
                  </a:txBody>
                  <a:tcPr anchor="ctr"/>
                </a:tc>
                <a:tc>
                  <a:txBody>
                    <a:bodyPr/>
                    <a:lstStyle/>
                    <a:p>
                      <a:r>
                        <a:rPr lang="ru-RU" sz="1600">
                          <a:effectLst/>
                        </a:rPr>
                        <a:t>34</a:t>
                      </a:r>
                    </a:p>
                  </a:txBody>
                  <a:tcPr anchor="ctr"/>
                </a:tc>
                <a:extLst>
                  <a:ext uri="{0D108BD9-81ED-4DB2-BD59-A6C34878D82A}">
                    <a16:rowId xmlns:a16="http://schemas.microsoft.com/office/drawing/2014/main" val="10007"/>
                  </a:ext>
                </a:extLst>
              </a:tr>
              <a:tr h="907241">
                <a:tc>
                  <a:txBody>
                    <a:bodyPr/>
                    <a:lstStyle/>
                    <a:p>
                      <a:r>
                        <a:rPr lang="en-US" sz="1100">
                          <a:effectLst/>
                        </a:rPr>
                        <a:t>Historically Black Prot</a:t>
                      </a:r>
                    </a:p>
                  </a:txBody>
                  <a:tcPr anchor="ctr"/>
                </a:tc>
                <a:tc>
                  <a:txBody>
                    <a:bodyPr/>
                    <a:lstStyle/>
                    <a:p>
                      <a:r>
                        <a:rPr lang="is-IS" sz="1600">
                          <a:effectLst/>
                        </a:rPr>
                        <a:t>228</a:t>
                      </a:r>
                    </a:p>
                  </a:txBody>
                  <a:tcPr anchor="ctr"/>
                </a:tc>
                <a:tc>
                  <a:txBody>
                    <a:bodyPr/>
                    <a:lstStyle/>
                    <a:p>
                      <a:r>
                        <a:rPr lang="is-IS" sz="1600">
                          <a:effectLst/>
                        </a:rPr>
                        <a:t>244</a:t>
                      </a:r>
                    </a:p>
                  </a:txBody>
                  <a:tcPr anchor="ctr"/>
                </a:tc>
                <a:tc>
                  <a:txBody>
                    <a:bodyPr/>
                    <a:lstStyle/>
                    <a:p>
                      <a:r>
                        <a:rPr lang="is-IS" sz="1600">
                          <a:effectLst/>
                        </a:rPr>
                        <a:t>236</a:t>
                      </a:r>
                    </a:p>
                  </a:txBody>
                  <a:tcPr anchor="ctr"/>
                </a:tc>
                <a:tc>
                  <a:txBody>
                    <a:bodyPr/>
                    <a:lstStyle/>
                    <a:p>
                      <a:r>
                        <a:rPr lang="is-IS" sz="1600">
                          <a:effectLst/>
                        </a:rPr>
                        <a:t>238</a:t>
                      </a:r>
                    </a:p>
                  </a:txBody>
                  <a:tcPr anchor="ctr"/>
                </a:tc>
                <a:tc>
                  <a:txBody>
                    <a:bodyPr/>
                    <a:lstStyle/>
                    <a:p>
                      <a:r>
                        <a:rPr lang="cs-CZ" sz="1600">
                          <a:effectLst/>
                        </a:rPr>
                        <a:t>197</a:t>
                      </a:r>
                    </a:p>
                  </a:txBody>
                  <a:tcPr anchor="ctr"/>
                </a:tc>
                <a:tc>
                  <a:txBody>
                    <a:bodyPr/>
                    <a:lstStyle/>
                    <a:p>
                      <a:r>
                        <a:rPr lang="is-IS" sz="1600">
                          <a:effectLst/>
                        </a:rPr>
                        <a:t>223</a:t>
                      </a:r>
                    </a:p>
                  </a:txBody>
                  <a:tcPr anchor="ctr"/>
                </a:tc>
                <a:extLst>
                  <a:ext uri="{0D108BD9-81ED-4DB2-BD59-A6C34878D82A}">
                    <a16:rowId xmlns:a16="http://schemas.microsoft.com/office/drawing/2014/main" val="10008"/>
                  </a:ext>
                </a:extLst>
              </a:tr>
              <a:tr h="697878">
                <a:tc>
                  <a:txBody>
                    <a:bodyPr/>
                    <a:lstStyle/>
                    <a:p>
                      <a:r>
                        <a:rPr lang="en-US" sz="1100">
                          <a:effectLst/>
                        </a:rPr>
                        <a:t>Jehovahs Witness</a:t>
                      </a:r>
                    </a:p>
                  </a:txBody>
                  <a:tcPr anchor="ctr"/>
                </a:tc>
                <a:tc>
                  <a:txBody>
                    <a:bodyPr/>
                    <a:lstStyle/>
                    <a:p>
                      <a:r>
                        <a:rPr lang="is-IS" sz="1600">
                          <a:effectLst/>
                        </a:rPr>
                        <a:t>20</a:t>
                      </a:r>
                    </a:p>
                  </a:txBody>
                  <a:tcPr anchor="ctr"/>
                </a:tc>
                <a:tc>
                  <a:txBody>
                    <a:bodyPr/>
                    <a:lstStyle/>
                    <a:p>
                      <a:r>
                        <a:rPr lang="is-IS" sz="1600">
                          <a:effectLst/>
                        </a:rPr>
                        <a:t>27</a:t>
                      </a:r>
                    </a:p>
                  </a:txBody>
                  <a:tcPr anchor="ctr"/>
                </a:tc>
                <a:tc>
                  <a:txBody>
                    <a:bodyPr/>
                    <a:lstStyle/>
                    <a:p>
                      <a:r>
                        <a:rPr lang="is-IS" sz="1600">
                          <a:effectLst/>
                        </a:rPr>
                        <a:t>24</a:t>
                      </a:r>
                    </a:p>
                  </a:txBody>
                  <a:tcPr anchor="ctr"/>
                </a:tc>
                <a:tc>
                  <a:txBody>
                    <a:bodyPr/>
                    <a:lstStyle/>
                    <a:p>
                      <a:r>
                        <a:rPr lang="is-IS" sz="1600">
                          <a:effectLst/>
                        </a:rPr>
                        <a:t>24</a:t>
                      </a:r>
                    </a:p>
                  </a:txBody>
                  <a:tcPr anchor="ctr"/>
                </a:tc>
                <a:tc>
                  <a:txBody>
                    <a:bodyPr/>
                    <a:lstStyle/>
                    <a:p>
                      <a:r>
                        <a:rPr lang="cs-CZ" sz="1600">
                          <a:effectLst/>
                        </a:rPr>
                        <a:t>21</a:t>
                      </a:r>
                    </a:p>
                  </a:txBody>
                  <a:tcPr anchor="ctr"/>
                </a:tc>
                <a:tc>
                  <a:txBody>
                    <a:bodyPr/>
                    <a:lstStyle/>
                    <a:p>
                      <a:r>
                        <a:rPr lang="en-US" sz="1600">
                          <a:effectLst/>
                        </a:rPr>
                        <a:t>30</a:t>
                      </a:r>
                    </a:p>
                  </a:txBody>
                  <a:tcPr anchor="ctr"/>
                </a:tc>
                <a:extLst>
                  <a:ext uri="{0D108BD9-81ED-4DB2-BD59-A6C34878D82A}">
                    <a16:rowId xmlns:a16="http://schemas.microsoft.com/office/drawing/2014/main" val="10009"/>
                  </a:ext>
                </a:extLst>
              </a:tr>
              <a:tr h="283028">
                <a:tc>
                  <a:txBody>
                    <a:bodyPr/>
                    <a:lstStyle/>
                    <a:p>
                      <a:r>
                        <a:rPr lang="en-US" sz="1100" dirty="0">
                          <a:effectLst/>
                        </a:rPr>
                        <a:t>Jewish</a:t>
                      </a:r>
                    </a:p>
                  </a:txBody>
                  <a:tcPr anchor="ctr"/>
                </a:tc>
                <a:tc>
                  <a:txBody>
                    <a:bodyPr/>
                    <a:lstStyle/>
                    <a:p>
                      <a:r>
                        <a:rPr lang="en-US" sz="1600">
                          <a:effectLst/>
                        </a:rPr>
                        <a:t>19</a:t>
                      </a:r>
                    </a:p>
                  </a:txBody>
                  <a:tcPr anchor="ctr"/>
                </a:tc>
                <a:tc>
                  <a:txBody>
                    <a:bodyPr/>
                    <a:lstStyle/>
                    <a:p>
                      <a:r>
                        <a:rPr lang="en-US" sz="1600" dirty="0">
                          <a:effectLst/>
                        </a:rPr>
                        <a:t>19</a:t>
                      </a:r>
                    </a:p>
                  </a:txBody>
                  <a:tcPr anchor="ctr"/>
                </a:tc>
                <a:tc>
                  <a:txBody>
                    <a:bodyPr/>
                    <a:lstStyle/>
                    <a:p>
                      <a:r>
                        <a:rPr lang="is-IS" sz="1600" dirty="0">
                          <a:effectLst/>
                        </a:rPr>
                        <a:t>25</a:t>
                      </a:r>
                    </a:p>
                  </a:txBody>
                  <a:tcPr anchor="ctr"/>
                </a:tc>
                <a:tc>
                  <a:txBody>
                    <a:bodyPr/>
                    <a:lstStyle/>
                    <a:p>
                      <a:r>
                        <a:rPr lang="is-IS" sz="1600">
                          <a:effectLst/>
                        </a:rPr>
                        <a:t>25</a:t>
                      </a:r>
                    </a:p>
                  </a:txBody>
                  <a:tcPr anchor="ctr"/>
                </a:tc>
                <a:tc>
                  <a:txBody>
                    <a:bodyPr/>
                    <a:lstStyle/>
                    <a:p>
                      <a:r>
                        <a:rPr lang="en-US" sz="1600">
                          <a:effectLst/>
                        </a:rPr>
                        <a:t>30</a:t>
                      </a:r>
                    </a:p>
                  </a:txBody>
                  <a:tcPr anchor="ctr"/>
                </a:tc>
                <a:tc>
                  <a:txBody>
                    <a:bodyPr/>
                    <a:lstStyle/>
                    <a:p>
                      <a:r>
                        <a:rPr lang="en-US" sz="1600" dirty="0">
                          <a:effectLst/>
                        </a:rPr>
                        <a:t>95</a:t>
                      </a:r>
                    </a:p>
                  </a:txBody>
                  <a:tcPr anchor="ctr"/>
                </a:tc>
                <a:extLst>
                  <a:ext uri="{0D108BD9-81ED-4DB2-BD59-A6C34878D82A}">
                    <a16:rowId xmlns:a16="http://schemas.microsoft.com/office/drawing/2014/main" val="10010"/>
                  </a:ext>
                </a:extLst>
              </a:tr>
            </a:tbl>
          </a:graphicData>
        </a:graphic>
      </p:graphicFrame>
      <p:sp>
        <p:nvSpPr>
          <p:cNvPr id="6" name="TextBox 5"/>
          <p:cNvSpPr txBox="1"/>
          <p:nvPr/>
        </p:nvSpPr>
        <p:spPr>
          <a:xfrm>
            <a:off x="4489554" y="6395158"/>
            <a:ext cx="3282846" cy="369332"/>
          </a:xfrm>
          <a:prstGeom prst="rect">
            <a:avLst/>
          </a:prstGeom>
          <a:noFill/>
        </p:spPr>
        <p:txBody>
          <a:bodyPr wrap="square" rtlCol="0">
            <a:spAutoFit/>
          </a:bodyPr>
          <a:lstStyle/>
          <a:p>
            <a:pPr algn="ctr"/>
            <a:r>
              <a:rPr lang="en-US" b="1" dirty="0">
                <a:solidFill>
                  <a:schemeClr val="tx2"/>
                </a:solidFill>
              </a:rPr>
              <a:t>?????????????</a:t>
            </a:r>
          </a:p>
        </p:txBody>
      </p:sp>
    </p:spTree>
    <p:extLst>
      <p:ext uri="{BB962C8B-B14F-4D97-AF65-F5344CB8AC3E}">
        <p14:creationId xmlns:p14="http://schemas.microsoft.com/office/powerpoint/2010/main" val="1524119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45</a:t>
            </a:fld>
            <a:endParaRPr lang="en-US"/>
          </a:p>
        </p:txBody>
      </p:sp>
      <p:sp>
        <p:nvSpPr>
          <p:cNvPr id="5" name="Rounded Rectangle 4"/>
          <p:cNvSpPr/>
          <p:nvPr/>
        </p:nvSpPr>
        <p:spPr>
          <a:xfrm>
            <a:off x="1981200" y="894731"/>
            <a:ext cx="7997252" cy="18288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err="1">
                <a:latin typeface="Courier" charset="0"/>
                <a:ea typeface="Courier" charset="0"/>
                <a:cs typeface="Courier" charset="0"/>
              </a:rPr>
              <a:t>f_df</a:t>
            </a:r>
            <a:r>
              <a:rPr lang="en-US" dirty="0">
                <a:latin typeface="Courier" charset="0"/>
                <a:ea typeface="Courier" charset="0"/>
                <a:cs typeface="Courier" charset="0"/>
              </a:rPr>
              <a:t> = </a:t>
            </a:r>
            <a:r>
              <a:rPr lang="en-US" dirty="0" err="1">
                <a:latin typeface="Courier" charset="0"/>
                <a:ea typeface="Courier" charset="0"/>
                <a:cs typeface="Courier" charset="0"/>
              </a:rPr>
              <a:t>pd.melt</a:t>
            </a:r>
            <a:r>
              <a:rPr lang="en-US" dirty="0">
                <a:latin typeface="Courier" charset="0"/>
                <a:ea typeface="Courier" charset="0"/>
                <a:cs typeface="Courier" charset="0"/>
              </a:rPr>
              <a:t>(</a:t>
            </a:r>
            <a:r>
              <a:rPr lang="en-US" dirty="0" err="1">
                <a:latin typeface="Courier" charset="0"/>
                <a:ea typeface="Courier" charset="0"/>
                <a:cs typeface="Courier" charset="0"/>
              </a:rPr>
              <a:t>df</a:t>
            </a:r>
            <a:r>
              <a:rPr lang="en-US" dirty="0">
                <a:latin typeface="Courier" charset="0"/>
                <a:ea typeface="Courier" charset="0"/>
                <a:cs typeface="Courier" charset="0"/>
              </a:rPr>
              <a:t>,</a:t>
            </a:r>
          </a:p>
          <a:p>
            <a:r>
              <a:rPr lang="en-US" dirty="0">
                <a:latin typeface="Courier" charset="0"/>
                <a:ea typeface="Courier" charset="0"/>
                <a:cs typeface="Courier" charset="0"/>
              </a:rPr>
              <a:t>               ["religion"],</a:t>
            </a:r>
          </a:p>
          <a:p>
            <a:r>
              <a:rPr lang="en-US" dirty="0">
                <a:latin typeface="Courier" charset="0"/>
                <a:ea typeface="Courier" charset="0"/>
                <a:cs typeface="Courier" charset="0"/>
              </a:rPr>
              <a:t>               </a:t>
            </a:r>
            <a:r>
              <a:rPr lang="en-US" dirty="0" err="1">
                <a:latin typeface="Courier" charset="0"/>
                <a:ea typeface="Courier" charset="0"/>
                <a:cs typeface="Courier" charset="0"/>
              </a:rPr>
              <a:t>var_name</a:t>
            </a:r>
            <a:r>
              <a:rPr lang="en-US" dirty="0">
                <a:latin typeface="Courier" charset="0"/>
                <a:ea typeface="Courier" charset="0"/>
                <a:cs typeface="Courier" charset="0"/>
              </a:rPr>
              <a:t>="income",</a:t>
            </a:r>
          </a:p>
          <a:p>
            <a:r>
              <a:rPr lang="en-US" dirty="0">
                <a:latin typeface="Courier" charset="0"/>
                <a:ea typeface="Courier" charset="0"/>
                <a:cs typeface="Courier" charset="0"/>
              </a:rPr>
              <a:t>               </a:t>
            </a:r>
            <a:r>
              <a:rPr lang="en-US" dirty="0" err="1">
                <a:latin typeface="Courier" charset="0"/>
                <a:ea typeface="Courier" charset="0"/>
                <a:cs typeface="Courier" charset="0"/>
              </a:rPr>
              <a:t>value_name</a:t>
            </a:r>
            <a:r>
              <a:rPr lang="en-US" dirty="0">
                <a:latin typeface="Courier" charset="0"/>
                <a:ea typeface="Courier" charset="0"/>
                <a:cs typeface="Courier" charset="0"/>
              </a:rPr>
              <a:t>="</a:t>
            </a:r>
            <a:r>
              <a:rPr lang="en-US" dirty="0" err="1">
                <a:latin typeface="Courier" charset="0"/>
                <a:ea typeface="Courier" charset="0"/>
                <a:cs typeface="Courier" charset="0"/>
              </a:rPr>
              <a:t>freq</a:t>
            </a:r>
            <a:r>
              <a:rPr lang="en-US" dirty="0">
                <a:latin typeface="Courier" charset="0"/>
                <a:ea typeface="Courier" charset="0"/>
                <a:cs typeface="Courier" charset="0"/>
              </a:rPr>
              <a:t>")</a:t>
            </a:r>
          </a:p>
          <a:p>
            <a:r>
              <a:rPr lang="en-US" dirty="0" err="1">
                <a:latin typeface="Courier" charset="0"/>
                <a:ea typeface="Courier" charset="0"/>
                <a:cs typeface="Courier" charset="0"/>
              </a:rPr>
              <a:t>f_df</a:t>
            </a:r>
            <a:r>
              <a:rPr lang="en-US" dirty="0">
                <a:latin typeface="Courier" charset="0"/>
                <a:ea typeface="Courier" charset="0"/>
                <a:cs typeface="Courier" charset="0"/>
              </a:rPr>
              <a:t> = </a:t>
            </a:r>
            <a:r>
              <a:rPr lang="en-US" dirty="0" err="1">
                <a:latin typeface="Courier" charset="0"/>
                <a:ea typeface="Courier" charset="0"/>
                <a:cs typeface="Courier" charset="0"/>
              </a:rPr>
              <a:t>f_df.sort_values</a:t>
            </a:r>
            <a:r>
              <a:rPr lang="en-US" dirty="0">
                <a:latin typeface="Courier" charset="0"/>
                <a:ea typeface="Courier" charset="0"/>
                <a:cs typeface="Courier" charset="0"/>
              </a:rPr>
              <a:t>(by=["religion"])</a:t>
            </a:r>
          </a:p>
          <a:p>
            <a:r>
              <a:rPr lang="en-US" dirty="0" err="1">
                <a:latin typeface="Courier" charset="0"/>
                <a:ea typeface="Courier" charset="0"/>
                <a:cs typeface="Courier" charset="0"/>
              </a:rPr>
              <a:t>f_df.head</a:t>
            </a:r>
            <a:r>
              <a:rPr lang="en-US" dirty="0">
                <a:latin typeface="Courier" charset="0"/>
                <a:ea typeface="Courier" charset="0"/>
                <a:cs typeface="Courier" charset="0"/>
              </a:rPr>
              <a:t>(10)</a:t>
            </a:r>
          </a:p>
        </p:txBody>
      </p:sp>
      <p:graphicFrame>
        <p:nvGraphicFramePr>
          <p:cNvPr id="7" name="Table 6"/>
          <p:cNvGraphicFramePr>
            <a:graphicFrameLocks noGrp="1"/>
          </p:cNvGraphicFramePr>
          <p:nvPr/>
        </p:nvGraphicFramePr>
        <p:xfrm>
          <a:off x="2940570" y="3038325"/>
          <a:ext cx="6096000" cy="3411221"/>
        </p:xfrm>
        <a:graphic>
          <a:graphicData uri="http://schemas.openxmlformats.org/drawingml/2006/table">
            <a:tbl>
              <a:tblPr firstRow="1" bandRow="1">
                <a:tableStyleId>{7E9639D4-E3E2-4D34-9284-5A2195B3D0D7}</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10111">
                <a:tc>
                  <a:txBody>
                    <a:bodyPr/>
                    <a:lstStyle/>
                    <a:p>
                      <a:r>
                        <a:rPr lang="en-US" sz="1400" dirty="0">
                          <a:effectLst/>
                        </a:rPr>
                        <a:t>religion</a:t>
                      </a:r>
                    </a:p>
                  </a:txBody>
                  <a:tcPr anchor="ctr"/>
                </a:tc>
                <a:tc>
                  <a:txBody>
                    <a:bodyPr/>
                    <a:lstStyle/>
                    <a:p>
                      <a:r>
                        <a:rPr lang="en-US" sz="1400" dirty="0">
                          <a:effectLst/>
                        </a:rPr>
                        <a:t>income</a:t>
                      </a:r>
                    </a:p>
                  </a:txBody>
                  <a:tcPr anchor="ctr"/>
                </a:tc>
                <a:tc>
                  <a:txBody>
                    <a:bodyPr/>
                    <a:lstStyle/>
                    <a:p>
                      <a:r>
                        <a:rPr lang="en-US" sz="1400">
                          <a:effectLst/>
                        </a:rPr>
                        <a:t>freq</a:t>
                      </a:r>
                    </a:p>
                  </a:txBody>
                  <a:tcPr anchor="ctr"/>
                </a:tc>
                <a:extLst>
                  <a:ext uri="{0D108BD9-81ED-4DB2-BD59-A6C34878D82A}">
                    <a16:rowId xmlns:a16="http://schemas.microsoft.com/office/drawing/2014/main" val="10000"/>
                  </a:ext>
                </a:extLst>
              </a:tr>
              <a:tr h="310111">
                <a:tc>
                  <a:txBody>
                    <a:bodyPr/>
                    <a:lstStyle/>
                    <a:p>
                      <a:r>
                        <a:rPr lang="en-US" sz="1400">
                          <a:effectLst/>
                        </a:rPr>
                        <a:t>Agnostic</a:t>
                      </a:r>
                    </a:p>
                  </a:txBody>
                  <a:tcPr anchor="ctr"/>
                </a:tc>
                <a:tc>
                  <a:txBody>
                    <a:bodyPr/>
                    <a:lstStyle/>
                    <a:p>
                      <a:r>
                        <a:rPr lang="en-US" sz="1400">
                          <a:effectLst/>
                        </a:rPr>
                        <a:t>&lt;$10k</a:t>
                      </a:r>
                    </a:p>
                  </a:txBody>
                  <a:tcPr anchor="ctr"/>
                </a:tc>
                <a:tc>
                  <a:txBody>
                    <a:bodyPr/>
                    <a:lstStyle/>
                    <a:p>
                      <a:r>
                        <a:rPr lang="is-IS" sz="1400">
                          <a:effectLst/>
                        </a:rPr>
                        <a:t>27</a:t>
                      </a:r>
                    </a:p>
                  </a:txBody>
                  <a:tcPr anchor="ctr"/>
                </a:tc>
                <a:extLst>
                  <a:ext uri="{0D108BD9-81ED-4DB2-BD59-A6C34878D82A}">
                    <a16:rowId xmlns:a16="http://schemas.microsoft.com/office/drawing/2014/main" val="10001"/>
                  </a:ext>
                </a:extLst>
              </a:tr>
              <a:tr h="310111">
                <a:tc>
                  <a:txBody>
                    <a:bodyPr/>
                    <a:lstStyle/>
                    <a:p>
                      <a:r>
                        <a:rPr lang="en-US" sz="1400">
                          <a:effectLst/>
                        </a:rPr>
                        <a:t>Agnostic</a:t>
                      </a:r>
                    </a:p>
                  </a:txBody>
                  <a:tcPr anchor="ctr"/>
                </a:tc>
                <a:tc>
                  <a:txBody>
                    <a:bodyPr/>
                    <a:lstStyle/>
                    <a:p>
                      <a:r>
                        <a:rPr lang="en-US" sz="1400">
                          <a:effectLst/>
                        </a:rPr>
                        <a:t>$30-40k</a:t>
                      </a:r>
                    </a:p>
                  </a:txBody>
                  <a:tcPr anchor="ctr"/>
                </a:tc>
                <a:tc>
                  <a:txBody>
                    <a:bodyPr/>
                    <a:lstStyle/>
                    <a:p>
                      <a:r>
                        <a:rPr lang="en-US" sz="1400">
                          <a:effectLst/>
                        </a:rPr>
                        <a:t>81</a:t>
                      </a:r>
                    </a:p>
                  </a:txBody>
                  <a:tcPr anchor="ctr"/>
                </a:tc>
                <a:extLst>
                  <a:ext uri="{0D108BD9-81ED-4DB2-BD59-A6C34878D82A}">
                    <a16:rowId xmlns:a16="http://schemas.microsoft.com/office/drawing/2014/main" val="10002"/>
                  </a:ext>
                </a:extLst>
              </a:tr>
              <a:tr h="310111">
                <a:tc>
                  <a:txBody>
                    <a:bodyPr/>
                    <a:lstStyle/>
                    <a:p>
                      <a:r>
                        <a:rPr lang="en-US" sz="1400">
                          <a:effectLst/>
                        </a:rPr>
                        <a:t>Agnostic</a:t>
                      </a:r>
                    </a:p>
                  </a:txBody>
                  <a:tcPr anchor="ctr"/>
                </a:tc>
                <a:tc>
                  <a:txBody>
                    <a:bodyPr/>
                    <a:lstStyle/>
                    <a:p>
                      <a:r>
                        <a:rPr lang="en-US" sz="1400">
                          <a:effectLst/>
                        </a:rPr>
                        <a:t>$40-50k</a:t>
                      </a:r>
                    </a:p>
                  </a:txBody>
                  <a:tcPr anchor="ctr"/>
                </a:tc>
                <a:tc>
                  <a:txBody>
                    <a:bodyPr/>
                    <a:lstStyle/>
                    <a:p>
                      <a:r>
                        <a:rPr lang="en-US" sz="1400">
                          <a:effectLst/>
                        </a:rPr>
                        <a:t>76</a:t>
                      </a:r>
                    </a:p>
                  </a:txBody>
                  <a:tcPr anchor="ctr"/>
                </a:tc>
                <a:extLst>
                  <a:ext uri="{0D108BD9-81ED-4DB2-BD59-A6C34878D82A}">
                    <a16:rowId xmlns:a16="http://schemas.microsoft.com/office/drawing/2014/main" val="10003"/>
                  </a:ext>
                </a:extLst>
              </a:tr>
              <a:tr h="310111">
                <a:tc>
                  <a:txBody>
                    <a:bodyPr/>
                    <a:lstStyle/>
                    <a:p>
                      <a:r>
                        <a:rPr lang="en-US" sz="1400">
                          <a:effectLst/>
                        </a:rPr>
                        <a:t>Agnostic</a:t>
                      </a:r>
                    </a:p>
                  </a:txBody>
                  <a:tcPr anchor="ctr"/>
                </a:tc>
                <a:tc>
                  <a:txBody>
                    <a:bodyPr/>
                    <a:lstStyle/>
                    <a:p>
                      <a:r>
                        <a:rPr lang="en-US" sz="1400">
                          <a:effectLst/>
                        </a:rPr>
                        <a:t>$50-75k</a:t>
                      </a:r>
                    </a:p>
                  </a:txBody>
                  <a:tcPr anchor="ctr"/>
                </a:tc>
                <a:tc>
                  <a:txBody>
                    <a:bodyPr/>
                    <a:lstStyle/>
                    <a:p>
                      <a:r>
                        <a:rPr lang="is-IS" sz="1400">
                          <a:effectLst/>
                        </a:rPr>
                        <a:t>137</a:t>
                      </a:r>
                    </a:p>
                  </a:txBody>
                  <a:tcPr anchor="ctr"/>
                </a:tc>
                <a:extLst>
                  <a:ext uri="{0D108BD9-81ED-4DB2-BD59-A6C34878D82A}">
                    <a16:rowId xmlns:a16="http://schemas.microsoft.com/office/drawing/2014/main" val="10004"/>
                  </a:ext>
                </a:extLst>
              </a:tr>
              <a:tr h="310111">
                <a:tc>
                  <a:txBody>
                    <a:bodyPr/>
                    <a:lstStyle/>
                    <a:p>
                      <a:r>
                        <a:rPr lang="en-US" sz="1400">
                          <a:effectLst/>
                        </a:rPr>
                        <a:t>Agnostic</a:t>
                      </a:r>
                    </a:p>
                  </a:txBody>
                  <a:tcPr anchor="ctr"/>
                </a:tc>
                <a:tc>
                  <a:txBody>
                    <a:bodyPr/>
                    <a:lstStyle/>
                    <a:p>
                      <a:r>
                        <a:rPr lang="en-US" sz="1400">
                          <a:effectLst/>
                        </a:rPr>
                        <a:t>$10-20k</a:t>
                      </a:r>
                    </a:p>
                  </a:txBody>
                  <a:tcPr anchor="ctr"/>
                </a:tc>
                <a:tc>
                  <a:txBody>
                    <a:bodyPr/>
                    <a:lstStyle/>
                    <a:p>
                      <a:r>
                        <a:rPr lang="ru-RU" sz="1400">
                          <a:effectLst/>
                        </a:rPr>
                        <a:t>34</a:t>
                      </a:r>
                    </a:p>
                  </a:txBody>
                  <a:tcPr anchor="ctr"/>
                </a:tc>
                <a:extLst>
                  <a:ext uri="{0D108BD9-81ED-4DB2-BD59-A6C34878D82A}">
                    <a16:rowId xmlns:a16="http://schemas.microsoft.com/office/drawing/2014/main" val="10005"/>
                  </a:ext>
                </a:extLst>
              </a:tr>
              <a:tr h="310111">
                <a:tc>
                  <a:txBody>
                    <a:bodyPr/>
                    <a:lstStyle/>
                    <a:p>
                      <a:r>
                        <a:rPr lang="en-US" sz="1400">
                          <a:effectLst/>
                        </a:rPr>
                        <a:t>Agnostic</a:t>
                      </a:r>
                    </a:p>
                  </a:txBody>
                  <a:tcPr anchor="ctr"/>
                </a:tc>
                <a:tc>
                  <a:txBody>
                    <a:bodyPr/>
                    <a:lstStyle/>
                    <a:p>
                      <a:r>
                        <a:rPr lang="en-US" sz="1400">
                          <a:effectLst/>
                        </a:rPr>
                        <a:t>$20-30k</a:t>
                      </a:r>
                    </a:p>
                  </a:txBody>
                  <a:tcPr anchor="ctr"/>
                </a:tc>
                <a:tc>
                  <a:txBody>
                    <a:bodyPr/>
                    <a:lstStyle/>
                    <a:p>
                      <a:r>
                        <a:rPr lang="en-US" sz="1400">
                          <a:effectLst/>
                        </a:rPr>
                        <a:t>60</a:t>
                      </a:r>
                    </a:p>
                  </a:txBody>
                  <a:tcPr anchor="ctr"/>
                </a:tc>
                <a:extLst>
                  <a:ext uri="{0D108BD9-81ED-4DB2-BD59-A6C34878D82A}">
                    <a16:rowId xmlns:a16="http://schemas.microsoft.com/office/drawing/2014/main" val="10006"/>
                  </a:ext>
                </a:extLst>
              </a:tr>
              <a:tr h="310111">
                <a:tc>
                  <a:txBody>
                    <a:bodyPr/>
                    <a:lstStyle/>
                    <a:p>
                      <a:r>
                        <a:rPr lang="en-US" sz="1400">
                          <a:effectLst/>
                        </a:rPr>
                        <a:t>Atheist</a:t>
                      </a:r>
                    </a:p>
                  </a:txBody>
                  <a:tcPr anchor="ctr"/>
                </a:tc>
                <a:tc>
                  <a:txBody>
                    <a:bodyPr/>
                    <a:lstStyle/>
                    <a:p>
                      <a:r>
                        <a:rPr lang="en-US" sz="1400">
                          <a:effectLst/>
                        </a:rPr>
                        <a:t>$40-50k</a:t>
                      </a:r>
                    </a:p>
                  </a:txBody>
                  <a:tcPr anchor="ctr"/>
                </a:tc>
                <a:tc>
                  <a:txBody>
                    <a:bodyPr/>
                    <a:lstStyle/>
                    <a:p>
                      <a:r>
                        <a:rPr lang="en-US" sz="1400">
                          <a:effectLst/>
                        </a:rPr>
                        <a:t>35</a:t>
                      </a:r>
                    </a:p>
                  </a:txBody>
                  <a:tcPr anchor="ctr"/>
                </a:tc>
                <a:extLst>
                  <a:ext uri="{0D108BD9-81ED-4DB2-BD59-A6C34878D82A}">
                    <a16:rowId xmlns:a16="http://schemas.microsoft.com/office/drawing/2014/main" val="10007"/>
                  </a:ext>
                </a:extLst>
              </a:tr>
              <a:tr h="310111">
                <a:tc>
                  <a:txBody>
                    <a:bodyPr/>
                    <a:lstStyle/>
                    <a:p>
                      <a:r>
                        <a:rPr lang="en-US" sz="1400">
                          <a:effectLst/>
                        </a:rPr>
                        <a:t>Atheist</a:t>
                      </a:r>
                    </a:p>
                  </a:txBody>
                  <a:tcPr anchor="ctr"/>
                </a:tc>
                <a:tc>
                  <a:txBody>
                    <a:bodyPr/>
                    <a:lstStyle/>
                    <a:p>
                      <a:r>
                        <a:rPr lang="en-US" sz="1400">
                          <a:effectLst/>
                        </a:rPr>
                        <a:t>$20-30k</a:t>
                      </a:r>
                    </a:p>
                  </a:txBody>
                  <a:tcPr anchor="ctr"/>
                </a:tc>
                <a:tc>
                  <a:txBody>
                    <a:bodyPr/>
                    <a:lstStyle/>
                    <a:p>
                      <a:r>
                        <a:rPr lang="is-IS" sz="1400">
                          <a:effectLst/>
                        </a:rPr>
                        <a:t>37</a:t>
                      </a:r>
                    </a:p>
                  </a:txBody>
                  <a:tcPr anchor="ctr"/>
                </a:tc>
                <a:extLst>
                  <a:ext uri="{0D108BD9-81ED-4DB2-BD59-A6C34878D82A}">
                    <a16:rowId xmlns:a16="http://schemas.microsoft.com/office/drawing/2014/main" val="10008"/>
                  </a:ext>
                </a:extLst>
              </a:tr>
              <a:tr h="310111">
                <a:tc>
                  <a:txBody>
                    <a:bodyPr/>
                    <a:lstStyle/>
                    <a:p>
                      <a:r>
                        <a:rPr lang="en-US" sz="1400">
                          <a:effectLst/>
                        </a:rPr>
                        <a:t>Atheist</a:t>
                      </a:r>
                    </a:p>
                  </a:txBody>
                  <a:tcPr anchor="ctr"/>
                </a:tc>
                <a:tc>
                  <a:txBody>
                    <a:bodyPr/>
                    <a:lstStyle/>
                    <a:p>
                      <a:r>
                        <a:rPr lang="en-US" sz="1400">
                          <a:effectLst/>
                        </a:rPr>
                        <a:t>$10-20k</a:t>
                      </a:r>
                    </a:p>
                  </a:txBody>
                  <a:tcPr anchor="ctr"/>
                </a:tc>
                <a:tc>
                  <a:txBody>
                    <a:bodyPr/>
                    <a:lstStyle/>
                    <a:p>
                      <a:r>
                        <a:rPr lang="is-IS" sz="1400">
                          <a:effectLst/>
                        </a:rPr>
                        <a:t>27</a:t>
                      </a:r>
                    </a:p>
                  </a:txBody>
                  <a:tcPr anchor="ctr"/>
                </a:tc>
                <a:extLst>
                  <a:ext uri="{0D108BD9-81ED-4DB2-BD59-A6C34878D82A}">
                    <a16:rowId xmlns:a16="http://schemas.microsoft.com/office/drawing/2014/main" val="10009"/>
                  </a:ext>
                </a:extLst>
              </a:tr>
              <a:tr h="310111">
                <a:tc>
                  <a:txBody>
                    <a:bodyPr/>
                    <a:lstStyle/>
                    <a:p>
                      <a:r>
                        <a:rPr lang="en-US" sz="1400">
                          <a:effectLst/>
                        </a:rPr>
                        <a:t>Atheist</a:t>
                      </a:r>
                    </a:p>
                  </a:txBody>
                  <a:tcPr anchor="ctr"/>
                </a:tc>
                <a:tc>
                  <a:txBody>
                    <a:bodyPr/>
                    <a:lstStyle/>
                    <a:p>
                      <a:r>
                        <a:rPr lang="en-US" sz="1400">
                          <a:effectLst/>
                        </a:rPr>
                        <a:t>$30-40k</a:t>
                      </a:r>
                    </a:p>
                  </a:txBody>
                  <a:tcPr anchor="ctr"/>
                </a:tc>
                <a:tc>
                  <a:txBody>
                    <a:bodyPr/>
                    <a:lstStyle/>
                    <a:p>
                      <a:r>
                        <a:rPr lang="is-IS" sz="1400" dirty="0">
                          <a:effectLst/>
                        </a:rPr>
                        <a:t>52</a:t>
                      </a:r>
                    </a:p>
                  </a:txBody>
                  <a:tcPr anchor="ctr"/>
                </a:tc>
                <a:extLst>
                  <a:ext uri="{0D108BD9-81ED-4DB2-BD59-A6C34878D82A}">
                    <a16:rowId xmlns:a16="http://schemas.microsoft.com/office/drawing/2014/main" val="10010"/>
                  </a:ext>
                </a:extLst>
              </a:tr>
            </a:tbl>
          </a:graphicData>
        </a:graphic>
      </p:graphicFrame>
      <p:sp>
        <p:nvSpPr>
          <p:cNvPr id="8" name="Title 1">
            <a:extLst>
              <a:ext uri="{FF2B5EF4-FFF2-40B4-BE49-F238E27FC236}">
                <a16:creationId xmlns:a16="http://schemas.microsoft.com/office/drawing/2014/main" id="{CCB2A121-D3B2-E84B-8D69-4740D17258F0}"/>
              </a:ext>
            </a:extLst>
          </p:cNvPr>
          <p:cNvSpPr txBox="1">
            <a:spLocks/>
          </p:cNvSpPr>
          <p:nvPr/>
        </p:nvSpPr>
        <p:spPr>
          <a:xfrm>
            <a:off x="609600" y="152718"/>
            <a:ext cx="7721600" cy="764600"/>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r>
              <a:rPr lang="en-US" dirty="0"/>
              <a:t>Melting Data II</a:t>
            </a:r>
          </a:p>
        </p:txBody>
      </p:sp>
    </p:spTree>
    <p:extLst>
      <p:ext uri="{BB962C8B-B14F-4D97-AF65-F5344CB8AC3E}">
        <p14:creationId xmlns:p14="http://schemas.microsoft.com/office/powerpoint/2010/main" val="3381930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complicated example</a:t>
            </a:r>
          </a:p>
        </p:txBody>
      </p:sp>
      <p:sp>
        <p:nvSpPr>
          <p:cNvPr id="3" name="Content Placeholder 2"/>
          <p:cNvSpPr>
            <a:spLocks noGrp="1"/>
          </p:cNvSpPr>
          <p:nvPr>
            <p:ph idx="1"/>
          </p:nvPr>
        </p:nvSpPr>
        <p:spPr/>
        <p:txBody>
          <a:bodyPr/>
          <a:lstStyle/>
          <a:p>
            <a:r>
              <a:rPr lang="en-US" dirty="0"/>
              <a:t>Billboard Top 100 data for songs, covering their position on the Top 100 for 75 weeks, with two “messy” bits:</a:t>
            </a:r>
          </a:p>
          <a:p>
            <a:pPr marL="342900" indent="-342900">
              <a:buFont typeface="Arial" charset="0"/>
              <a:buChar char="•"/>
            </a:pPr>
            <a:r>
              <a:rPr lang="en-US" b="0" dirty="0"/>
              <a:t>Column headers for each of the 75 weeks</a:t>
            </a:r>
          </a:p>
          <a:p>
            <a:pPr marL="342900" indent="-342900">
              <a:buFont typeface="Arial" charset="0"/>
              <a:buChar char="•"/>
            </a:pPr>
            <a:r>
              <a:rPr lang="en-US" b="0" dirty="0"/>
              <a:t>If a song didn’t last 75 weeks, those columns have are null</a:t>
            </a:r>
          </a:p>
        </p:txBody>
      </p:sp>
      <p:sp>
        <p:nvSpPr>
          <p:cNvPr id="4" name="Slide Number Placeholder 3"/>
          <p:cNvSpPr>
            <a:spLocks noGrp="1"/>
          </p:cNvSpPr>
          <p:nvPr>
            <p:ph type="sldNum" sz="quarter" idx="12"/>
          </p:nvPr>
        </p:nvSpPr>
        <p:spPr/>
        <p:txBody>
          <a:bodyPr/>
          <a:lstStyle/>
          <a:p>
            <a:fld id="{A2EF37A0-74FC-AB4F-AE4C-D9BFC6719E9F}" type="slidenum">
              <a:rPr lang="en-US" smtClean="0"/>
              <a:t>46</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1520109881"/>
              </p:ext>
            </p:extLst>
          </p:nvPr>
        </p:nvGraphicFramePr>
        <p:xfrm>
          <a:off x="480631" y="3350943"/>
          <a:ext cx="8679300" cy="3200400"/>
        </p:xfrm>
        <a:graphic>
          <a:graphicData uri="http://schemas.openxmlformats.org/drawingml/2006/table">
            <a:tbl>
              <a:tblPr firstRow="1" bandRow="1">
                <a:tableStyleId>{7E9639D4-E3E2-4D34-9284-5A2195B3D0D7}</a:tableStyleId>
              </a:tblPr>
              <a:tblGrid>
                <a:gridCol w="565878">
                  <a:extLst>
                    <a:ext uri="{9D8B030D-6E8A-4147-A177-3AD203B41FA5}">
                      <a16:colId xmlns:a16="http://schemas.microsoft.com/office/drawing/2014/main" val="20000"/>
                    </a:ext>
                  </a:extLst>
                </a:gridCol>
                <a:gridCol w="809469">
                  <a:extLst>
                    <a:ext uri="{9D8B030D-6E8A-4147-A177-3AD203B41FA5}">
                      <a16:colId xmlns:a16="http://schemas.microsoft.com/office/drawing/2014/main" val="20001"/>
                    </a:ext>
                  </a:extLst>
                </a:gridCol>
                <a:gridCol w="1228443">
                  <a:extLst>
                    <a:ext uri="{9D8B030D-6E8A-4147-A177-3AD203B41FA5}">
                      <a16:colId xmlns:a16="http://schemas.microsoft.com/office/drawing/2014/main" val="20002"/>
                    </a:ext>
                  </a:extLst>
                </a:gridCol>
                <a:gridCol w="867930">
                  <a:extLst>
                    <a:ext uri="{9D8B030D-6E8A-4147-A177-3AD203B41FA5}">
                      <a16:colId xmlns:a16="http://schemas.microsoft.com/office/drawing/2014/main" val="20003"/>
                    </a:ext>
                  </a:extLst>
                </a:gridCol>
                <a:gridCol w="867930">
                  <a:extLst>
                    <a:ext uri="{9D8B030D-6E8A-4147-A177-3AD203B41FA5}">
                      <a16:colId xmlns:a16="http://schemas.microsoft.com/office/drawing/2014/main" val="20004"/>
                    </a:ext>
                  </a:extLst>
                </a:gridCol>
                <a:gridCol w="867930">
                  <a:extLst>
                    <a:ext uri="{9D8B030D-6E8A-4147-A177-3AD203B41FA5}">
                      <a16:colId xmlns:a16="http://schemas.microsoft.com/office/drawing/2014/main" val="20005"/>
                    </a:ext>
                  </a:extLst>
                </a:gridCol>
                <a:gridCol w="867930">
                  <a:extLst>
                    <a:ext uri="{9D8B030D-6E8A-4147-A177-3AD203B41FA5}">
                      <a16:colId xmlns:a16="http://schemas.microsoft.com/office/drawing/2014/main" val="20006"/>
                    </a:ext>
                  </a:extLst>
                </a:gridCol>
                <a:gridCol w="867930">
                  <a:extLst>
                    <a:ext uri="{9D8B030D-6E8A-4147-A177-3AD203B41FA5}">
                      <a16:colId xmlns:a16="http://schemas.microsoft.com/office/drawing/2014/main" val="20007"/>
                    </a:ext>
                  </a:extLst>
                </a:gridCol>
                <a:gridCol w="867930">
                  <a:extLst>
                    <a:ext uri="{9D8B030D-6E8A-4147-A177-3AD203B41FA5}">
                      <a16:colId xmlns:a16="http://schemas.microsoft.com/office/drawing/2014/main" val="20008"/>
                    </a:ext>
                  </a:extLst>
                </a:gridCol>
                <a:gridCol w="867930">
                  <a:extLst>
                    <a:ext uri="{9D8B030D-6E8A-4147-A177-3AD203B41FA5}">
                      <a16:colId xmlns:a16="http://schemas.microsoft.com/office/drawing/2014/main" val="20009"/>
                    </a:ext>
                  </a:extLst>
                </a:gridCol>
              </a:tblGrid>
              <a:tr h="370840">
                <a:tc>
                  <a:txBody>
                    <a:bodyPr/>
                    <a:lstStyle/>
                    <a:p>
                      <a:r>
                        <a:rPr lang="en-US" sz="1200" dirty="0">
                          <a:effectLst/>
                        </a:rPr>
                        <a:t>year</a:t>
                      </a:r>
                    </a:p>
                  </a:txBody>
                  <a:tcPr anchor="ctr"/>
                </a:tc>
                <a:tc>
                  <a:txBody>
                    <a:bodyPr/>
                    <a:lstStyle/>
                    <a:p>
                      <a:r>
                        <a:rPr lang="en-US" sz="1200">
                          <a:effectLst/>
                        </a:rPr>
                        <a:t>artist.inverted</a:t>
                      </a:r>
                    </a:p>
                  </a:txBody>
                  <a:tcPr anchor="ctr"/>
                </a:tc>
                <a:tc>
                  <a:txBody>
                    <a:bodyPr/>
                    <a:lstStyle/>
                    <a:p>
                      <a:r>
                        <a:rPr lang="en-US" sz="1200">
                          <a:effectLst/>
                        </a:rPr>
                        <a:t>track</a:t>
                      </a:r>
                    </a:p>
                  </a:txBody>
                  <a:tcPr anchor="ctr"/>
                </a:tc>
                <a:tc>
                  <a:txBody>
                    <a:bodyPr/>
                    <a:lstStyle/>
                    <a:p>
                      <a:r>
                        <a:rPr lang="en-US" sz="1200" dirty="0">
                          <a:effectLst/>
                        </a:rPr>
                        <a:t>time</a:t>
                      </a:r>
                    </a:p>
                  </a:txBody>
                  <a:tcPr anchor="ctr"/>
                </a:tc>
                <a:tc>
                  <a:txBody>
                    <a:bodyPr/>
                    <a:lstStyle/>
                    <a:p>
                      <a:r>
                        <a:rPr lang="en-US" sz="1200">
                          <a:effectLst/>
                        </a:rPr>
                        <a:t>genre</a:t>
                      </a:r>
                    </a:p>
                  </a:txBody>
                  <a:tcPr anchor="ctr"/>
                </a:tc>
                <a:tc>
                  <a:txBody>
                    <a:bodyPr/>
                    <a:lstStyle/>
                    <a:p>
                      <a:r>
                        <a:rPr lang="en-US" sz="1200">
                          <a:effectLst/>
                        </a:rPr>
                        <a:t>date.entered</a:t>
                      </a:r>
                    </a:p>
                  </a:txBody>
                  <a:tcPr anchor="ctr"/>
                </a:tc>
                <a:tc>
                  <a:txBody>
                    <a:bodyPr/>
                    <a:lstStyle/>
                    <a:p>
                      <a:r>
                        <a:rPr lang="en-US" sz="1200" dirty="0" err="1">
                          <a:effectLst/>
                        </a:rPr>
                        <a:t>date.peaked</a:t>
                      </a:r>
                      <a:endParaRPr lang="en-US" sz="1200" dirty="0">
                        <a:effectLst/>
                      </a:endParaRPr>
                    </a:p>
                  </a:txBody>
                  <a:tcPr anchor="ctr"/>
                </a:tc>
                <a:tc>
                  <a:txBody>
                    <a:bodyPr/>
                    <a:lstStyle/>
                    <a:p>
                      <a:r>
                        <a:rPr lang="en-US" sz="1200" dirty="0">
                          <a:effectLst/>
                        </a:rPr>
                        <a:t>x1st.week</a:t>
                      </a:r>
                    </a:p>
                  </a:txBody>
                  <a:tcPr anchor="ctr"/>
                </a:tc>
                <a:tc>
                  <a:txBody>
                    <a:bodyPr/>
                    <a:lstStyle/>
                    <a:p>
                      <a:r>
                        <a:rPr lang="en-US" sz="1200" dirty="0">
                          <a:effectLst/>
                        </a:rPr>
                        <a:t>x2nd.week</a:t>
                      </a:r>
                    </a:p>
                  </a:txBody>
                  <a:tcPr anchor="ctr"/>
                </a:tc>
                <a:tc>
                  <a:txBody>
                    <a:bodyPr/>
                    <a:lstStyle/>
                    <a:p>
                      <a:r>
                        <a:rPr lang="en-US" sz="1200">
                          <a:effectLst/>
                        </a:rPr>
                        <a:t>...</a:t>
                      </a:r>
                    </a:p>
                  </a:txBody>
                  <a:tcPr anchor="ctr"/>
                </a:tc>
                <a:extLst>
                  <a:ext uri="{0D108BD9-81ED-4DB2-BD59-A6C34878D82A}">
                    <a16:rowId xmlns:a16="http://schemas.microsoft.com/office/drawing/2014/main" val="10000"/>
                  </a:ext>
                </a:extLst>
              </a:tr>
              <a:tr h="370840">
                <a:tc>
                  <a:txBody>
                    <a:bodyPr/>
                    <a:lstStyle/>
                    <a:p>
                      <a:r>
                        <a:rPr lang="is-IS" sz="1200">
                          <a:effectLst/>
                        </a:rPr>
                        <a:t>2000</a:t>
                      </a:r>
                    </a:p>
                  </a:txBody>
                  <a:tcPr anchor="ctr"/>
                </a:tc>
                <a:tc>
                  <a:txBody>
                    <a:bodyPr/>
                    <a:lstStyle/>
                    <a:p>
                      <a:r>
                        <a:rPr lang="en-US" sz="1200">
                          <a:effectLst/>
                        </a:rPr>
                        <a:t>Destiny's Child</a:t>
                      </a:r>
                    </a:p>
                  </a:txBody>
                  <a:tcPr anchor="ctr"/>
                </a:tc>
                <a:tc>
                  <a:txBody>
                    <a:bodyPr/>
                    <a:lstStyle/>
                    <a:p>
                      <a:r>
                        <a:rPr lang="en-US" sz="1200">
                          <a:effectLst/>
                        </a:rPr>
                        <a:t>Independent Women Part I</a:t>
                      </a:r>
                    </a:p>
                  </a:txBody>
                  <a:tcPr anchor="ctr"/>
                </a:tc>
                <a:tc>
                  <a:txBody>
                    <a:bodyPr/>
                    <a:lstStyle/>
                    <a:p>
                      <a:r>
                        <a:rPr lang="en-US" sz="1200">
                          <a:effectLst/>
                        </a:rPr>
                        <a:t>3:38</a:t>
                      </a:r>
                    </a:p>
                  </a:txBody>
                  <a:tcPr anchor="ctr"/>
                </a:tc>
                <a:tc>
                  <a:txBody>
                    <a:bodyPr/>
                    <a:lstStyle/>
                    <a:p>
                      <a:r>
                        <a:rPr lang="en-US" sz="1200">
                          <a:effectLst/>
                        </a:rPr>
                        <a:t>Rock</a:t>
                      </a:r>
                    </a:p>
                  </a:txBody>
                  <a:tcPr anchor="ctr"/>
                </a:tc>
                <a:tc>
                  <a:txBody>
                    <a:bodyPr/>
                    <a:lstStyle/>
                    <a:p>
                      <a:r>
                        <a:rPr lang="mr-IN" sz="1200">
                          <a:effectLst/>
                        </a:rPr>
                        <a:t>2000-09-23</a:t>
                      </a:r>
                    </a:p>
                  </a:txBody>
                  <a:tcPr anchor="ctr"/>
                </a:tc>
                <a:tc>
                  <a:txBody>
                    <a:bodyPr/>
                    <a:lstStyle/>
                    <a:p>
                      <a:r>
                        <a:rPr lang="mr-IN" sz="1200">
                          <a:effectLst/>
                        </a:rPr>
                        <a:t>2000-11-18</a:t>
                      </a:r>
                    </a:p>
                  </a:txBody>
                  <a:tcPr anchor="ctr"/>
                </a:tc>
                <a:tc>
                  <a:txBody>
                    <a:bodyPr/>
                    <a:lstStyle/>
                    <a:p>
                      <a:r>
                        <a:rPr lang="is-IS" sz="1200">
                          <a:effectLst/>
                        </a:rPr>
                        <a:t>78</a:t>
                      </a:r>
                    </a:p>
                  </a:txBody>
                  <a:tcPr anchor="ctr"/>
                </a:tc>
                <a:tc>
                  <a:txBody>
                    <a:bodyPr/>
                    <a:lstStyle/>
                    <a:p>
                      <a:r>
                        <a:rPr lang="hr-HR" sz="1200" dirty="0">
                          <a:effectLst/>
                        </a:rPr>
                        <a:t>63.0</a:t>
                      </a:r>
                    </a:p>
                  </a:txBody>
                  <a:tcPr anchor="ctr"/>
                </a:tc>
                <a:tc>
                  <a:txBody>
                    <a:bodyPr/>
                    <a:lstStyle/>
                    <a:p>
                      <a:r>
                        <a:rPr lang="en-US" sz="1200">
                          <a:effectLst/>
                        </a:rPr>
                        <a:t>...</a:t>
                      </a:r>
                    </a:p>
                  </a:txBody>
                  <a:tcPr anchor="ctr"/>
                </a:tc>
                <a:extLst>
                  <a:ext uri="{0D108BD9-81ED-4DB2-BD59-A6C34878D82A}">
                    <a16:rowId xmlns:a16="http://schemas.microsoft.com/office/drawing/2014/main" val="10001"/>
                  </a:ext>
                </a:extLst>
              </a:tr>
              <a:tr h="370840">
                <a:tc>
                  <a:txBody>
                    <a:bodyPr/>
                    <a:lstStyle/>
                    <a:p>
                      <a:r>
                        <a:rPr lang="is-IS" sz="1200">
                          <a:effectLst/>
                        </a:rPr>
                        <a:t>2000</a:t>
                      </a:r>
                    </a:p>
                  </a:txBody>
                  <a:tcPr anchor="ctr"/>
                </a:tc>
                <a:tc>
                  <a:txBody>
                    <a:bodyPr/>
                    <a:lstStyle/>
                    <a:p>
                      <a:r>
                        <a:rPr lang="en-US" sz="1200">
                          <a:effectLst/>
                        </a:rPr>
                        <a:t>Santana</a:t>
                      </a:r>
                    </a:p>
                  </a:txBody>
                  <a:tcPr anchor="ctr"/>
                </a:tc>
                <a:tc>
                  <a:txBody>
                    <a:bodyPr/>
                    <a:lstStyle/>
                    <a:p>
                      <a:r>
                        <a:rPr lang="en-US" sz="1200">
                          <a:effectLst/>
                        </a:rPr>
                        <a:t>Maria, Maria</a:t>
                      </a:r>
                    </a:p>
                  </a:txBody>
                  <a:tcPr anchor="ctr"/>
                </a:tc>
                <a:tc>
                  <a:txBody>
                    <a:bodyPr/>
                    <a:lstStyle/>
                    <a:p>
                      <a:r>
                        <a:rPr lang="ru-RU" sz="1200">
                          <a:effectLst/>
                        </a:rPr>
                        <a:t>4:18</a:t>
                      </a:r>
                    </a:p>
                  </a:txBody>
                  <a:tcPr anchor="ctr"/>
                </a:tc>
                <a:tc>
                  <a:txBody>
                    <a:bodyPr/>
                    <a:lstStyle/>
                    <a:p>
                      <a:r>
                        <a:rPr lang="en-US" sz="1200">
                          <a:effectLst/>
                        </a:rPr>
                        <a:t>Rock</a:t>
                      </a:r>
                    </a:p>
                  </a:txBody>
                  <a:tcPr anchor="ctr"/>
                </a:tc>
                <a:tc>
                  <a:txBody>
                    <a:bodyPr/>
                    <a:lstStyle/>
                    <a:p>
                      <a:r>
                        <a:rPr lang="mr-IN" sz="1200">
                          <a:effectLst/>
                        </a:rPr>
                        <a:t>2000-02-12</a:t>
                      </a:r>
                    </a:p>
                  </a:txBody>
                  <a:tcPr anchor="ctr"/>
                </a:tc>
                <a:tc>
                  <a:txBody>
                    <a:bodyPr/>
                    <a:lstStyle/>
                    <a:p>
                      <a:r>
                        <a:rPr lang="mr-IN" sz="1200">
                          <a:effectLst/>
                        </a:rPr>
                        <a:t>2000-04-08</a:t>
                      </a:r>
                    </a:p>
                  </a:txBody>
                  <a:tcPr anchor="ctr"/>
                </a:tc>
                <a:tc>
                  <a:txBody>
                    <a:bodyPr/>
                    <a:lstStyle/>
                    <a:p>
                      <a:r>
                        <a:rPr lang="en-US" sz="1200">
                          <a:effectLst/>
                        </a:rPr>
                        <a:t>15</a:t>
                      </a:r>
                    </a:p>
                  </a:txBody>
                  <a:tcPr anchor="ctr"/>
                </a:tc>
                <a:tc>
                  <a:txBody>
                    <a:bodyPr/>
                    <a:lstStyle/>
                    <a:p>
                      <a:r>
                        <a:rPr lang="hr-HR" sz="1200">
                          <a:effectLst/>
                        </a:rPr>
                        <a:t>8.0</a:t>
                      </a:r>
                    </a:p>
                  </a:txBody>
                  <a:tcPr anchor="ctr"/>
                </a:tc>
                <a:tc>
                  <a:txBody>
                    <a:bodyPr/>
                    <a:lstStyle/>
                    <a:p>
                      <a:r>
                        <a:rPr lang="en-US" sz="1200">
                          <a:effectLst/>
                        </a:rPr>
                        <a:t>...</a:t>
                      </a:r>
                    </a:p>
                  </a:txBody>
                  <a:tcPr anchor="ctr"/>
                </a:tc>
                <a:extLst>
                  <a:ext uri="{0D108BD9-81ED-4DB2-BD59-A6C34878D82A}">
                    <a16:rowId xmlns:a16="http://schemas.microsoft.com/office/drawing/2014/main" val="10002"/>
                  </a:ext>
                </a:extLst>
              </a:tr>
              <a:tr h="370840">
                <a:tc>
                  <a:txBody>
                    <a:bodyPr/>
                    <a:lstStyle/>
                    <a:p>
                      <a:r>
                        <a:rPr lang="is-IS" sz="1200">
                          <a:effectLst/>
                        </a:rPr>
                        <a:t>2000</a:t>
                      </a:r>
                    </a:p>
                  </a:txBody>
                  <a:tcPr anchor="ctr"/>
                </a:tc>
                <a:tc>
                  <a:txBody>
                    <a:bodyPr/>
                    <a:lstStyle/>
                    <a:p>
                      <a:r>
                        <a:rPr lang="en-US" sz="1200">
                          <a:effectLst/>
                        </a:rPr>
                        <a:t>Savage Garden</a:t>
                      </a:r>
                    </a:p>
                  </a:txBody>
                  <a:tcPr anchor="ctr"/>
                </a:tc>
                <a:tc>
                  <a:txBody>
                    <a:bodyPr/>
                    <a:lstStyle/>
                    <a:p>
                      <a:r>
                        <a:rPr lang="en-US" sz="1200">
                          <a:effectLst/>
                        </a:rPr>
                        <a:t>I Knew I Loved You</a:t>
                      </a:r>
                    </a:p>
                  </a:txBody>
                  <a:tcPr anchor="ctr"/>
                </a:tc>
                <a:tc>
                  <a:txBody>
                    <a:bodyPr/>
                    <a:lstStyle/>
                    <a:p>
                      <a:r>
                        <a:rPr lang="is-IS" sz="1200">
                          <a:effectLst/>
                        </a:rPr>
                        <a:t>4:07</a:t>
                      </a:r>
                    </a:p>
                  </a:txBody>
                  <a:tcPr anchor="ctr"/>
                </a:tc>
                <a:tc>
                  <a:txBody>
                    <a:bodyPr/>
                    <a:lstStyle/>
                    <a:p>
                      <a:r>
                        <a:rPr lang="en-US" sz="1200">
                          <a:effectLst/>
                        </a:rPr>
                        <a:t>Rock</a:t>
                      </a:r>
                    </a:p>
                  </a:txBody>
                  <a:tcPr anchor="ctr"/>
                </a:tc>
                <a:tc>
                  <a:txBody>
                    <a:bodyPr/>
                    <a:lstStyle/>
                    <a:p>
                      <a:r>
                        <a:rPr lang="mr-IN" sz="1200">
                          <a:effectLst/>
                        </a:rPr>
                        <a:t>1999-10-23</a:t>
                      </a:r>
                    </a:p>
                  </a:txBody>
                  <a:tcPr anchor="ctr"/>
                </a:tc>
                <a:tc>
                  <a:txBody>
                    <a:bodyPr/>
                    <a:lstStyle/>
                    <a:p>
                      <a:r>
                        <a:rPr lang="mr-IN" sz="1200">
                          <a:effectLst/>
                        </a:rPr>
                        <a:t>2000-01-29</a:t>
                      </a:r>
                    </a:p>
                  </a:txBody>
                  <a:tcPr anchor="ctr"/>
                </a:tc>
                <a:tc>
                  <a:txBody>
                    <a:bodyPr/>
                    <a:lstStyle/>
                    <a:p>
                      <a:r>
                        <a:rPr lang="is-IS" sz="1200">
                          <a:effectLst/>
                        </a:rPr>
                        <a:t>71</a:t>
                      </a:r>
                    </a:p>
                  </a:txBody>
                  <a:tcPr anchor="ctr"/>
                </a:tc>
                <a:tc>
                  <a:txBody>
                    <a:bodyPr/>
                    <a:lstStyle/>
                    <a:p>
                      <a:r>
                        <a:rPr lang="hr-HR" sz="1200">
                          <a:effectLst/>
                        </a:rPr>
                        <a:t>48.0</a:t>
                      </a:r>
                    </a:p>
                  </a:txBody>
                  <a:tcPr anchor="ctr"/>
                </a:tc>
                <a:tc>
                  <a:txBody>
                    <a:bodyPr/>
                    <a:lstStyle/>
                    <a:p>
                      <a:r>
                        <a:rPr lang="en-US" sz="1200">
                          <a:effectLst/>
                        </a:rPr>
                        <a:t>...</a:t>
                      </a:r>
                    </a:p>
                  </a:txBody>
                  <a:tcPr anchor="ctr"/>
                </a:tc>
                <a:extLst>
                  <a:ext uri="{0D108BD9-81ED-4DB2-BD59-A6C34878D82A}">
                    <a16:rowId xmlns:a16="http://schemas.microsoft.com/office/drawing/2014/main" val="10003"/>
                  </a:ext>
                </a:extLst>
              </a:tr>
              <a:tr h="370840">
                <a:tc>
                  <a:txBody>
                    <a:bodyPr/>
                    <a:lstStyle/>
                    <a:p>
                      <a:r>
                        <a:rPr lang="is-IS" sz="1200">
                          <a:effectLst/>
                        </a:rPr>
                        <a:t>2000</a:t>
                      </a:r>
                    </a:p>
                  </a:txBody>
                  <a:tcPr anchor="ctr"/>
                </a:tc>
                <a:tc>
                  <a:txBody>
                    <a:bodyPr/>
                    <a:lstStyle/>
                    <a:p>
                      <a:r>
                        <a:rPr lang="en-US" sz="1200">
                          <a:effectLst/>
                        </a:rPr>
                        <a:t>Madonna</a:t>
                      </a:r>
                    </a:p>
                  </a:txBody>
                  <a:tcPr anchor="ctr"/>
                </a:tc>
                <a:tc>
                  <a:txBody>
                    <a:bodyPr/>
                    <a:lstStyle/>
                    <a:p>
                      <a:r>
                        <a:rPr lang="en-US" sz="1200">
                          <a:effectLst/>
                        </a:rPr>
                        <a:t>Music</a:t>
                      </a:r>
                    </a:p>
                  </a:txBody>
                  <a:tcPr anchor="ctr"/>
                </a:tc>
                <a:tc>
                  <a:txBody>
                    <a:bodyPr/>
                    <a:lstStyle/>
                    <a:p>
                      <a:r>
                        <a:rPr lang="ru-RU" sz="1200">
                          <a:effectLst/>
                        </a:rPr>
                        <a:t>3:45</a:t>
                      </a:r>
                    </a:p>
                  </a:txBody>
                  <a:tcPr anchor="ctr"/>
                </a:tc>
                <a:tc>
                  <a:txBody>
                    <a:bodyPr/>
                    <a:lstStyle/>
                    <a:p>
                      <a:r>
                        <a:rPr lang="en-US" sz="1200">
                          <a:effectLst/>
                        </a:rPr>
                        <a:t>Rock</a:t>
                      </a:r>
                    </a:p>
                  </a:txBody>
                  <a:tcPr anchor="ctr"/>
                </a:tc>
                <a:tc>
                  <a:txBody>
                    <a:bodyPr/>
                    <a:lstStyle/>
                    <a:p>
                      <a:r>
                        <a:rPr lang="mr-IN" sz="1200">
                          <a:effectLst/>
                        </a:rPr>
                        <a:t>2000-08-12</a:t>
                      </a:r>
                    </a:p>
                  </a:txBody>
                  <a:tcPr anchor="ctr"/>
                </a:tc>
                <a:tc>
                  <a:txBody>
                    <a:bodyPr/>
                    <a:lstStyle/>
                    <a:p>
                      <a:r>
                        <a:rPr lang="mr-IN" sz="1200">
                          <a:effectLst/>
                        </a:rPr>
                        <a:t>2000-09-16</a:t>
                      </a:r>
                    </a:p>
                  </a:txBody>
                  <a:tcPr anchor="ctr"/>
                </a:tc>
                <a:tc>
                  <a:txBody>
                    <a:bodyPr/>
                    <a:lstStyle/>
                    <a:p>
                      <a:r>
                        <a:rPr lang="en-US" sz="1200">
                          <a:effectLst/>
                        </a:rPr>
                        <a:t>41</a:t>
                      </a:r>
                    </a:p>
                  </a:txBody>
                  <a:tcPr anchor="ctr"/>
                </a:tc>
                <a:tc>
                  <a:txBody>
                    <a:bodyPr/>
                    <a:lstStyle/>
                    <a:p>
                      <a:r>
                        <a:rPr lang="hr-HR" sz="1200">
                          <a:effectLst/>
                        </a:rPr>
                        <a:t>23.0</a:t>
                      </a:r>
                    </a:p>
                  </a:txBody>
                  <a:tcPr anchor="ctr"/>
                </a:tc>
                <a:tc>
                  <a:txBody>
                    <a:bodyPr/>
                    <a:lstStyle/>
                    <a:p>
                      <a:r>
                        <a:rPr lang="en-US" sz="1200">
                          <a:effectLst/>
                        </a:rPr>
                        <a:t>...</a:t>
                      </a:r>
                    </a:p>
                  </a:txBody>
                  <a:tcPr anchor="ctr"/>
                </a:tc>
                <a:extLst>
                  <a:ext uri="{0D108BD9-81ED-4DB2-BD59-A6C34878D82A}">
                    <a16:rowId xmlns:a16="http://schemas.microsoft.com/office/drawing/2014/main" val="10004"/>
                  </a:ext>
                </a:extLst>
              </a:tr>
              <a:tr h="370840">
                <a:tc>
                  <a:txBody>
                    <a:bodyPr/>
                    <a:lstStyle/>
                    <a:p>
                      <a:r>
                        <a:rPr lang="is-IS" sz="1200">
                          <a:effectLst/>
                        </a:rPr>
                        <a:t>2000</a:t>
                      </a:r>
                    </a:p>
                  </a:txBody>
                  <a:tcPr anchor="ctr"/>
                </a:tc>
                <a:tc>
                  <a:txBody>
                    <a:bodyPr/>
                    <a:lstStyle/>
                    <a:p>
                      <a:r>
                        <a:rPr lang="en-US" sz="1200">
                          <a:effectLst/>
                        </a:rPr>
                        <a:t>Aguilera, Christina</a:t>
                      </a:r>
                    </a:p>
                  </a:txBody>
                  <a:tcPr anchor="ctr"/>
                </a:tc>
                <a:tc>
                  <a:txBody>
                    <a:bodyPr/>
                    <a:lstStyle/>
                    <a:p>
                      <a:r>
                        <a:rPr lang="en-US" sz="1200" dirty="0">
                          <a:effectLst/>
                        </a:rPr>
                        <a:t>Come On Over Baby</a:t>
                      </a:r>
                    </a:p>
                  </a:txBody>
                  <a:tcPr anchor="ctr"/>
                </a:tc>
                <a:tc>
                  <a:txBody>
                    <a:bodyPr/>
                    <a:lstStyle/>
                    <a:p>
                      <a:r>
                        <a:rPr lang="en-US" sz="1200">
                          <a:effectLst/>
                        </a:rPr>
                        <a:t>3:38</a:t>
                      </a:r>
                    </a:p>
                  </a:txBody>
                  <a:tcPr anchor="ctr"/>
                </a:tc>
                <a:tc>
                  <a:txBody>
                    <a:bodyPr/>
                    <a:lstStyle/>
                    <a:p>
                      <a:r>
                        <a:rPr lang="en-US" sz="1200">
                          <a:effectLst/>
                        </a:rPr>
                        <a:t>Rock</a:t>
                      </a:r>
                    </a:p>
                  </a:txBody>
                  <a:tcPr anchor="ctr"/>
                </a:tc>
                <a:tc>
                  <a:txBody>
                    <a:bodyPr/>
                    <a:lstStyle/>
                    <a:p>
                      <a:r>
                        <a:rPr lang="mr-IN" sz="1200">
                          <a:effectLst/>
                        </a:rPr>
                        <a:t>2000-08-05</a:t>
                      </a:r>
                    </a:p>
                  </a:txBody>
                  <a:tcPr anchor="ctr"/>
                </a:tc>
                <a:tc>
                  <a:txBody>
                    <a:bodyPr/>
                    <a:lstStyle/>
                    <a:p>
                      <a:r>
                        <a:rPr lang="cs-CZ" sz="1200">
                          <a:effectLst/>
                        </a:rPr>
                        <a:t>2000-10-14</a:t>
                      </a:r>
                    </a:p>
                  </a:txBody>
                  <a:tcPr anchor="ctr"/>
                </a:tc>
                <a:tc>
                  <a:txBody>
                    <a:bodyPr/>
                    <a:lstStyle/>
                    <a:p>
                      <a:r>
                        <a:rPr lang="ru-RU" sz="1200">
                          <a:effectLst/>
                        </a:rPr>
                        <a:t>57</a:t>
                      </a:r>
                    </a:p>
                  </a:txBody>
                  <a:tcPr anchor="ctr"/>
                </a:tc>
                <a:tc>
                  <a:txBody>
                    <a:bodyPr/>
                    <a:lstStyle/>
                    <a:p>
                      <a:r>
                        <a:rPr lang="nb-NO" sz="1200">
                          <a:effectLst/>
                        </a:rPr>
                        <a:t>47.0</a:t>
                      </a:r>
                    </a:p>
                  </a:txBody>
                  <a:tcPr anchor="ctr"/>
                </a:tc>
                <a:tc>
                  <a:txBody>
                    <a:bodyPr/>
                    <a:lstStyle/>
                    <a:p>
                      <a:r>
                        <a:rPr lang="en-US" sz="1200">
                          <a:effectLst/>
                        </a:rPr>
                        <a:t>...</a:t>
                      </a:r>
                    </a:p>
                  </a:txBody>
                  <a:tcPr anchor="ctr"/>
                </a:tc>
                <a:extLst>
                  <a:ext uri="{0D108BD9-81ED-4DB2-BD59-A6C34878D82A}">
                    <a16:rowId xmlns:a16="http://schemas.microsoft.com/office/drawing/2014/main" val="10005"/>
                  </a:ext>
                </a:extLst>
              </a:tr>
              <a:tr h="370840">
                <a:tc>
                  <a:txBody>
                    <a:bodyPr/>
                    <a:lstStyle/>
                    <a:p>
                      <a:r>
                        <a:rPr lang="is-IS" sz="1200">
                          <a:effectLst/>
                        </a:rPr>
                        <a:t>2000</a:t>
                      </a:r>
                    </a:p>
                  </a:txBody>
                  <a:tcPr anchor="ctr"/>
                </a:tc>
                <a:tc>
                  <a:txBody>
                    <a:bodyPr/>
                    <a:lstStyle/>
                    <a:p>
                      <a:r>
                        <a:rPr lang="en-US" sz="1200">
                          <a:effectLst/>
                        </a:rPr>
                        <a:t>Janet</a:t>
                      </a:r>
                    </a:p>
                  </a:txBody>
                  <a:tcPr anchor="ctr"/>
                </a:tc>
                <a:tc>
                  <a:txBody>
                    <a:bodyPr/>
                    <a:lstStyle/>
                    <a:p>
                      <a:r>
                        <a:rPr lang="en-US" sz="1200">
                          <a:effectLst/>
                        </a:rPr>
                        <a:t>Doesn't Really Matter</a:t>
                      </a:r>
                    </a:p>
                  </a:txBody>
                  <a:tcPr anchor="ctr"/>
                </a:tc>
                <a:tc>
                  <a:txBody>
                    <a:bodyPr/>
                    <a:lstStyle/>
                    <a:p>
                      <a:r>
                        <a:rPr lang="ru-RU" sz="1200">
                          <a:effectLst/>
                        </a:rPr>
                        <a:t>4:17</a:t>
                      </a:r>
                    </a:p>
                  </a:txBody>
                  <a:tcPr anchor="ctr"/>
                </a:tc>
                <a:tc>
                  <a:txBody>
                    <a:bodyPr/>
                    <a:lstStyle/>
                    <a:p>
                      <a:r>
                        <a:rPr lang="en-US" sz="1200">
                          <a:effectLst/>
                        </a:rPr>
                        <a:t>Rock</a:t>
                      </a:r>
                    </a:p>
                  </a:txBody>
                  <a:tcPr anchor="ctr"/>
                </a:tc>
                <a:tc>
                  <a:txBody>
                    <a:bodyPr/>
                    <a:lstStyle/>
                    <a:p>
                      <a:r>
                        <a:rPr lang="mr-IN" sz="1200">
                          <a:effectLst/>
                        </a:rPr>
                        <a:t>2000-06-17</a:t>
                      </a:r>
                    </a:p>
                  </a:txBody>
                  <a:tcPr anchor="ctr"/>
                </a:tc>
                <a:tc>
                  <a:txBody>
                    <a:bodyPr/>
                    <a:lstStyle/>
                    <a:p>
                      <a:r>
                        <a:rPr lang="mr-IN" sz="1200">
                          <a:effectLst/>
                        </a:rPr>
                        <a:t>2000-08-26</a:t>
                      </a:r>
                    </a:p>
                  </a:txBody>
                  <a:tcPr anchor="ctr"/>
                </a:tc>
                <a:tc>
                  <a:txBody>
                    <a:bodyPr/>
                    <a:lstStyle/>
                    <a:p>
                      <a:r>
                        <a:rPr lang="en-US" sz="1200">
                          <a:effectLst/>
                        </a:rPr>
                        <a:t>59</a:t>
                      </a:r>
                    </a:p>
                  </a:txBody>
                  <a:tcPr anchor="ctr"/>
                </a:tc>
                <a:tc>
                  <a:txBody>
                    <a:bodyPr/>
                    <a:lstStyle/>
                    <a:p>
                      <a:r>
                        <a:rPr lang="hr-HR" sz="1200">
                          <a:effectLst/>
                        </a:rPr>
                        <a:t>52.0</a:t>
                      </a:r>
                    </a:p>
                  </a:txBody>
                  <a:tcPr anchor="ctr"/>
                </a:tc>
                <a:tc>
                  <a:txBody>
                    <a:bodyPr/>
                    <a:lstStyle/>
                    <a:p>
                      <a:r>
                        <a:rPr lang="en-US" sz="1200" dirty="0">
                          <a:effectLst/>
                        </a:rPr>
                        <a:t>...</a:t>
                      </a:r>
                    </a:p>
                  </a:txBody>
                  <a:tcPr anchor="ctr"/>
                </a:tc>
                <a:extLst>
                  <a:ext uri="{0D108BD9-81ED-4DB2-BD59-A6C34878D82A}">
                    <a16:rowId xmlns:a16="http://schemas.microsoft.com/office/drawing/2014/main" val="10006"/>
                  </a:ext>
                </a:extLst>
              </a:tr>
            </a:tbl>
          </a:graphicData>
        </a:graphic>
      </p:graphicFrame>
      <p:sp>
        <p:nvSpPr>
          <p:cNvPr id="7" name="Right Arrow 6"/>
          <p:cNvSpPr/>
          <p:nvPr/>
        </p:nvSpPr>
        <p:spPr>
          <a:xfrm>
            <a:off x="9288900" y="4458974"/>
            <a:ext cx="2631659" cy="778213"/>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t>Messy columns!</a:t>
            </a:r>
          </a:p>
        </p:txBody>
      </p: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769600" y="185577"/>
            <a:ext cx="1030315" cy="925223"/>
          </a:xfrm>
          <a:prstGeom prst="rect">
            <a:avLst/>
          </a:prstGeom>
        </p:spPr>
      </p:pic>
      <p:sp>
        <p:nvSpPr>
          <p:cNvPr id="9" name="TextBox 8">
            <a:extLst>
              <a:ext uri="{FF2B5EF4-FFF2-40B4-BE49-F238E27FC236}">
                <a16:creationId xmlns:a16="http://schemas.microsoft.com/office/drawing/2014/main" id="{8E03DBBB-CB3D-064E-A4C7-D8E65CBC1CF3}"/>
              </a:ext>
            </a:extLst>
          </p:cNvPr>
          <p:cNvSpPr txBox="1"/>
          <p:nvPr/>
        </p:nvSpPr>
        <p:spPr>
          <a:xfrm>
            <a:off x="5734591" y="6534436"/>
            <a:ext cx="6019436" cy="338554"/>
          </a:xfrm>
          <a:prstGeom prst="rect">
            <a:avLst/>
          </a:prstGeom>
          <a:noFill/>
        </p:spPr>
        <p:txBody>
          <a:bodyPr wrap="square" rtlCol="0">
            <a:spAutoFit/>
          </a:bodyPr>
          <a:lstStyle/>
          <a:p>
            <a:pPr algn="r"/>
            <a:r>
              <a:rPr lang="en-US" sz="1600" dirty="0">
                <a:solidFill>
                  <a:schemeClr val="bg1">
                    <a:lumMod val="50000"/>
                  </a:schemeClr>
                </a:solidFill>
              </a:rPr>
              <a:t>Thanks to http://</a:t>
            </a:r>
            <a:r>
              <a:rPr lang="en-US" sz="1600" dirty="0" err="1">
                <a:solidFill>
                  <a:schemeClr val="bg1">
                    <a:lumMod val="50000"/>
                  </a:schemeClr>
                </a:solidFill>
              </a:rPr>
              <a:t>jeannicholashould.com</a:t>
            </a:r>
            <a:r>
              <a:rPr lang="en-US" sz="1600" dirty="0">
                <a:solidFill>
                  <a:schemeClr val="bg1">
                    <a:lumMod val="50000"/>
                  </a:schemeClr>
                </a:solidFill>
              </a:rPr>
              <a:t>/tidy-data-in-</a:t>
            </a:r>
            <a:r>
              <a:rPr lang="en-US" sz="1600" dirty="0" err="1">
                <a:solidFill>
                  <a:schemeClr val="bg1">
                    <a:lumMod val="50000"/>
                  </a:schemeClr>
                </a:solidFill>
              </a:rPr>
              <a:t>python.html</a:t>
            </a:r>
            <a:endParaRPr lang="en-US" sz="1600" dirty="0">
              <a:solidFill>
                <a:schemeClr val="bg1">
                  <a:lumMod val="50000"/>
                </a:schemeClr>
              </a:solidFill>
            </a:endParaRPr>
          </a:p>
        </p:txBody>
      </p:sp>
    </p:spTree>
    <p:extLst>
      <p:ext uri="{BB962C8B-B14F-4D97-AF65-F5344CB8AC3E}">
        <p14:creationId xmlns:p14="http://schemas.microsoft.com/office/powerpoint/2010/main" val="3035344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complicated example</a:t>
            </a:r>
          </a:p>
        </p:txBody>
      </p:sp>
      <p:sp>
        <p:nvSpPr>
          <p:cNvPr id="8" name="Content Placeholder 7"/>
          <p:cNvSpPr>
            <a:spLocks noGrp="1"/>
          </p:cNvSpPr>
          <p:nvPr>
            <p:ph idx="1"/>
          </p:nvPr>
        </p:nvSpPr>
        <p:spPr>
          <a:xfrm>
            <a:off x="609600" y="6068060"/>
            <a:ext cx="10160000" cy="584008"/>
          </a:xfrm>
        </p:spPr>
        <p:txBody>
          <a:bodyPr/>
          <a:lstStyle/>
          <a:p>
            <a:r>
              <a:rPr lang="en-US" dirty="0"/>
              <a:t>Creates one row per week, per record, with its rank</a:t>
            </a:r>
          </a:p>
        </p:txBody>
      </p:sp>
      <p:sp>
        <p:nvSpPr>
          <p:cNvPr id="4" name="Slide Number Placeholder 3"/>
          <p:cNvSpPr>
            <a:spLocks noGrp="1"/>
          </p:cNvSpPr>
          <p:nvPr>
            <p:ph type="sldNum" sz="quarter" idx="12"/>
          </p:nvPr>
        </p:nvSpPr>
        <p:spPr/>
        <p:txBody>
          <a:bodyPr/>
          <a:lstStyle/>
          <a:p>
            <a:fld id="{A2EF37A0-74FC-AB4F-AE4C-D9BFC6719E9F}" type="slidenum">
              <a:rPr lang="en-US" smtClean="0"/>
              <a:pPr/>
              <a:t>47</a:t>
            </a:fld>
            <a:endParaRPr lang="en-US"/>
          </a:p>
        </p:txBody>
      </p:sp>
      <p:sp>
        <p:nvSpPr>
          <p:cNvPr id="5" name="Rounded Rectangle 4"/>
          <p:cNvSpPr/>
          <p:nvPr/>
        </p:nvSpPr>
        <p:spPr>
          <a:xfrm>
            <a:off x="1981200" y="1629251"/>
            <a:ext cx="7997252" cy="4156953"/>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solidFill>
                  <a:srgbClr val="92D050"/>
                </a:solidFill>
                <a:latin typeface="Courier" charset="0"/>
                <a:ea typeface="Courier" charset="0"/>
                <a:cs typeface="Courier" charset="0"/>
              </a:rPr>
              <a:t># Keep identifier variables</a:t>
            </a:r>
          </a:p>
          <a:p>
            <a:r>
              <a:rPr lang="en-US" dirty="0" err="1">
                <a:latin typeface="Courier" charset="0"/>
                <a:ea typeface="Courier" charset="0"/>
                <a:cs typeface="Courier" charset="0"/>
              </a:rPr>
              <a:t>id_vars</a:t>
            </a:r>
            <a:r>
              <a:rPr lang="en-US" dirty="0">
                <a:latin typeface="Courier" charset="0"/>
                <a:ea typeface="Courier" charset="0"/>
                <a:cs typeface="Courier" charset="0"/>
              </a:rPr>
              <a:t> = ["year",</a:t>
            </a:r>
          </a:p>
          <a:p>
            <a:r>
              <a:rPr lang="en-US" dirty="0">
                <a:latin typeface="Courier" charset="0"/>
                <a:ea typeface="Courier" charset="0"/>
                <a:cs typeface="Courier" charset="0"/>
              </a:rPr>
              <a:t>           "</a:t>
            </a:r>
            <a:r>
              <a:rPr lang="en-US" dirty="0" err="1">
                <a:latin typeface="Courier" charset="0"/>
                <a:ea typeface="Courier" charset="0"/>
                <a:cs typeface="Courier" charset="0"/>
              </a:rPr>
              <a:t>artist.inverted</a:t>
            </a:r>
            <a:r>
              <a:rPr lang="en-US" dirty="0">
                <a:latin typeface="Courier" charset="0"/>
                <a:ea typeface="Courier" charset="0"/>
                <a:cs typeface="Courier" charset="0"/>
              </a:rPr>
              <a:t>",</a:t>
            </a:r>
          </a:p>
          <a:p>
            <a:r>
              <a:rPr lang="en-US" dirty="0">
                <a:latin typeface="Courier" charset="0"/>
                <a:ea typeface="Courier" charset="0"/>
                <a:cs typeface="Courier" charset="0"/>
              </a:rPr>
              <a:t>           "track",</a:t>
            </a:r>
          </a:p>
          <a:p>
            <a:r>
              <a:rPr lang="en-US" dirty="0">
                <a:latin typeface="Courier" charset="0"/>
                <a:ea typeface="Courier" charset="0"/>
                <a:cs typeface="Courier" charset="0"/>
              </a:rPr>
              <a:t>           "time",</a:t>
            </a:r>
          </a:p>
          <a:p>
            <a:r>
              <a:rPr lang="en-US" dirty="0">
                <a:latin typeface="Courier" charset="0"/>
                <a:ea typeface="Courier" charset="0"/>
                <a:cs typeface="Courier" charset="0"/>
              </a:rPr>
              <a:t>           "genre",</a:t>
            </a:r>
          </a:p>
          <a:p>
            <a:r>
              <a:rPr lang="en-US" dirty="0">
                <a:latin typeface="Courier" charset="0"/>
                <a:ea typeface="Courier" charset="0"/>
                <a:cs typeface="Courier" charset="0"/>
              </a:rPr>
              <a:t>           "</a:t>
            </a:r>
            <a:r>
              <a:rPr lang="en-US" dirty="0" err="1">
                <a:latin typeface="Courier" charset="0"/>
                <a:ea typeface="Courier" charset="0"/>
                <a:cs typeface="Courier" charset="0"/>
              </a:rPr>
              <a:t>date.entered</a:t>
            </a:r>
            <a:r>
              <a:rPr lang="en-US" dirty="0">
                <a:latin typeface="Courier" charset="0"/>
                <a:ea typeface="Courier" charset="0"/>
                <a:cs typeface="Courier" charset="0"/>
              </a:rPr>
              <a:t>",</a:t>
            </a:r>
          </a:p>
          <a:p>
            <a:r>
              <a:rPr lang="en-US" dirty="0">
                <a:latin typeface="Courier" charset="0"/>
                <a:ea typeface="Courier" charset="0"/>
                <a:cs typeface="Courier" charset="0"/>
              </a:rPr>
              <a:t>           "</a:t>
            </a:r>
            <a:r>
              <a:rPr lang="en-US" dirty="0" err="1">
                <a:latin typeface="Courier" charset="0"/>
                <a:ea typeface="Courier" charset="0"/>
                <a:cs typeface="Courier" charset="0"/>
              </a:rPr>
              <a:t>date.peaked</a:t>
            </a:r>
            <a:r>
              <a:rPr lang="en-US" dirty="0">
                <a:latin typeface="Courier" charset="0"/>
                <a:ea typeface="Courier" charset="0"/>
                <a:cs typeface="Courier" charset="0"/>
              </a:rPr>
              <a:t>"]</a:t>
            </a:r>
          </a:p>
          <a:p>
            <a:endParaRPr lang="en-US" dirty="0">
              <a:latin typeface="Courier" charset="0"/>
              <a:ea typeface="Courier" charset="0"/>
              <a:cs typeface="Courier" charset="0"/>
            </a:endParaRPr>
          </a:p>
          <a:p>
            <a:r>
              <a:rPr lang="en-US" dirty="0">
                <a:solidFill>
                  <a:srgbClr val="92D050"/>
                </a:solidFill>
                <a:latin typeface="Courier" charset="0"/>
                <a:ea typeface="Courier" charset="0"/>
                <a:cs typeface="Courier" charset="0"/>
              </a:rPr>
              <a:t># Melt the rest into week and rank columns</a:t>
            </a:r>
          </a:p>
          <a:p>
            <a:r>
              <a:rPr lang="en-US" dirty="0" err="1">
                <a:latin typeface="Courier" charset="0"/>
                <a:ea typeface="Courier" charset="0"/>
                <a:cs typeface="Courier" charset="0"/>
              </a:rPr>
              <a:t>df</a:t>
            </a:r>
            <a:r>
              <a:rPr lang="en-US" dirty="0">
                <a:latin typeface="Courier" charset="0"/>
                <a:ea typeface="Courier" charset="0"/>
                <a:cs typeface="Courier" charset="0"/>
              </a:rPr>
              <a:t> = </a:t>
            </a:r>
            <a:r>
              <a:rPr lang="en-US" dirty="0" err="1">
                <a:latin typeface="Courier" charset="0"/>
                <a:ea typeface="Courier" charset="0"/>
                <a:cs typeface="Courier" charset="0"/>
              </a:rPr>
              <a:t>pd.melt</a:t>
            </a:r>
            <a:r>
              <a:rPr lang="en-US" dirty="0">
                <a:latin typeface="Courier" charset="0"/>
                <a:ea typeface="Courier" charset="0"/>
                <a:cs typeface="Courier" charset="0"/>
              </a:rPr>
              <a:t>(frame=</a:t>
            </a:r>
            <a:r>
              <a:rPr lang="en-US" dirty="0" err="1">
                <a:latin typeface="Courier" charset="0"/>
                <a:ea typeface="Courier" charset="0"/>
                <a:cs typeface="Courier" charset="0"/>
              </a:rPr>
              <a:t>df</a:t>
            </a:r>
            <a:r>
              <a:rPr lang="en-US" dirty="0">
                <a:latin typeface="Courier" charset="0"/>
                <a:ea typeface="Courier" charset="0"/>
                <a:cs typeface="Courier" charset="0"/>
              </a:rPr>
              <a:t>,</a:t>
            </a:r>
          </a:p>
          <a:p>
            <a:r>
              <a:rPr lang="en-US" dirty="0">
                <a:latin typeface="Courier" charset="0"/>
                <a:ea typeface="Courier" charset="0"/>
                <a:cs typeface="Courier" charset="0"/>
              </a:rPr>
              <a:t>             </a:t>
            </a:r>
            <a:r>
              <a:rPr lang="en-US" dirty="0" err="1">
                <a:latin typeface="Courier" charset="0"/>
                <a:ea typeface="Courier" charset="0"/>
                <a:cs typeface="Courier" charset="0"/>
              </a:rPr>
              <a:t>id_vars</a:t>
            </a:r>
            <a:r>
              <a:rPr lang="en-US" dirty="0">
                <a:latin typeface="Courier" charset="0"/>
                <a:ea typeface="Courier" charset="0"/>
                <a:cs typeface="Courier" charset="0"/>
              </a:rPr>
              <a:t>=</a:t>
            </a:r>
            <a:r>
              <a:rPr lang="en-US" dirty="0" err="1">
                <a:latin typeface="Courier" charset="0"/>
                <a:ea typeface="Courier" charset="0"/>
                <a:cs typeface="Courier" charset="0"/>
              </a:rPr>
              <a:t>id_vars</a:t>
            </a:r>
            <a:r>
              <a:rPr lang="en-US" dirty="0">
                <a:latin typeface="Courier" charset="0"/>
                <a:ea typeface="Courier" charset="0"/>
                <a:cs typeface="Courier" charset="0"/>
              </a:rPr>
              <a:t>,</a:t>
            </a:r>
          </a:p>
          <a:p>
            <a:r>
              <a:rPr lang="en-US" dirty="0">
                <a:latin typeface="Courier" charset="0"/>
                <a:ea typeface="Courier" charset="0"/>
                <a:cs typeface="Courier" charset="0"/>
              </a:rPr>
              <a:t>             </a:t>
            </a:r>
            <a:r>
              <a:rPr lang="en-US" dirty="0" err="1">
                <a:latin typeface="Courier" charset="0"/>
                <a:ea typeface="Courier" charset="0"/>
                <a:cs typeface="Courier" charset="0"/>
              </a:rPr>
              <a:t>var_name</a:t>
            </a:r>
            <a:r>
              <a:rPr lang="en-US" dirty="0">
                <a:latin typeface="Courier" charset="0"/>
                <a:ea typeface="Courier" charset="0"/>
                <a:cs typeface="Courier" charset="0"/>
              </a:rPr>
              <a:t>="week",</a:t>
            </a:r>
          </a:p>
          <a:p>
            <a:r>
              <a:rPr lang="en-US" dirty="0">
                <a:latin typeface="Courier" charset="0"/>
                <a:ea typeface="Courier" charset="0"/>
                <a:cs typeface="Courier" charset="0"/>
              </a:rPr>
              <a:t>             </a:t>
            </a:r>
            <a:r>
              <a:rPr lang="en-US" dirty="0" err="1">
                <a:latin typeface="Courier" charset="0"/>
                <a:ea typeface="Courier" charset="0"/>
                <a:cs typeface="Courier" charset="0"/>
              </a:rPr>
              <a:t>value_name</a:t>
            </a:r>
            <a:r>
              <a:rPr lang="en-US" dirty="0">
                <a:latin typeface="Courier" charset="0"/>
                <a:ea typeface="Courier" charset="0"/>
                <a:cs typeface="Courier" charset="0"/>
              </a:rPr>
              <a:t>="rank")</a:t>
            </a:r>
          </a:p>
        </p:txBody>
      </p:sp>
    </p:spTree>
    <p:extLst>
      <p:ext uri="{BB962C8B-B14F-4D97-AF65-F5344CB8AC3E}">
        <p14:creationId xmlns:p14="http://schemas.microsoft.com/office/powerpoint/2010/main" val="2830804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dirty="0"/>
              <a:t>More complicated example</a:t>
            </a:r>
          </a:p>
        </p:txBody>
      </p:sp>
      <p:sp>
        <p:nvSpPr>
          <p:cNvPr id="2" name="Content Placeholder 1">
            <a:extLst>
              <a:ext uri="{FF2B5EF4-FFF2-40B4-BE49-F238E27FC236}">
                <a16:creationId xmlns:a16="http://schemas.microsoft.com/office/drawing/2014/main" id="{92B469A9-CAE7-3647-A9D2-A538949D8DE7}"/>
              </a:ext>
            </a:extLst>
          </p:cNvPr>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A2EF37A0-74FC-AB4F-AE4C-D9BFC6719E9F}" type="slidenum">
              <a:rPr lang="en-US" smtClean="0"/>
              <a:t>48</a:t>
            </a:fld>
            <a:endParaRPr lang="en-US"/>
          </a:p>
        </p:txBody>
      </p:sp>
      <p:sp>
        <p:nvSpPr>
          <p:cNvPr id="7" name="Rounded Rectangle 6"/>
          <p:cNvSpPr/>
          <p:nvPr/>
        </p:nvSpPr>
        <p:spPr>
          <a:xfrm>
            <a:off x="1981200" y="1524319"/>
            <a:ext cx="7997252" cy="142406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solidFill>
                  <a:srgbClr val="92D050"/>
                </a:solidFill>
                <a:latin typeface="Courier" charset="0"/>
                <a:ea typeface="Courier" charset="0"/>
                <a:cs typeface="Courier" charset="0"/>
              </a:rPr>
              <a:t># Formatting</a:t>
            </a:r>
          </a:p>
          <a:p>
            <a:r>
              <a:rPr lang="en-US" dirty="0" err="1">
                <a:latin typeface="Courier" charset="0"/>
                <a:ea typeface="Courier" charset="0"/>
                <a:cs typeface="Courier" charset="0"/>
              </a:rPr>
              <a:t>df</a:t>
            </a:r>
            <a:r>
              <a:rPr lang="en-US" dirty="0">
                <a:latin typeface="Courier" charset="0"/>
                <a:ea typeface="Courier" charset="0"/>
                <a:cs typeface="Courier" charset="0"/>
              </a:rPr>
              <a:t>["week"] = </a:t>
            </a:r>
            <a:r>
              <a:rPr lang="en-US" dirty="0" err="1">
                <a:latin typeface="Courier" charset="0"/>
                <a:ea typeface="Courier" charset="0"/>
                <a:cs typeface="Courier" charset="0"/>
              </a:rPr>
              <a:t>df</a:t>
            </a:r>
            <a:r>
              <a:rPr lang="en-US" dirty="0">
                <a:latin typeface="Courier" charset="0"/>
                <a:ea typeface="Courier" charset="0"/>
                <a:cs typeface="Courier" charset="0"/>
              </a:rPr>
              <a:t>['week'].</a:t>
            </a:r>
            <a:r>
              <a:rPr lang="en-US" dirty="0" err="1">
                <a:latin typeface="Courier" charset="0"/>
                <a:ea typeface="Courier" charset="0"/>
                <a:cs typeface="Courier" charset="0"/>
              </a:rPr>
              <a:t>str.extract</a:t>
            </a:r>
            <a:r>
              <a:rPr lang="en-US" dirty="0">
                <a:latin typeface="Courier" charset="0"/>
                <a:ea typeface="Courier" charset="0"/>
                <a:cs typeface="Courier" charset="0"/>
              </a:rPr>
              <a:t>('(\d+)’,</a:t>
            </a:r>
          </a:p>
          <a:p>
            <a:r>
              <a:rPr lang="en-US" dirty="0">
                <a:latin typeface="Courier" charset="0"/>
                <a:ea typeface="Courier" charset="0"/>
                <a:cs typeface="Courier" charset="0"/>
              </a:rPr>
              <a:t>                             expand=False).</a:t>
            </a:r>
            <a:r>
              <a:rPr lang="en-US" dirty="0" err="1">
                <a:latin typeface="Courier" charset="0"/>
                <a:ea typeface="Courier" charset="0"/>
                <a:cs typeface="Courier" charset="0"/>
              </a:rPr>
              <a:t>astype</a:t>
            </a:r>
            <a:r>
              <a:rPr lang="en-US" dirty="0">
                <a:latin typeface="Courier" charset="0"/>
                <a:ea typeface="Courier" charset="0"/>
                <a:cs typeface="Courier" charset="0"/>
              </a:rPr>
              <a:t>(</a:t>
            </a:r>
            <a:r>
              <a:rPr lang="en-US" dirty="0" err="1">
                <a:latin typeface="Courier" charset="0"/>
                <a:ea typeface="Courier" charset="0"/>
                <a:cs typeface="Courier" charset="0"/>
              </a:rPr>
              <a:t>int</a:t>
            </a:r>
            <a:r>
              <a:rPr lang="en-US" dirty="0">
                <a:latin typeface="Courier" charset="0"/>
                <a:ea typeface="Courier" charset="0"/>
                <a:cs typeface="Courier" charset="0"/>
              </a:rPr>
              <a:t>)</a:t>
            </a:r>
          </a:p>
          <a:p>
            <a:r>
              <a:rPr lang="en-US" dirty="0" err="1">
                <a:latin typeface="Courier" charset="0"/>
                <a:ea typeface="Courier" charset="0"/>
                <a:cs typeface="Courier" charset="0"/>
              </a:rPr>
              <a:t>df</a:t>
            </a:r>
            <a:r>
              <a:rPr lang="en-US" dirty="0">
                <a:latin typeface="Courier" charset="0"/>
                <a:ea typeface="Courier" charset="0"/>
                <a:cs typeface="Courier" charset="0"/>
              </a:rPr>
              <a:t>["rank"] = </a:t>
            </a:r>
            <a:r>
              <a:rPr lang="en-US" dirty="0" err="1">
                <a:latin typeface="Courier" charset="0"/>
                <a:ea typeface="Courier" charset="0"/>
                <a:cs typeface="Courier" charset="0"/>
              </a:rPr>
              <a:t>df</a:t>
            </a:r>
            <a:r>
              <a:rPr lang="en-US" dirty="0">
                <a:latin typeface="Courier" charset="0"/>
                <a:ea typeface="Courier" charset="0"/>
                <a:cs typeface="Courier" charset="0"/>
              </a:rPr>
              <a:t>["rank"].</a:t>
            </a:r>
            <a:r>
              <a:rPr lang="en-US" dirty="0" err="1">
                <a:latin typeface="Courier" charset="0"/>
                <a:ea typeface="Courier" charset="0"/>
                <a:cs typeface="Courier" charset="0"/>
              </a:rPr>
              <a:t>astype</a:t>
            </a:r>
            <a:r>
              <a:rPr lang="en-US" dirty="0">
                <a:latin typeface="Courier" charset="0"/>
                <a:ea typeface="Courier" charset="0"/>
                <a:cs typeface="Courier" charset="0"/>
              </a:rPr>
              <a:t>(</a:t>
            </a:r>
            <a:r>
              <a:rPr lang="en-US" dirty="0" err="1">
                <a:latin typeface="Courier" charset="0"/>
                <a:ea typeface="Courier" charset="0"/>
                <a:cs typeface="Courier" charset="0"/>
              </a:rPr>
              <a:t>int</a:t>
            </a:r>
            <a:r>
              <a:rPr lang="en-US" dirty="0">
                <a:latin typeface="Courier" charset="0"/>
                <a:ea typeface="Courier" charset="0"/>
                <a:cs typeface="Courier" charset="0"/>
              </a:rPr>
              <a:t>)</a:t>
            </a:r>
          </a:p>
          <a:p>
            <a:endParaRPr lang="en-US" dirty="0">
              <a:latin typeface="Courier" charset="0"/>
              <a:ea typeface="Courier" charset="0"/>
              <a:cs typeface="Courier" charset="0"/>
            </a:endParaRPr>
          </a:p>
        </p:txBody>
      </p:sp>
      <p:sp>
        <p:nvSpPr>
          <p:cNvPr id="9" name="Rounded Rectangle 8"/>
          <p:cNvSpPr/>
          <p:nvPr/>
        </p:nvSpPr>
        <p:spPr>
          <a:xfrm>
            <a:off x="1981200" y="3687127"/>
            <a:ext cx="7997252" cy="25188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solidFill>
                  <a:srgbClr val="92D050"/>
                </a:solidFill>
                <a:latin typeface="Courier" charset="0"/>
                <a:ea typeface="Courier" charset="0"/>
                <a:cs typeface="Courier" charset="0"/>
              </a:rPr>
              <a:t># Cleaning out unnecessary rows</a:t>
            </a:r>
          </a:p>
          <a:p>
            <a:r>
              <a:rPr lang="en-US" dirty="0" err="1">
                <a:latin typeface="Courier" charset="0"/>
                <a:ea typeface="Courier" charset="0"/>
                <a:cs typeface="Courier" charset="0"/>
              </a:rPr>
              <a:t>df</a:t>
            </a:r>
            <a:r>
              <a:rPr lang="en-US" dirty="0">
                <a:latin typeface="Courier" charset="0"/>
                <a:ea typeface="Courier" charset="0"/>
                <a:cs typeface="Courier" charset="0"/>
              </a:rPr>
              <a:t> = </a:t>
            </a:r>
            <a:r>
              <a:rPr lang="en-US" dirty="0" err="1">
                <a:latin typeface="Courier" charset="0"/>
                <a:ea typeface="Courier" charset="0"/>
                <a:cs typeface="Courier" charset="0"/>
              </a:rPr>
              <a:t>df.dropna</a:t>
            </a:r>
            <a:r>
              <a:rPr lang="en-US" dirty="0">
                <a:latin typeface="Courier" charset="0"/>
                <a:ea typeface="Courier" charset="0"/>
                <a:cs typeface="Courier" charset="0"/>
              </a:rPr>
              <a:t>()</a:t>
            </a:r>
          </a:p>
          <a:p>
            <a:endParaRPr lang="en-US" dirty="0">
              <a:latin typeface="Courier" charset="0"/>
              <a:ea typeface="Courier" charset="0"/>
              <a:cs typeface="Courier" charset="0"/>
            </a:endParaRPr>
          </a:p>
          <a:p>
            <a:r>
              <a:rPr lang="en-US" dirty="0">
                <a:solidFill>
                  <a:srgbClr val="92D050"/>
                </a:solidFill>
                <a:latin typeface="Courier" charset="0"/>
                <a:ea typeface="Courier" charset="0"/>
                <a:cs typeface="Courier" charset="0"/>
              </a:rPr>
              <a:t># Create "date" columns</a:t>
            </a:r>
          </a:p>
          <a:p>
            <a:r>
              <a:rPr lang="en-US" dirty="0" err="1">
                <a:latin typeface="Courier" charset="0"/>
                <a:ea typeface="Courier" charset="0"/>
                <a:cs typeface="Courier" charset="0"/>
              </a:rPr>
              <a:t>df</a:t>
            </a:r>
            <a:r>
              <a:rPr lang="en-US" dirty="0">
                <a:latin typeface="Courier" charset="0"/>
                <a:ea typeface="Courier" charset="0"/>
                <a:cs typeface="Courier" charset="0"/>
              </a:rPr>
              <a:t>['date'] = </a:t>
            </a:r>
            <a:r>
              <a:rPr lang="en-US" dirty="0" err="1">
                <a:latin typeface="Courier" charset="0"/>
                <a:ea typeface="Courier" charset="0"/>
                <a:cs typeface="Courier" charset="0"/>
              </a:rPr>
              <a:t>pd.to_datetime</a:t>
            </a:r>
            <a:r>
              <a:rPr lang="en-US" dirty="0">
                <a:latin typeface="Courier" charset="0"/>
                <a:ea typeface="Courier" charset="0"/>
                <a:cs typeface="Courier" charset="0"/>
              </a:rPr>
              <a:t>(</a:t>
            </a:r>
          </a:p>
          <a:p>
            <a:r>
              <a:rPr lang="en-US" dirty="0">
                <a:latin typeface="Courier" charset="0"/>
                <a:ea typeface="Courier" charset="0"/>
                <a:cs typeface="Courier" charset="0"/>
              </a:rPr>
              <a:t>               </a:t>
            </a:r>
            <a:r>
              <a:rPr lang="en-US" dirty="0" err="1">
                <a:latin typeface="Courier" charset="0"/>
                <a:ea typeface="Courier" charset="0"/>
                <a:cs typeface="Courier" charset="0"/>
              </a:rPr>
              <a:t>df</a:t>
            </a:r>
            <a:r>
              <a:rPr lang="en-US" dirty="0">
                <a:latin typeface="Courier" charset="0"/>
                <a:ea typeface="Courier" charset="0"/>
                <a:cs typeface="Courier" charset="0"/>
              </a:rPr>
              <a:t>['</a:t>
            </a:r>
            <a:r>
              <a:rPr lang="en-US" dirty="0" err="1">
                <a:latin typeface="Courier" charset="0"/>
                <a:ea typeface="Courier" charset="0"/>
                <a:cs typeface="Courier" charset="0"/>
              </a:rPr>
              <a:t>date.entered</a:t>
            </a:r>
            <a:r>
              <a:rPr lang="en-US" dirty="0">
                <a:latin typeface="Courier" charset="0"/>
                <a:ea typeface="Courier" charset="0"/>
                <a:cs typeface="Courier" charset="0"/>
              </a:rPr>
              <a:t>']) +</a:t>
            </a:r>
          </a:p>
          <a:p>
            <a:r>
              <a:rPr lang="en-US" dirty="0">
                <a:latin typeface="Courier" charset="0"/>
                <a:ea typeface="Courier" charset="0"/>
                <a:cs typeface="Courier" charset="0"/>
              </a:rPr>
              <a:t>               </a:t>
            </a:r>
            <a:r>
              <a:rPr lang="en-US" dirty="0" err="1">
                <a:latin typeface="Courier" charset="0"/>
                <a:ea typeface="Courier" charset="0"/>
                <a:cs typeface="Courier" charset="0"/>
              </a:rPr>
              <a:t>pd.to_timedelta</a:t>
            </a:r>
            <a:r>
              <a:rPr lang="en-US" dirty="0">
                <a:latin typeface="Courier" charset="0"/>
                <a:ea typeface="Courier" charset="0"/>
                <a:cs typeface="Courier" charset="0"/>
              </a:rPr>
              <a:t>(</a:t>
            </a:r>
            <a:r>
              <a:rPr lang="en-US" dirty="0" err="1">
                <a:latin typeface="Courier" charset="0"/>
                <a:ea typeface="Courier" charset="0"/>
                <a:cs typeface="Courier" charset="0"/>
              </a:rPr>
              <a:t>df</a:t>
            </a:r>
            <a:r>
              <a:rPr lang="en-US" dirty="0">
                <a:latin typeface="Courier" charset="0"/>
                <a:ea typeface="Courier" charset="0"/>
                <a:cs typeface="Courier" charset="0"/>
              </a:rPr>
              <a:t>['week'], unit='w') </a:t>
            </a:r>
            <a:r>
              <a:rPr lang="mr-IN" dirty="0">
                <a:latin typeface="Courier" charset="0"/>
                <a:ea typeface="Courier" charset="0"/>
                <a:cs typeface="Courier" charset="0"/>
              </a:rPr>
              <a:t>–</a:t>
            </a:r>
            <a:endParaRPr lang="en-US" dirty="0">
              <a:latin typeface="Courier" charset="0"/>
              <a:ea typeface="Courier" charset="0"/>
              <a:cs typeface="Courier" charset="0"/>
            </a:endParaRPr>
          </a:p>
          <a:p>
            <a:r>
              <a:rPr lang="en-US" dirty="0">
                <a:latin typeface="Courier" charset="0"/>
                <a:ea typeface="Courier" charset="0"/>
                <a:cs typeface="Courier" charset="0"/>
              </a:rPr>
              <a:t>               </a:t>
            </a:r>
            <a:r>
              <a:rPr lang="en-US" dirty="0" err="1">
                <a:latin typeface="Courier" charset="0"/>
                <a:ea typeface="Courier" charset="0"/>
                <a:cs typeface="Courier" charset="0"/>
              </a:rPr>
              <a:t>pd.DateOffset</a:t>
            </a:r>
            <a:r>
              <a:rPr lang="en-US" dirty="0">
                <a:latin typeface="Courier" charset="0"/>
                <a:ea typeface="Courier" charset="0"/>
                <a:cs typeface="Courier" charset="0"/>
              </a:rPr>
              <a:t>(weeks=1) </a:t>
            </a:r>
            <a:br>
              <a:rPr lang="en-US" dirty="0">
                <a:latin typeface="Courier" charset="0"/>
                <a:ea typeface="Courier" charset="0"/>
                <a:cs typeface="Courier" charset="0"/>
              </a:rPr>
            </a:br>
            <a:endParaRPr lang="en-US" dirty="0">
              <a:latin typeface="Courier" charset="0"/>
              <a:ea typeface="Courier" charset="0"/>
              <a:cs typeface="Courier" charset="0"/>
            </a:endParaRPr>
          </a:p>
        </p:txBody>
      </p:sp>
      <p:sp>
        <p:nvSpPr>
          <p:cNvPr id="10" name="Rounded Rectangle 9"/>
          <p:cNvSpPr/>
          <p:nvPr/>
        </p:nvSpPr>
        <p:spPr>
          <a:xfrm>
            <a:off x="1981200" y="3043006"/>
            <a:ext cx="7997252" cy="407237"/>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r>
              <a:rPr lang="en-US" dirty="0">
                <a:latin typeface="Courier" charset="0"/>
                <a:ea typeface="Courier" charset="0"/>
                <a:cs typeface="Courier" charset="0"/>
              </a:rPr>
              <a:t>[</a:t>
            </a:r>
            <a:r>
              <a:rPr lang="mr-IN" dirty="0">
                <a:latin typeface="Courier" charset="0"/>
                <a:ea typeface="Courier" charset="0"/>
                <a:cs typeface="Courier" charset="0"/>
              </a:rPr>
              <a:t>…</a:t>
            </a:r>
            <a:r>
              <a:rPr lang="en-US" dirty="0">
                <a:latin typeface="Courier" charset="0"/>
                <a:ea typeface="Courier" charset="0"/>
                <a:cs typeface="Courier" charset="0"/>
              </a:rPr>
              <a:t>, “x2nd.week”, 63.0] </a:t>
            </a:r>
            <a:r>
              <a:rPr lang="en-US" dirty="0">
                <a:latin typeface="Courier" charset="0"/>
                <a:ea typeface="Courier" charset="0"/>
                <a:cs typeface="Courier" charset="0"/>
                <a:sym typeface="Wingdings"/>
              </a:rPr>
              <a:t> [</a:t>
            </a:r>
            <a:r>
              <a:rPr lang="mr-IN" dirty="0">
                <a:latin typeface="Courier" charset="0"/>
                <a:ea typeface="Courier" charset="0"/>
                <a:cs typeface="Courier" charset="0"/>
                <a:sym typeface="Wingdings"/>
              </a:rPr>
              <a:t>…</a:t>
            </a:r>
            <a:r>
              <a:rPr lang="en-US" dirty="0">
                <a:latin typeface="Courier" charset="0"/>
                <a:ea typeface="Courier" charset="0"/>
                <a:cs typeface="Courier" charset="0"/>
                <a:sym typeface="Wingdings"/>
              </a:rPr>
              <a:t>, 2, 63]</a:t>
            </a:r>
            <a:endParaRPr lang="en-US" dirty="0">
              <a:latin typeface="Courier" charset="0"/>
              <a:ea typeface="Courier" charset="0"/>
              <a:cs typeface="Courier" charset="0"/>
            </a:endParaRPr>
          </a:p>
        </p:txBody>
      </p:sp>
    </p:spTree>
    <p:extLst>
      <p:ext uri="{BB962C8B-B14F-4D97-AF65-F5344CB8AC3E}">
        <p14:creationId xmlns:p14="http://schemas.microsoft.com/office/powerpoint/2010/main" val="132756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complicated example</a:t>
            </a:r>
          </a:p>
        </p:txBody>
      </p:sp>
      <p:sp>
        <p:nvSpPr>
          <p:cNvPr id="3" name="Content Placeholder 2">
            <a:extLst>
              <a:ext uri="{FF2B5EF4-FFF2-40B4-BE49-F238E27FC236}">
                <a16:creationId xmlns:a16="http://schemas.microsoft.com/office/drawing/2014/main" id="{1D1A0025-35BD-CA46-9591-007CE6124BF2}"/>
              </a:ext>
            </a:extLst>
          </p:cNvPr>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A2EF37A0-74FC-AB4F-AE4C-D9BFC6719E9F}" type="slidenum">
              <a:rPr lang="en-US" smtClean="0"/>
              <a:t>49</a:t>
            </a:fld>
            <a:endParaRPr lang="en-US"/>
          </a:p>
        </p:txBody>
      </p:sp>
      <p:sp>
        <p:nvSpPr>
          <p:cNvPr id="5" name="Rounded Rectangle 4"/>
          <p:cNvSpPr/>
          <p:nvPr/>
        </p:nvSpPr>
        <p:spPr>
          <a:xfrm>
            <a:off x="1981200" y="1524319"/>
            <a:ext cx="7997252" cy="5201603"/>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solidFill>
                  <a:srgbClr val="92D050"/>
                </a:solidFill>
                <a:latin typeface="Courier" charset="0"/>
                <a:ea typeface="Courier" charset="0"/>
                <a:cs typeface="Courier" charset="0"/>
              </a:rPr>
              <a:t># Ignore now-redundant, messy columns</a:t>
            </a:r>
          </a:p>
          <a:p>
            <a:r>
              <a:rPr lang="en-US" dirty="0" err="1">
                <a:latin typeface="Courier" charset="0"/>
                <a:ea typeface="Courier" charset="0"/>
                <a:cs typeface="Courier" charset="0"/>
              </a:rPr>
              <a:t>df</a:t>
            </a:r>
            <a:r>
              <a:rPr lang="en-US" dirty="0">
                <a:latin typeface="Courier" charset="0"/>
                <a:ea typeface="Courier" charset="0"/>
                <a:cs typeface="Courier" charset="0"/>
              </a:rPr>
              <a:t> = </a:t>
            </a:r>
            <a:r>
              <a:rPr lang="en-US" dirty="0" err="1">
                <a:latin typeface="Courier" charset="0"/>
                <a:ea typeface="Courier" charset="0"/>
                <a:cs typeface="Courier" charset="0"/>
              </a:rPr>
              <a:t>df</a:t>
            </a:r>
            <a:r>
              <a:rPr lang="en-US" dirty="0">
                <a:latin typeface="Courier" charset="0"/>
                <a:ea typeface="Courier" charset="0"/>
                <a:cs typeface="Courier" charset="0"/>
              </a:rPr>
              <a:t>[["year",</a:t>
            </a:r>
          </a:p>
          <a:p>
            <a:r>
              <a:rPr lang="en-US" dirty="0">
                <a:latin typeface="Courier" charset="0"/>
                <a:ea typeface="Courier" charset="0"/>
                <a:cs typeface="Courier" charset="0"/>
              </a:rPr>
              <a:t>         "</a:t>
            </a:r>
            <a:r>
              <a:rPr lang="en-US" dirty="0" err="1">
                <a:latin typeface="Courier" charset="0"/>
                <a:ea typeface="Courier" charset="0"/>
                <a:cs typeface="Courier" charset="0"/>
              </a:rPr>
              <a:t>artist.inverted</a:t>
            </a:r>
            <a:r>
              <a:rPr lang="en-US" dirty="0">
                <a:latin typeface="Courier" charset="0"/>
                <a:ea typeface="Courier" charset="0"/>
                <a:cs typeface="Courier" charset="0"/>
              </a:rPr>
              <a:t>",</a:t>
            </a:r>
          </a:p>
          <a:p>
            <a:r>
              <a:rPr lang="en-US" dirty="0">
                <a:latin typeface="Courier" charset="0"/>
                <a:ea typeface="Courier" charset="0"/>
                <a:cs typeface="Courier" charset="0"/>
              </a:rPr>
              <a:t>         "track",</a:t>
            </a:r>
          </a:p>
          <a:p>
            <a:r>
              <a:rPr lang="en-US" dirty="0">
                <a:latin typeface="Courier" charset="0"/>
                <a:ea typeface="Courier" charset="0"/>
                <a:cs typeface="Courier" charset="0"/>
              </a:rPr>
              <a:t>         "time",</a:t>
            </a:r>
          </a:p>
          <a:p>
            <a:r>
              <a:rPr lang="en-US" dirty="0">
                <a:latin typeface="Courier" charset="0"/>
                <a:ea typeface="Courier" charset="0"/>
                <a:cs typeface="Courier" charset="0"/>
              </a:rPr>
              <a:t>         "genre",</a:t>
            </a:r>
          </a:p>
          <a:p>
            <a:r>
              <a:rPr lang="en-US" dirty="0">
                <a:latin typeface="Courier" charset="0"/>
                <a:ea typeface="Courier" charset="0"/>
                <a:cs typeface="Courier" charset="0"/>
              </a:rPr>
              <a:t>         "week",</a:t>
            </a:r>
          </a:p>
          <a:p>
            <a:r>
              <a:rPr lang="en-US" dirty="0">
                <a:latin typeface="Courier" charset="0"/>
                <a:ea typeface="Courier" charset="0"/>
                <a:cs typeface="Courier" charset="0"/>
              </a:rPr>
              <a:t>         "rank",</a:t>
            </a:r>
          </a:p>
          <a:p>
            <a:r>
              <a:rPr lang="en-US" dirty="0">
                <a:latin typeface="Courier" charset="0"/>
                <a:ea typeface="Courier" charset="0"/>
                <a:cs typeface="Courier" charset="0"/>
              </a:rPr>
              <a:t>         "date"]]</a:t>
            </a:r>
          </a:p>
          <a:p>
            <a:endParaRPr lang="en-US" dirty="0">
              <a:latin typeface="Courier" charset="0"/>
              <a:ea typeface="Courier" charset="0"/>
              <a:cs typeface="Courier" charset="0"/>
            </a:endParaRPr>
          </a:p>
          <a:p>
            <a:r>
              <a:rPr lang="en-US" dirty="0" err="1">
                <a:latin typeface="Courier" charset="0"/>
                <a:ea typeface="Courier" charset="0"/>
                <a:cs typeface="Courier" charset="0"/>
              </a:rPr>
              <a:t>df</a:t>
            </a:r>
            <a:r>
              <a:rPr lang="en-US" dirty="0">
                <a:latin typeface="Courier" charset="0"/>
                <a:ea typeface="Courier" charset="0"/>
                <a:cs typeface="Courier" charset="0"/>
              </a:rPr>
              <a:t> = </a:t>
            </a:r>
            <a:r>
              <a:rPr lang="en-US" dirty="0" err="1">
                <a:latin typeface="Courier" charset="0"/>
                <a:ea typeface="Courier" charset="0"/>
                <a:cs typeface="Courier" charset="0"/>
              </a:rPr>
              <a:t>df.sort_values</a:t>
            </a:r>
            <a:r>
              <a:rPr lang="en-US" dirty="0">
                <a:latin typeface="Courier" charset="0"/>
                <a:ea typeface="Courier" charset="0"/>
                <a:cs typeface="Courier" charset="0"/>
              </a:rPr>
              <a:t>(ascending=True,</a:t>
            </a:r>
          </a:p>
          <a:p>
            <a:r>
              <a:rPr lang="en-US" dirty="0">
                <a:latin typeface="Courier" charset="0"/>
                <a:ea typeface="Courier" charset="0"/>
                <a:cs typeface="Courier" charset="0"/>
              </a:rPr>
              <a:t> by=["</a:t>
            </a:r>
            <a:r>
              <a:rPr lang="en-US" dirty="0" err="1">
                <a:latin typeface="Courier" charset="0"/>
                <a:ea typeface="Courier" charset="0"/>
                <a:cs typeface="Courier" charset="0"/>
              </a:rPr>
              <a:t>year","artist.inverted","track","week","rank</a:t>
            </a:r>
            <a:r>
              <a:rPr lang="en-US" dirty="0">
                <a:latin typeface="Courier" charset="0"/>
                <a:ea typeface="Courier" charset="0"/>
                <a:cs typeface="Courier" charset="0"/>
              </a:rPr>
              <a:t>"])</a:t>
            </a:r>
          </a:p>
          <a:p>
            <a:endParaRPr lang="en-US" dirty="0">
              <a:latin typeface="Courier" charset="0"/>
              <a:ea typeface="Courier" charset="0"/>
              <a:cs typeface="Courier" charset="0"/>
            </a:endParaRPr>
          </a:p>
          <a:p>
            <a:r>
              <a:rPr lang="en-US" dirty="0">
                <a:solidFill>
                  <a:srgbClr val="92D050"/>
                </a:solidFill>
                <a:latin typeface="Courier" charset="0"/>
                <a:ea typeface="Courier" charset="0"/>
                <a:cs typeface="Courier" charset="0"/>
              </a:rPr>
              <a:t># Keep tidy dataset for future usage</a:t>
            </a:r>
          </a:p>
          <a:p>
            <a:r>
              <a:rPr lang="en-US" dirty="0">
                <a:latin typeface="Courier" charset="0"/>
                <a:ea typeface="Courier" charset="0"/>
                <a:cs typeface="Courier" charset="0"/>
              </a:rPr>
              <a:t>billboard = </a:t>
            </a:r>
            <a:r>
              <a:rPr lang="en-US" dirty="0" err="1">
                <a:latin typeface="Courier" charset="0"/>
                <a:ea typeface="Courier" charset="0"/>
                <a:cs typeface="Courier" charset="0"/>
              </a:rPr>
              <a:t>df</a:t>
            </a:r>
            <a:endParaRPr lang="en-US" dirty="0">
              <a:latin typeface="Courier" charset="0"/>
              <a:ea typeface="Courier" charset="0"/>
              <a:cs typeface="Courier" charset="0"/>
            </a:endParaRPr>
          </a:p>
          <a:p>
            <a:endParaRPr lang="en-US" dirty="0">
              <a:latin typeface="Courier" charset="0"/>
              <a:ea typeface="Courier" charset="0"/>
              <a:cs typeface="Courier" charset="0"/>
            </a:endParaRPr>
          </a:p>
          <a:p>
            <a:r>
              <a:rPr lang="en-US" dirty="0" err="1">
                <a:latin typeface="Courier" charset="0"/>
                <a:ea typeface="Courier" charset="0"/>
                <a:cs typeface="Courier" charset="0"/>
              </a:rPr>
              <a:t>df.head</a:t>
            </a:r>
            <a:r>
              <a:rPr lang="en-US" dirty="0">
                <a:latin typeface="Courier" charset="0"/>
                <a:ea typeface="Courier" charset="0"/>
                <a:cs typeface="Courier" charset="0"/>
              </a:rPr>
              <a:t>(10)</a:t>
            </a:r>
          </a:p>
        </p:txBody>
      </p:sp>
    </p:spTree>
    <p:extLst>
      <p:ext uri="{BB962C8B-B14F-4D97-AF65-F5344CB8AC3E}">
        <p14:creationId xmlns:p14="http://schemas.microsoft.com/office/powerpoint/2010/main" val="983733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Next Few classes</a:t>
            </a:r>
          </a:p>
        </p:txBody>
      </p:sp>
      <p:sp>
        <p:nvSpPr>
          <p:cNvPr id="3" name="Content Placeholder 2"/>
          <p:cNvSpPr>
            <a:spLocks noGrp="1"/>
          </p:cNvSpPr>
          <p:nvPr>
            <p:ph idx="1"/>
          </p:nvPr>
        </p:nvSpPr>
        <p:spPr/>
        <p:txBody>
          <a:bodyPr vert="horz" lIns="91440" tIns="45720" rIns="91440" bIns="731520" rtlCol="0">
            <a:normAutofit fontScale="77500" lnSpcReduction="20000"/>
          </a:bodyPr>
          <a:lstStyle/>
          <a:p>
            <a:pPr marL="457200" indent="-457200">
              <a:buAutoNum type="arabicPeriod"/>
            </a:pPr>
            <a:r>
              <a:rPr lang="en-US" dirty="0" err="1"/>
              <a:t>NumPy</a:t>
            </a:r>
            <a:r>
              <a:rPr lang="en-US" dirty="0"/>
              <a:t>: Python Library for Manipulating </a:t>
            </a:r>
            <a:r>
              <a:rPr lang="en-US" dirty="0" err="1"/>
              <a:t>nD</a:t>
            </a:r>
            <a:r>
              <a:rPr lang="en-US" dirty="0"/>
              <a:t> Arrays</a:t>
            </a:r>
          </a:p>
          <a:p>
            <a:pPr lvl="1" indent="0">
              <a:buNone/>
            </a:pPr>
            <a:r>
              <a:rPr lang="en-US" b="0" dirty="0"/>
              <a:t>Multidimensional Arrays, and a variety of operations including Linear Algebra</a:t>
            </a:r>
          </a:p>
          <a:p>
            <a:pPr lvl="1" indent="0">
              <a:buNone/>
            </a:pPr>
            <a:endParaRPr lang="en-US" dirty="0"/>
          </a:p>
          <a:p>
            <a:pPr marL="457200" indent="-457200">
              <a:buAutoNum type="arabicPeriod"/>
            </a:pPr>
            <a:r>
              <a:rPr lang="en-US" dirty="0">
                <a:solidFill>
                  <a:schemeClr val="tx2"/>
                </a:solidFill>
              </a:rPr>
              <a:t>Pandas: Python Library for Manipulating Tabular Data </a:t>
            </a:r>
          </a:p>
          <a:p>
            <a:pPr lvl="1" indent="0">
              <a:buNone/>
            </a:pPr>
            <a:r>
              <a:rPr lang="en-US" dirty="0">
                <a:solidFill>
                  <a:schemeClr val="tx2"/>
                </a:solidFill>
              </a:rPr>
              <a:t>Series, Tables (also called </a:t>
            </a:r>
            <a:r>
              <a:rPr lang="en-US" b="1" dirty="0" err="1">
                <a:solidFill>
                  <a:schemeClr val="tx2"/>
                </a:solidFill>
              </a:rPr>
              <a:t>DataFrames</a:t>
            </a:r>
            <a:r>
              <a:rPr lang="en-US" dirty="0">
                <a:solidFill>
                  <a:schemeClr val="tx2"/>
                </a:solidFill>
              </a:rPr>
              <a:t>)</a:t>
            </a:r>
          </a:p>
          <a:p>
            <a:pPr lvl="1" indent="0">
              <a:buNone/>
            </a:pPr>
            <a:r>
              <a:rPr lang="en-US" dirty="0">
                <a:solidFill>
                  <a:schemeClr val="tx2"/>
                </a:solidFill>
              </a:rPr>
              <a:t>Many operations to manipulate and combine tables/series</a:t>
            </a:r>
          </a:p>
          <a:p>
            <a:pPr lvl="1" indent="0">
              <a:buNone/>
            </a:pPr>
            <a:endParaRPr lang="en-US" dirty="0">
              <a:solidFill>
                <a:schemeClr val="tx2"/>
              </a:solidFill>
            </a:endParaRPr>
          </a:p>
          <a:p>
            <a:pPr marL="457200" indent="-457200">
              <a:buAutoNum type="arabicPeriod"/>
            </a:pPr>
            <a:r>
              <a:rPr lang="en-US" dirty="0">
                <a:solidFill>
                  <a:schemeClr val="tx2"/>
                </a:solidFill>
              </a:rPr>
              <a:t>Relational Databases</a:t>
            </a:r>
          </a:p>
          <a:p>
            <a:pPr lvl="1" indent="0">
              <a:buNone/>
            </a:pPr>
            <a:r>
              <a:rPr lang="en-US" dirty="0">
                <a:solidFill>
                  <a:schemeClr val="tx2"/>
                </a:solidFill>
              </a:rPr>
              <a:t>Tables/Relations, and SQL (similar to Pandas operations)</a:t>
            </a:r>
          </a:p>
          <a:p>
            <a:pPr lvl="1" indent="0">
              <a:buNone/>
            </a:pPr>
            <a:endParaRPr lang="en-US" dirty="0"/>
          </a:p>
          <a:p>
            <a:r>
              <a:rPr lang="en-US" dirty="0"/>
              <a:t>4.    Apache Spark</a:t>
            </a:r>
          </a:p>
          <a:p>
            <a:pPr marL="274320" lvl="1" indent="0">
              <a:buNone/>
            </a:pPr>
            <a:r>
              <a:rPr lang="en-US" dirty="0"/>
              <a:t>   Sets of objects or key-value pairs </a:t>
            </a:r>
          </a:p>
          <a:p>
            <a:pPr marL="274320" lvl="1" indent="0">
              <a:buNone/>
            </a:pPr>
            <a:r>
              <a:rPr lang="en-US" dirty="0"/>
              <a:t>   MapReduce and SQL-like operations</a:t>
            </a:r>
          </a:p>
        </p:txBody>
      </p:sp>
      <p:sp>
        <p:nvSpPr>
          <p:cNvPr id="5" name="Slide Number Placeholder 4"/>
          <p:cNvSpPr>
            <a:spLocks noGrp="1"/>
          </p:cNvSpPr>
          <p:nvPr>
            <p:ph type="sldNum" sz="quarter" idx="12"/>
          </p:nvPr>
        </p:nvSpPr>
        <p:spPr/>
        <p:txBody>
          <a:bodyPr/>
          <a:lstStyle/>
          <a:p>
            <a:fld id="{A2EF37A0-74FC-AB4F-AE4C-D9BFC6719E9F}" type="slidenum">
              <a:rPr lang="en-US" smtClean="0"/>
              <a:pPr/>
              <a:t>5</a:t>
            </a:fld>
            <a:endParaRPr lang="en-US"/>
          </a:p>
        </p:txBody>
      </p:sp>
    </p:spTree>
    <p:extLst>
      <p:ext uri="{BB962C8B-B14F-4D97-AF65-F5344CB8AC3E}">
        <p14:creationId xmlns:p14="http://schemas.microsoft.com/office/powerpoint/2010/main" val="38929220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complicated example</a:t>
            </a:r>
          </a:p>
        </p:txBody>
      </p:sp>
      <p:sp>
        <p:nvSpPr>
          <p:cNvPr id="3" name="Content Placeholder 2">
            <a:extLst>
              <a:ext uri="{FF2B5EF4-FFF2-40B4-BE49-F238E27FC236}">
                <a16:creationId xmlns:a16="http://schemas.microsoft.com/office/drawing/2014/main" id="{9B1CB0D9-A584-B34B-BCE3-0FBE5183D781}"/>
              </a:ext>
            </a:extLst>
          </p:cNvPr>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A2EF37A0-74FC-AB4F-AE4C-D9BFC6719E9F}" type="slidenum">
              <a:rPr lang="en-US" smtClean="0"/>
              <a:t>50</a:t>
            </a:fld>
            <a:endParaRPr lang="en-US"/>
          </a:p>
        </p:txBody>
      </p:sp>
      <p:graphicFrame>
        <p:nvGraphicFramePr>
          <p:cNvPr id="5" name="Table 4"/>
          <p:cNvGraphicFramePr>
            <a:graphicFrameLocks noGrp="1"/>
          </p:cNvGraphicFramePr>
          <p:nvPr/>
        </p:nvGraphicFramePr>
        <p:xfrm>
          <a:off x="1872521" y="1643380"/>
          <a:ext cx="8214610" cy="4424680"/>
        </p:xfrm>
        <a:graphic>
          <a:graphicData uri="http://schemas.openxmlformats.org/drawingml/2006/table">
            <a:tbl>
              <a:tblPr firstRow="1" bandRow="1">
                <a:tableStyleId>{7E9639D4-E3E2-4D34-9284-5A2195B3D0D7}</a:tableStyleId>
              </a:tblPr>
              <a:tblGrid>
                <a:gridCol w="540060">
                  <a:extLst>
                    <a:ext uri="{9D8B030D-6E8A-4147-A177-3AD203B41FA5}">
                      <a16:colId xmlns:a16="http://schemas.microsoft.com/office/drawing/2014/main" val="20000"/>
                    </a:ext>
                  </a:extLst>
                </a:gridCol>
                <a:gridCol w="781667">
                  <a:extLst>
                    <a:ext uri="{9D8B030D-6E8A-4147-A177-3AD203B41FA5}">
                      <a16:colId xmlns:a16="http://schemas.microsoft.com/office/drawing/2014/main" val="20001"/>
                    </a:ext>
                  </a:extLst>
                </a:gridCol>
                <a:gridCol w="2770588">
                  <a:extLst>
                    <a:ext uri="{9D8B030D-6E8A-4147-A177-3AD203B41FA5}">
                      <a16:colId xmlns:a16="http://schemas.microsoft.com/office/drawing/2014/main" val="20002"/>
                    </a:ext>
                  </a:extLst>
                </a:gridCol>
                <a:gridCol w="529363">
                  <a:extLst>
                    <a:ext uri="{9D8B030D-6E8A-4147-A177-3AD203B41FA5}">
                      <a16:colId xmlns:a16="http://schemas.microsoft.com/office/drawing/2014/main" val="20003"/>
                    </a:ext>
                  </a:extLst>
                </a:gridCol>
                <a:gridCol w="813784">
                  <a:extLst>
                    <a:ext uri="{9D8B030D-6E8A-4147-A177-3AD203B41FA5}">
                      <a16:colId xmlns:a16="http://schemas.microsoft.com/office/drawing/2014/main" val="20004"/>
                    </a:ext>
                  </a:extLst>
                </a:gridCol>
                <a:gridCol w="568113">
                  <a:extLst>
                    <a:ext uri="{9D8B030D-6E8A-4147-A177-3AD203B41FA5}">
                      <a16:colId xmlns:a16="http://schemas.microsoft.com/office/drawing/2014/main" val="20005"/>
                    </a:ext>
                  </a:extLst>
                </a:gridCol>
                <a:gridCol w="783075">
                  <a:extLst>
                    <a:ext uri="{9D8B030D-6E8A-4147-A177-3AD203B41FA5}">
                      <a16:colId xmlns:a16="http://schemas.microsoft.com/office/drawing/2014/main" val="20006"/>
                    </a:ext>
                  </a:extLst>
                </a:gridCol>
                <a:gridCol w="1427960">
                  <a:extLst>
                    <a:ext uri="{9D8B030D-6E8A-4147-A177-3AD203B41FA5}">
                      <a16:colId xmlns:a16="http://schemas.microsoft.com/office/drawing/2014/main" val="20007"/>
                    </a:ext>
                  </a:extLst>
                </a:gridCol>
              </a:tblGrid>
              <a:tr h="370840">
                <a:tc>
                  <a:txBody>
                    <a:bodyPr/>
                    <a:lstStyle/>
                    <a:p>
                      <a:r>
                        <a:rPr lang="en-US" sz="1200" dirty="0">
                          <a:effectLst/>
                        </a:rPr>
                        <a:t>year</a:t>
                      </a:r>
                    </a:p>
                  </a:txBody>
                  <a:tcPr anchor="ctr"/>
                </a:tc>
                <a:tc>
                  <a:txBody>
                    <a:bodyPr/>
                    <a:lstStyle/>
                    <a:p>
                      <a:r>
                        <a:rPr lang="en-US" sz="1200">
                          <a:effectLst/>
                        </a:rPr>
                        <a:t>artist.inverted</a:t>
                      </a:r>
                    </a:p>
                  </a:txBody>
                  <a:tcPr anchor="ctr"/>
                </a:tc>
                <a:tc>
                  <a:txBody>
                    <a:bodyPr/>
                    <a:lstStyle/>
                    <a:p>
                      <a:r>
                        <a:rPr lang="en-US" sz="1200" dirty="0">
                          <a:effectLst/>
                        </a:rPr>
                        <a:t>track</a:t>
                      </a:r>
                    </a:p>
                  </a:txBody>
                  <a:tcPr anchor="ctr"/>
                </a:tc>
                <a:tc>
                  <a:txBody>
                    <a:bodyPr/>
                    <a:lstStyle/>
                    <a:p>
                      <a:r>
                        <a:rPr lang="en-US" sz="1200" dirty="0">
                          <a:effectLst/>
                        </a:rPr>
                        <a:t>time</a:t>
                      </a:r>
                    </a:p>
                  </a:txBody>
                  <a:tcPr anchor="ctr"/>
                </a:tc>
                <a:tc>
                  <a:txBody>
                    <a:bodyPr/>
                    <a:lstStyle/>
                    <a:p>
                      <a:r>
                        <a:rPr lang="en-US" sz="1200">
                          <a:effectLst/>
                        </a:rPr>
                        <a:t>genre</a:t>
                      </a:r>
                    </a:p>
                  </a:txBody>
                  <a:tcPr anchor="ctr"/>
                </a:tc>
                <a:tc>
                  <a:txBody>
                    <a:bodyPr/>
                    <a:lstStyle/>
                    <a:p>
                      <a:r>
                        <a:rPr lang="en-US" sz="1200">
                          <a:effectLst/>
                        </a:rPr>
                        <a:t>week</a:t>
                      </a:r>
                    </a:p>
                  </a:txBody>
                  <a:tcPr anchor="ctr"/>
                </a:tc>
                <a:tc>
                  <a:txBody>
                    <a:bodyPr/>
                    <a:lstStyle/>
                    <a:p>
                      <a:r>
                        <a:rPr lang="en-US" sz="1200">
                          <a:effectLst/>
                        </a:rPr>
                        <a:t>rank</a:t>
                      </a:r>
                    </a:p>
                  </a:txBody>
                  <a:tcPr anchor="ctr"/>
                </a:tc>
                <a:tc>
                  <a:txBody>
                    <a:bodyPr/>
                    <a:lstStyle/>
                    <a:p>
                      <a:r>
                        <a:rPr lang="en-US" sz="1200" dirty="0">
                          <a:effectLst/>
                        </a:rPr>
                        <a:t>date</a:t>
                      </a:r>
                    </a:p>
                  </a:txBody>
                  <a:tcPr anchor="ctr"/>
                </a:tc>
                <a:extLst>
                  <a:ext uri="{0D108BD9-81ED-4DB2-BD59-A6C34878D82A}">
                    <a16:rowId xmlns:a16="http://schemas.microsoft.com/office/drawing/2014/main" val="10000"/>
                  </a:ext>
                </a:extLst>
              </a:tr>
              <a:tr h="370840">
                <a:tc>
                  <a:txBody>
                    <a:bodyPr/>
                    <a:lstStyle/>
                    <a:p>
                      <a:r>
                        <a:rPr lang="is-IS" sz="1200">
                          <a:effectLst/>
                        </a:rPr>
                        <a:t>2000</a:t>
                      </a:r>
                    </a:p>
                  </a:txBody>
                  <a:tcPr anchor="ctr"/>
                </a:tc>
                <a:tc>
                  <a:txBody>
                    <a:bodyPr/>
                    <a:lstStyle/>
                    <a:p>
                      <a:r>
                        <a:rPr lang="de-DE" sz="1200" dirty="0">
                          <a:effectLst/>
                        </a:rPr>
                        <a:t>2 </a:t>
                      </a:r>
                      <a:r>
                        <a:rPr lang="de-DE" sz="1200" dirty="0" err="1">
                          <a:effectLst/>
                        </a:rPr>
                        <a:t>Pac</a:t>
                      </a:r>
                      <a:endParaRPr lang="de-DE" sz="1200" dirty="0">
                        <a:effectLst/>
                      </a:endParaRPr>
                    </a:p>
                  </a:txBody>
                  <a:tcPr anchor="ctr"/>
                </a:tc>
                <a:tc>
                  <a:txBody>
                    <a:bodyPr/>
                    <a:lstStyle/>
                    <a:p>
                      <a:r>
                        <a:rPr lang="en-US" sz="1200">
                          <a:effectLst/>
                        </a:rPr>
                        <a:t>Baby Don't Cry (Keep Ya Head Up II)</a:t>
                      </a:r>
                    </a:p>
                  </a:txBody>
                  <a:tcPr anchor="ctr"/>
                </a:tc>
                <a:tc>
                  <a:txBody>
                    <a:bodyPr/>
                    <a:lstStyle/>
                    <a:p>
                      <a:r>
                        <a:rPr lang="is-IS" sz="1200">
                          <a:effectLst/>
                        </a:rPr>
                        <a:t>4:22</a:t>
                      </a:r>
                    </a:p>
                  </a:txBody>
                  <a:tcPr anchor="ctr"/>
                </a:tc>
                <a:tc>
                  <a:txBody>
                    <a:bodyPr/>
                    <a:lstStyle/>
                    <a:p>
                      <a:r>
                        <a:rPr lang="en-US" sz="1200">
                          <a:effectLst/>
                        </a:rPr>
                        <a:t>Rap</a:t>
                      </a:r>
                    </a:p>
                  </a:txBody>
                  <a:tcPr anchor="ctr"/>
                </a:tc>
                <a:tc>
                  <a:txBody>
                    <a:bodyPr/>
                    <a:lstStyle/>
                    <a:p>
                      <a:r>
                        <a:rPr lang="en-US" sz="1200">
                          <a:effectLst/>
                        </a:rPr>
                        <a:t>1</a:t>
                      </a:r>
                    </a:p>
                  </a:txBody>
                  <a:tcPr anchor="ctr"/>
                </a:tc>
                <a:tc>
                  <a:txBody>
                    <a:bodyPr/>
                    <a:lstStyle/>
                    <a:p>
                      <a:r>
                        <a:rPr lang="fi-FI" sz="1200">
                          <a:effectLst/>
                        </a:rPr>
                        <a:t>87</a:t>
                      </a:r>
                    </a:p>
                  </a:txBody>
                  <a:tcPr anchor="ctr"/>
                </a:tc>
                <a:tc>
                  <a:txBody>
                    <a:bodyPr/>
                    <a:lstStyle/>
                    <a:p>
                      <a:r>
                        <a:rPr lang="mr-IN" sz="1200">
                          <a:effectLst/>
                        </a:rPr>
                        <a:t>2000-02-26</a:t>
                      </a:r>
                    </a:p>
                  </a:txBody>
                  <a:tcPr anchor="ctr"/>
                </a:tc>
                <a:extLst>
                  <a:ext uri="{0D108BD9-81ED-4DB2-BD59-A6C34878D82A}">
                    <a16:rowId xmlns:a16="http://schemas.microsoft.com/office/drawing/2014/main" val="10001"/>
                  </a:ext>
                </a:extLst>
              </a:tr>
              <a:tr h="370840">
                <a:tc>
                  <a:txBody>
                    <a:bodyPr/>
                    <a:lstStyle/>
                    <a:p>
                      <a:r>
                        <a:rPr lang="is-IS" sz="1200">
                          <a:effectLst/>
                        </a:rPr>
                        <a:t>2000</a:t>
                      </a:r>
                    </a:p>
                  </a:txBody>
                  <a:tcPr anchor="ctr"/>
                </a:tc>
                <a:tc>
                  <a:txBody>
                    <a:bodyPr/>
                    <a:lstStyle/>
                    <a:p>
                      <a:r>
                        <a:rPr lang="de-DE" sz="1200">
                          <a:effectLst/>
                        </a:rPr>
                        <a:t>2 Pac</a:t>
                      </a:r>
                    </a:p>
                  </a:txBody>
                  <a:tcPr anchor="ctr"/>
                </a:tc>
                <a:tc>
                  <a:txBody>
                    <a:bodyPr/>
                    <a:lstStyle/>
                    <a:p>
                      <a:r>
                        <a:rPr lang="en-US" sz="1200">
                          <a:effectLst/>
                        </a:rPr>
                        <a:t>Baby Don't Cry (Keep Ya Head Up II)</a:t>
                      </a:r>
                    </a:p>
                  </a:txBody>
                  <a:tcPr anchor="ctr"/>
                </a:tc>
                <a:tc>
                  <a:txBody>
                    <a:bodyPr/>
                    <a:lstStyle/>
                    <a:p>
                      <a:r>
                        <a:rPr lang="is-IS" sz="1200">
                          <a:effectLst/>
                        </a:rPr>
                        <a:t>4:22</a:t>
                      </a:r>
                    </a:p>
                  </a:txBody>
                  <a:tcPr anchor="ctr"/>
                </a:tc>
                <a:tc>
                  <a:txBody>
                    <a:bodyPr/>
                    <a:lstStyle/>
                    <a:p>
                      <a:r>
                        <a:rPr lang="en-US" sz="1200">
                          <a:effectLst/>
                        </a:rPr>
                        <a:t>Rap</a:t>
                      </a:r>
                    </a:p>
                  </a:txBody>
                  <a:tcPr anchor="ctr"/>
                </a:tc>
                <a:tc>
                  <a:txBody>
                    <a:bodyPr/>
                    <a:lstStyle/>
                    <a:p>
                      <a:r>
                        <a:rPr lang="is-IS" sz="1200">
                          <a:effectLst/>
                        </a:rPr>
                        <a:t>2</a:t>
                      </a:r>
                    </a:p>
                  </a:txBody>
                  <a:tcPr anchor="ctr"/>
                </a:tc>
                <a:tc>
                  <a:txBody>
                    <a:bodyPr/>
                    <a:lstStyle/>
                    <a:p>
                      <a:r>
                        <a:rPr lang="is-IS" sz="1200">
                          <a:effectLst/>
                        </a:rPr>
                        <a:t>82</a:t>
                      </a:r>
                    </a:p>
                  </a:txBody>
                  <a:tcPr anchor="ctr"/>
                </a:tc>
                <a:tc>
                  <a:txBody>
                    <a:bodyPr/>
                    <a:lstStyle/>
                    <a:p>
                      <a:r>
                        <a:rPr lang="mr-IN" sz="1200">
                          <a:effectLst/>
                        </a:rPr>
                        <a:t>2000-03-04</a:t>
                      </a:r>
                    </a:p>
                  </a:txBody>
                  <a:tcPr anchor="ctr"/>
                </a:tc>
                <a:extLst>
                  <a:ext uri="{0D108BD9-81ED-4DB2-BD59-A6C34878D82A}">
                    <a16:rowId xmlns:a16="http://schemas.microsoft.com/office/drawing/2014/main" val="10002"/>
                  </a:ext>
                </a:extLst>
              </a:tr>
              <a:tr h="370840">
                <a:tc>
                  <a:txBody>
                    <a:bodyPr/>
                    <a:lstStyle/>
                    <a:p>
                      <a:r>
                        <a:rPr lang="is-IS" sz="1200">
                          <a:effectLst/>
                        </a:rPr>
                        <a:t>2000</a:t>
                      </a:r>
                    </a:p>
                  </a:txBody>
                  <a:tcPr anchor="ctr"/>
                </a:tc>
                <a:tc>
                  <a:txBody>
                    <a:bodyPr/>
                    <a:lstStyle/>
                    <a:p>
                      <a:r>
                        <a:rPr lang="de-DE" sz="1200">
                          <a:effectLst/>
                        </a:rPr>
                        <a:t>2 Pac</a:t>
                      </a:r>
                    </a:p>
                  </a:txBody>
                  <a:tcPr anchor="ctr"/>
                </a:tc>
                <a:tc>
                  <a:txBody>
                    <a:bodyPr/>
                    <a:lstStyle/>
                    <a:p>
                      <a:r>
                        <a:rPr lang="en-US" sz="1200">
                          <a:effectLst/>
                        </a:rPr>
                        <a:t>Baby Don't Cry (Keep Ya Head Up II)</a:t>
                      </a:r>
                    </a:p>
                  </a:txBody>
                  <a:tcPr anchor="ctr"/>
                </a:tc>
                <a:tc>
                  <a:txBody>
                    <a:bodyPr/>
                    <a:lstStyle/>
                    <a:p>
                      <a:r>
                        <a:rPr lang="is-IS" sz="1200">
                          <a:effectLst/>
                        </a:rPr>
                        <a:t>4:22</a:t>
                      </a:r>
                    </a:p>
                  </a:txBody>
                  <a:tcPr anchor="ctr"/>
                </a:tc>
                <a:tc>
                  <a:txBody>
                    <a:bodyPr/>
                    <a:lstStyle/>
                    <a:p>
                      <a:r>
                        <a:rPr lang="en-US" sz="1200">
                          <a:effectLst/>
                        </a:rPr>
                        <a:t>Rap</a:t>
                      </a:r>
                    </a:p>
                  </a:txBody>
                  <a:tcPr anchor="ctr"/>
                </a:tc>
                <a:tc>
                  <a:txBody>
                    <a:bodyPr/>
                    <a:lstStyle/>
                    <a:p>
                      <a:r>
                        <a:rPr lang="en-US" sz="1200">
                          <a:effectLst/>
                        </a:rPr>
                        <a:t>3</a:t>
                      </a:r>
                    </a:p>
                  </a:txBody>
                  <a:tcPr anchor="ctr"/>
                </a:tc>
                <a:tc>
                  <a:txBody>
                    <a:bodyPr/>
                    <a:lstStyle/>
                    <a:p>
                      <a:r>
                        <a:rPr lang="is-IS" sz="1200">
                          <a:effectLst/>
                        </a:rPr>
                        <a:t>72</a:t>
                      </a:r>
                    </a:p>
                  </a:txBody>
                  <a:tcPr anchor="ctr"/>
                </a:tc>
                <a:tc>
                  <a:txBody>
                    <a:bodyPr/>
                    <a:lstStyle/>
                    <a:p>
                      <a:r>
                        <a:rPr lang="mr-IN" sz="1200">
                          <a:effectLst/>
                        </a:rPr>
                        <a:t>2000-03-11</a:t>
                      </a:r>
                    </a:p>
                  </a:txBody>
                  <a:tcPr anchor="ctr"/>
                </a:tc>
                <a:extLst>
                  <a:ext uri="{0D108BD9-81ED-4DB2-BD59-A6C34878D82A}">
                    <a16:rowId xmlns:a16="http://schemas.microsoft.com/office/drawing/2014/main" val="10003"/>
                  </a:ext>
                </a:extLst>
              </a:tr>
              <a:tr h="370840">
                <a:tc>
                  <a:txBody>
                    <a:bodyPr/>
                    <a:lstStyle/>
                    <a:p>
                      <a:r>
                        <a:rPr lang="is-IS" sz="1200">
                          <a:effectLst/>
                        </a:rPr>
                        <a:t>2000</a:t>
                      </a:r>
                    </a:p>
                  </a:txBody>
                  <a:tcPr anchor="ctr"/>
                </a:tc>
                <a:tc>
                  <a:txBody>
                    <a:bodyPr/>
                    <a:lstStyle/>
                    <a:p>
                      <a:r>
                        <a:rPr lang="de-DE" sz="1200">
                          <a:effectLst/>
                        </a:rPr>
                        <a:t>2 Pac</a:t>
                      </a:r>
                    </a:p>
                  </a:txBody>
                  <a:tcPr anchor="ctr"/>
                </a:tc>
                <a:tc>
                  <a:txBody>
                    <a:bodyPr/>
                    <a:lstStyle/>
                    <a:p>
                      <a:r>
                        <a:rPr lang="en-US" sz="1200">
                          <a:effectLst/>
                        </a:rPr>
                        <a:t>Baby Don't Cry (Keep Ya Head Up II)</a:t>
                      </a:r>
                    </a:p>
                  </a:txBody>
                  <a:tcPr anchor="ctr"/>
                </a:tc>
                <a:tc>
                  <a:txBody>
                    <a:bodyPr/>
                    <a:lstStyle/>
                    <a:p>
                      <a:r>
                        <a:rPr lang="is-IS" sz="1200">
                          <a:effectLst/>
                        </a:rPr>
                        <a:t>4:22</a:t>
                      </a:r>
                    </a:p>
                  </a:txBody>
                  <a:tcPr anchor="ctr"/>
                </a:tc>
                <a:tc>
                  <a:txBody>
                    <a:bodyPr/>
                    <a:lstStyle/>
                    <a:p>
                      <a:r>
                        <a:rPr lang="en-US" sz="1200">
                          <a:effectLst/>
                        </a:rPr>
                        <a:t>Rap</a:t>
                      </a:r>
                    </a:p>
                  </a:txBody>
                  <a:tcPr anchor="ctr"/>
                </a:tc>
                <a:tc>
                  <a:txBody>
                    <a:bodyPr/>
                    <a:lstStyle/>
                    <a:p>
                      <a:r>
                        <a:rPr lang="en-US" sz="1200">
                          <a:effectLst/>
                        </a:rPr>
                        <a:t>4</a:t>
                      </a:r>
                    </a:p>
                  </a:txBody>
                  <a:tcPr anchor="ctr"/>
                </a:tc>
                <a:tc>
                  <a:txBody>
                    <a:bodyPr/>
                    <a:lstStyle/>
                    <a:p>
                      <a:r>
                        <a:rPr lang="uk-UA" sz="1200">
                          <a:effectLst/>
                        </a:rPr>
                        <a:t>77</a:t>
                      </a:r>
                    </a:p>
                  </a:txBody>
                  <a:tcPr anchor="ctr"/>
                </a:tc>
                <a:tc>
                  <a:txBody>
                    <a:bodyPr/>
                    <a:lstStyle/>
                    <a:p>
                      <a:r>
                        <a:rPr lang="mr-IN" sz="1200">
                          <a:effectLst/>
                        </a:rPr>
                        <a:t>2000-03-18</a:t>
                      </a:r>
                    </a:p>
                  </a:txBody>
                  <a:tcPr anchor="ctr"/>
                </a:tc>
                <a:extLst>
                  <a:ext uri="{0D108BD9-81ED-4DB2-BD59-A6C34878D82A}">
                    <a16:rowId xmlns:a16="http://schemas.microsoft.com/office/drawing/2014/main" val="10004"/>
                  </a:ext>
                </a:extLst>
              </a:tr>
              <a:tr h="370840">
                <a:tc>
                  <a:txBody>
                    <a:bodyPr/>
                    <a:lstStyle/>
                    <a:p>
                      <a:r>
                        <a:rPr lang="is-IS" sz="1200">
                          <a:effectLst/>
                        </a:rPr>
                        <a:t>2000</a:t>
                      </a:r>
                    </a:p>
                  </a:txBody>
                  <a:tcPr anchor="ctr"/>
                </a:tc>
                <a:tc>
                  <a:txBody>
                    <a:bodyPr/>
                    <a:lstStyle/>
                    <a:p>
                      <a:r>
                        <a:rPr lang="de-DE" sz="1200">
                          <a:effectLst/>
                        </a:rPr>
                        <a:t>2 Pac</a:t>
                      </a:r>
                    </a:p>
                  </a:txBody>
                  <a:tcPr anchor="ctr"/>
                </a:tc>
                <a:tc>
                  <a:txBody>
                    <a:bodyPr/>
                    <a:lstStyle/>
                    <a:p>
                      <a:r>
                        <a:rPr lang="en-US" sz="1200">
                          <a:effectLst/>
                        </a:rPr>
                        <a:t>Baby Don't Cry (Keep Ya Head Up II)</a:t>
                      </a:r>
                    </a:p>
                  </a:txBody>
                  <a:tcPr anchor="ctr"/>
                </a:tc>
                <a:tc>
                  <a:txBody>
                    <a:bodyPr/>
                    <a:lstStyle/>
                    <a:p>
                      <a:r>
                        <a:rPr lang="is-IS" sz="1200">
                          <a:effectLst/>
                        </a:rPr>
                        <a:t>4:22</a:t>
                      </a:r>
                    </a:p>
                  </a:txBody>
                  <a:tcPr anchor="ctr"/>
                </a:tc>
                <a:tc>
                  <a:txBody>
                    <a:bodyPr/>
                    <a:lstStyle/>
                    <a:p>
                      <a:r>
                        <a:rPr lang="en-US" sz="1200">
                          <a:effectLst/>
                        </a:rPr>
                        <a:t>Rap</a:t>
                      </a:r>
                    </a:p>
                  </a:txBody>
                  <a:tcPr anchor="ctr"/>
                </a:tc>
                <a:tc>
                  <a:txBody>
                    <a:bodyPr/>
                    <a:lstStyle/>
                    <a:p>
                      <a:r>
                        <a:rPr lang="en-US" sz="1200">
                          <a:effectLst/>
                        </a:rPr>
                        <a:t>5</a:t>
                      </a:r>
                    </a:p>
                  </a:txBody>
                  <a:tcPr anchor="ctr"/>
                </a:tc>
                <a:tc>
                  <a:txBody>
                    <a:bodyPr/>
                    <a:lstStyle/>
                    <a:p>
                      <a:r>
                        <a:rPr lang="fi-FI" sz="1200">
                          <a:effectLst/>
                        </a:rPr>
                        <a:t>87</a:t>
                      </a:r>
                    </a:p>
                  </a:txBody>
                  <a:tcPr anchor="ctr"/>
                </a:tc>
                <a:tc>
                  <a:txBody>
                    <a:bodyPr/>
                    <a:lstStyle/>
                    <a:p>
                      <a:r>
                        <a:rPr lang="mr-IN" sz="1200" dirty="0">
                          <a:effectLst/>
                        </a:rPr>
                        <a:t>2000-03-25</a:t>
                      </a:r>
                    </a:p>
                  </a:txBody>
                  <a:tcPr anchor="ctr"/>
                </a:tc>
                <a:extLst>
                  <a:ext uri="{0D108BD9-81ED-4DB2-BD59-A6C34878D82A}">
                    <a16:rowId xmlns:a16="http://schemas.microsoft.com/office/drawing/2014/main" val="10005"/>
                  </a:ext>
                </a:extLst>
              </a:tr>
              <a:tr h="370840">
                <a:tc>
                  <a:txBody>
                    <a:bodyPr/>
                    <a:lstStyle/>
                    <a:p>
                      <a:r>
                        <a:rPr lang="is-IS" sz="1200">
                          <a:effectLst/>
                        </a:rPr>
                        <a:t>2000</a:t>
                      </a:r>
                    </a:p>
                  </a:txBody>
                  <a:tcPr anchor="ctr"/>
                </a:tc>
                <a:tc>
                  <a:txBody>
                    <a:bodyPr/>
                    <a:lstStyle/>
                    <a:p>
                      <a:r>
                        <a:rPr lang="de-DE" sz="1200">
                          <a:effectLst/>
                        </a:rPr>
                        <a:t>2 Pac</a:t>
                      </a:r>
                    </a:p>
                  </a:txBody>
                  <a:tcPr anchor="ctr"/>
                </a:tc>
                <a:tc>
                  <a:txBody>
                    <a:bodyPr/>
                    <a:lstStyle/>
                    <a:p>
                      <a:r>
                        <a:rPr lang="en-US" sz="1200">
                          <a:effectLst/>
                        </a:rPr>
                        <a:t>Baby Don't Cry (Keep Ya Head Up II)</a:t>
                      </a:r>
                    </a:p>
                  </a:txBody>
                  <a:tcPr anchor="ctr"/>
                </a:tc>
                <a:tc>
                  <a:txBody>
                    <a:bodyPr/>
                    <a:lstStyle/>
                    <a:p>
                      <a:r>
                        <a:rPr lang="is-IS" sz="1200">
                          <a:effectLst/>
                        </a:rPr>
                        <a:t>4:22</a:t>
                      </a:r>
                    </a:p>
                  </a:txBody>
                  <a:tcPr anchor="ctr"/>
                </a:tc>
                <a:tc>
                  <a:txBody>
                    <a:bodyPr/>
                    <a:lstStyle/>
                    <a:p>
                      <a:r>
                        <a:rPr lang="en-US" sz="1200">
                          <a:effectLst/>
                        </a:rPr>
                        <a:t>Rap</a:t>
                      </a:r>
                    </a:p>
                  </a:txBody>
                  <a:tcPr anchor="ctr"/>
                </a:tc>
                <a:tc>
                  <a:txBody>
                    <a:bodyPr/>
                    <a:lstStyle/>
                    <a:p>
                      <a:r>
                        <a:rPr lang="en-US" sz="1200">
                          <a:effectLst/>
                        </a:rPr>
                        <a:t>6</a:t>
                      </a:r>
                    </a:p>
                  </a:txBody>
                  <a:tcPr anchor="ctr"/>
                </a:tc>
                <a:tc>
                  <a:txBody>
                    <a:bodyPr/>
                    <a:lstStyle/>
                    <a:p>
                      <a:r>
                        <a:rPr lang="cs-CZ" sz="1200">
                          <a:effectLst/>
                        </a:rPr>
                        <a:t>94</a:t>
                      </a:r>
                    </a:p>
                  </a:txBody>
                  <a:tcPr anchor="ctr"/>
                </a:tc>
                <a:tc>
                  <a:txBody>
                    <a:bodyPr/>
                    <a:lstStyle/>
                    <a:p>
                      <a:r>
                        <a:rPr lang="mr-IN" sz="1200">
                          <a:effectLst/>
                        </a:rPr>
                        <a:t>2000-04-01</a:t>
                      </a:r>
                    </a:p>
                  </a:txBody>
                  <a:tcPr anchor="ctr"/>
                </a:tc>
                <a:extLst>
                  <a:ext uri="{0D108BD9-81ED-4DB2-BD59-A6C34878D82A}">
                    <a16:rowId xmlns:a16="http://schemas.microsoft.com/office/drawing/2014/main" val="10006"/>
                  </a:ext>
                </a:extLst>
              </a:tr>
              <a:tr h="370840">
                <a:tc>
                  <a:txBody>
                    <a:bodyPr/>
                    <a:lstStyle/>
                    <a:p>
                      <a:r>
                        <a:rPr lang="is-IS" sz="1200">
                          <a:effectLst/>
                        </a:rPr>
                        <a:t>2000</a:t>
                      </a:r>
                    </a:p>
                  </a:txBody>
                  <a:tcPr anchor="ctr"/>
                </a:tc>
                <a:tc>
                  <a:txBody>
                    <a:bodyPr/>
                    <a:lstStyle/>
                    <a:p>
                      <a:r>
                        <a:rPr lang="de-DE" sz="1200">
                          <a:effectLst/>
                        </a:rPr>
                        <a:t>2 Pac</a:t>
                      </a:r>
                    </a:p>
                  </a:txBody>
                  <a:tcPr anchor="ctr"/>
                </a:tc>
                <a:tc>
                  <a:txBody>
                    <a:bodyPr/>
                    <a:lstStyle/>
                    <a:p>
                      <a:r>
                        <a:rPr lang="en-US" sz="1200">
                          <a:effectLst/>
                        </a:rPr>
                        <a:t>Baby Don't Cry (Keep Ya Head Up II)</a:t>
                      </a:r>
                    </a:p>
                  </a:txBody>
                  <a:tcPr anchor="ctr"/>
                </a:tc>
                <a:tc>
                  <a:txBody>
                    <a:bodyPr/>
                    <a:lstStyle/>
                    <a:p>
                      <a:r>
                        <a:rPr lang="is-IS" sz="1200">
                          <a:effectLst/>
                        </a:rPr>
                        <a:t>4:22</a:t>
                      </a:r>
                    </a:p>
                  </a:txBody>
                  <a:tcPr anchor="ctr"/>
                </a:tc>
                <a:tc>
                  <a:txBody>
                    <a:bodyPr/>
                    <a:lstStyle/>
                    <a:p>
                      <a:r>
                        <a:rPr lang="en-US" sz="1200">
                          <a:effectLst/>
                        </a:rPr>
                        <a:t>Rap</a:t>
                      </a:r>
                    </a:p>
                  </a:txBody>
                  <a:tcPr anchor="ctr"/>
                </a:tc>
                <a:tc>
                  <a:txBody>
                    <a:bodyPr/>
                    <a:lstStyle/>
                    <a:p>
                      <a:r>
                        <a:rPr lang="en-US" sz="1200">
                          <a:effectLst/>
                        </a:rPr>
                        <a:t>7</a:t>
                      </a:r>
                    </a:p>
                  </a:txBody>
                  <a:tcPr anchor="ctr"/>
                </a:tc>
                <a:tc>
                  <a:txBody>
                    <a:bodyPr/>
                    <a:lstStyle/>
                    <a:p>
                      <a:r>
                        <a:rPr lang="en-US" sz="1200">
                          <a:effectLst/>
                        </a:rPr>
                        <a:t>99</a:t>
                      </a:r>
                    </a:p>
                  </a:txBody>
                  <a:tcPr anchor="ctr"/>
                </a:tc>
                <a:tc>
                  <a:txBody>
                    <a:bodyPr/>
                    <a:lstStyle/>
                    <a:p>
                      <a:r>
                        <a:rPr lang="mr-IN" sz="1200">
                          <a:effectLst/>
                        </a:rPr>
                        <a:t>2000-04-08</a:t>
                      </a:r>
                    </a:p>
                  </a:txBody>
                  <a:tcPr anchor="ctr"/>
                </a:tc>
                <a:extLst>
                  <a:ext uri="{0D108BD9-81ED-4DB2-BD59-A6C34878D82A}">
                    <a16:rowId xmlns:a16="http://schemas.microsoft.com/office/drawing/2014/main" val="10007"/>
                  </a:ext>
                </a:extLst>
              </a:tr>
              <a:tr h="370840">
                <a:tc>
                  <a:txBody>
                    <a:bodyPr/>
                    <a:lstStyle/>
                    <a:p>
                      <a:r>
                        <a:rPr lang="is-IS" sz="1200">
                          <a:effectLst/>
                        </a:rPr>
                        <a:t>2000</a:t>
                      </a:r>
                    </a:p>
                  </a:txBody>
                  <a:tcPr anchor="ctr"/>
                </a:tc>
                <a:tc>
                  <a:txBody>
                    <a:bodyPr/>
                    <a:lstStyle/>
                    <a:p>
                      <a:r>
                        <a:rPr lang="en-US" sz="1200">
                          <a:effectLst/>
                        </a:rPr>
                        <a:t>2Ge+her</a:t>
                      </a:r>
                    </a:p>
                  </a:txBody>
                  <a:tcPr anchor="ctr"/>
                </a:tc>
                <a:tc>
                  <a:txBody>
                    <a:bodyPr/>
                    <a:lstStyle/>
                    <a:p>
                      <a:r>
                        <a:rPr lang="en-US" sz="1200">
                          <a:effectLst/>
                        </a:rPr>
                        <a:t>The Hardest Part Of Breaking Up (Is Getting Ba...</a:t>
                      </a:r>
                    </a:p>
                  </a:txBody>
                  <a:tcPr anchor="ctr"/>
                </a:tc>
                <a:tc>
                  <a:txBody>
                    <a:bodyPr/>
                    <a:lstStyle/>
                    <a:p>
                      <a:r>
                        <a:rPr lang="ru-RU" sz="1200">
                          <a:effectLst/>
                        </a:rPr>
                        <a:t>3:15</a:t>
                      </a:r>
                    </a:p>
                  </a:txBody>
                  <a:tcPr anchor="ctr"/>
                </a:tc>
                <a:tc>
                  <a:txBody>
                    <a:bodyPr/>
                    <a:lstStyle/>
                    <a:p>
                      <a:r>
                        <a:rPr lang="uk-UA" sz="1200">
                          <a:effectLst/>
                        </a:rPr>
                        <a:t>R&amp;B</a:t>
                      </a:r>
                    </a:p>
                  </a:txBody>
                  <a:tcPr anchor="ctr"/>
                </a:tc>
                <a:tc>
                  <a:txBody>
                    <a:bodyPr/>
                    <a:lstStyle/>
                    <a:p>
                      <a:r>
                        <a:rPr lang="en-US" sz="1200">
                          <a:effectLst/>
                        </a:rPr>
                        <a:t>1</a:t>
                      </a:r>
                    </a:p>
                  </a:txBody>
                  <a:tcPr anchor="ctr"/>
                </a:tc>
                <a:tc>
                  <a:txBody>
                    <a:bodyPr/>
                    <a:lstStyle/>
                    <a:p>
                      <a:r>
                        <a:rPr lang="en-US" sz="1200">
                          <a:effectLst/>
                        </a:rPr>
                        <a:t>91</a:t>
                      </a:r>
                    </a:p>
                  </a:txBody>
                  <a:tcPr anchor="ctr"/>
                </a:tc>
                <a:tc>
                  <a:txBody>
                    <a:bodyPr/>
                    <a:lstStyle/>
                    <a:p>
                      <a:r>
                        <a:rPr lang="mr-IN" sz="1200">
                          <a:effectLst/>
                        </a:rPr>
                        <a:t>2000-09-02</a:t>
                      </a:r>
                    </a:p>
                  </a:txBody>
                  <a:tcPr anchor="ctr"/>
                </a:tc>
                <a:extLst>
                  <a:ext uri="{0D108BD9-81ED-4DB2-BD59-A6C34878D82A}">
                    <a16:rowId xmlns:a16="http://schemas.microsoft.com/office/drawing/2014/main" val="10008"/>
                  </a:ext>
                </a:extLst>
              </a:tr>
              <a:tr h="370840">
                <a:tc>
                  <a:txBody>
                    <a:bodyPr/>
                    <a:lstStyle/>
                    <a:p>
                      <a:r>
                        <a:rPr lang="is-IS" sz="1200">
                          <a:effectLst/>
                        </a:rPr>
                        <a:t>2000</a:t>
                      </a:r>
                    </a:p>
                  </a:txBody>
                  <a:tcPr anchor="ctr"/>
                </a:tc>
                <a:tc>
                  <a:txBody>
                    <a:bodyPr/>
                    <a:lstStyle/>
                    <a:p>
                      <a:r>
                        <a:rPr lang="en-US" sz="1200">
                          <a:effectLst/>
                        </a:rPr>
                        <a:t>2Ge+her</a:t>
                      </a:r>
                    </a:p>
                  </a:txBody>
                  <a:tcPr anchor="ctr"/>
                </a:tc>
                <a:tc>
                  <a:txBody>
                    <a:bodyPr/>
                    <a:lstStyle/>
                    <a:p>
                      <a:r>
                        <a:rPr lang="en-US" sz="1200">
                          <a:effectLst/>
                        </a:rPr>
                        <a:t>The Hardest Part Of Breaking Up (Is Getting Ba...</a:t>
                      </a:r>
                    </a:p>
                  </a:txBody>
                  <a:tcPr anchor="ctr"/>
                </a:tc>
                <a:tc>
                  <a:txBody>
                    <a:bodyPr/>
                    <a:lstStyle/>
                    <a:p>
                      <a:r>
                        <a:rPr lang="ru-RU" sz="1200">
                          <a:effectLst/>
                        </a:rPr>
                        <a:t>3:15</a:t>
                      </a:r>
                    </a:p>
                  </a:txBody>
                  <a:tcPr anchor="ctr"/>
                </a:tc>
                <a:tc>
                  <a:txBody>
                    <a:bodyPr/>
                    <a:lstStyle/>
                    <a:p>
                      <a:r>
                        <a:rPr lang="uk-UA" sz="1200">
                          <a:effectLst/>
                        </a:rPr>
                        <a:t>R&amp;B</a:t>
                      </a:r>
                    </a:p>
                  </a:txBody>
                  <a:tcPr anchor="ctr"/>
                </a:tc>
                <a:tc>
                  <a:txBody>
                    <a:bodyPr/>
                    <a:lstStyle/>
                    <a:p>
                      <a:r>
                        <a:rPr lang="is-IS" sz="1200">
                          <a:effectLst/>
                        </a:rPr>
                        <a:t>2</a:t>
                      </a:r>
                    </a:p>
                  </a:txBody>
                  <a:tcPr anchor="ctr"/>
                </a:tc>
                <a:tc>
                  <a:txBody>
                    <a:bodyPr/>
                    <a:lstStyle/>
                    <a:p>
                      <a:r>
                        <a:rPr lang="fi-FI" sz="1200">
                          <a:effectLst/>
                        </a:rPr>
                        <a:t>87</a:t>
                      </a:r>
                    </a:p>
                  </a:txBody>
                  <a:tcPr anchor="ctr"/>
                </a:tc>
                <a:tc>
                  <a:txBody>
                    <a:bodyPr/>
                    <a:lstStyle/>
                    <a:p>
                      <a:r>
                        <a:rPr lang="mr-IN" sz="1200">
                          <a:effectLst/>
                        </a:rPr>
                        <a:t>2000-09-09</a:t>
                      </a:r>
                    </a:p>
                  </a:txBody>
                  <a:tcPr anchor="ctr"/>
                </a:tc>
                <a:extLst>
                  <a:ext uri="{0D108BD9-81ED-4DB2-BD59-A6C34878D82A}">
                    <a16:rowId xmlns:a16="http://schemas.microsoft.com/office/drawing/2014/main" val="10009"/>
                  </a:ext>
                </a:extLst>
              </a:tr>
              <a:tr h="370840">
                <a:tc>
                  <a:txBody>
                    <a:bodyPr/>
                    <a:lstStyle/>
                    <a:p>
                      <a:r>
                        <a:rPr lang="is-IS" sz="1200">
                          <a:effectLst/>
                        </a:rPr>
                        <a:t>2000</a:t>
                      </a:r>
                    </a:p>
                  </a:txBody>
                  <a:tcPr anchor="ctr"/>
                </a:tc>
                <a:tc>
                  <a:txBody>
                    <a:bodyPr/>
                    <a:lstStyle/>
                    <a:p>
                      <a:r>
                        <a:rPr lang="en-US" sz="1200">
                          <a:effectLst/>
                        </a:rPr>
                        <a:t>2Ge+her</a:t>
                      </a:r>
                    </a:p>
                  </a:txBody>
                  <a:tcPr anchor="ctr"/>
                </a:tc>
                <a:tc>
                  <a:txBody>
                    <a:bodyPr/>
                    <a:lstStyle/>
                    <a:p>
                      <a:r>
                        <a:rPr lang="en-US" sz="1200">
                          <a:effectLst/>
                        </a:rPr>
                        <a:t>The Hardest Part Of Breaking Up (Is Getting Ba...</a:t>
                      </a:r>
                    </a:p>
                  </a:txBody>
                  <a:tcPr anchor="ctr"/>
                </a:tc>
                <a:tc>
                  <a:txBody>
                    <a:bodyPr/>
                    <a:lstStyle/>
                    <a:p>
                      <a:r>
                        <a:rPr lang="ru-RU" sz="1200">
                          <a:effectLst/>
                        </a:rPr>
                        <a:t>3:15</a:t>
                      </a:r>
                    </a:p>
                  </a:txBody>
                  <a:tcPr anchor="ctr"/>
                </a:tc>
                <a:tc>
                  <a:txBody>
                    <a:bodyPr/>
                    <a:lstStyle/>
                    <a:p>
                      <a:r>
                        <a:rPr lang="uk-UA" sz="1200">
                          <a:effectLst/>
                        </a:rPr>
                        <a:t>R&amp;B</a:t>
                      </a:r>
                    </a:p>
                  </a:txBody>
                  <a:tcPr anchor="ctr"/>
                </a:tc>
                <a:tc>
                  <a:txBody>
                    <a:bodyPr/>
                    <a:lstStyle/>
                    <a:p>
                      <a:r>
                        <a:rPr lang="en-US" sz="1200">
                          <a:effectLst/>
                        </a:rPr>
                        <a:t>3</a:t>
                      </a:r>
                    </a:p>
                  </a:txBody>
                  <a:tcPr anchor="ctr"/>
                </a:tc>
                <a:tc>
                  <a:txBody>
                    <a:bodyPr/>
                    <a:lstStyle/>
                    <a:p>
                      <a:r>
                        <a:rPr lang="is-IS" sz="1200">
                          <a:effectLst/>
                        </a:rPr>
                        <a:t>92</a:t>
                      </a:r>
                    </a:p>
                  </a:txBody>
                  <a:tcPr anchor="ctr"/>
                </a:tc>
                <a:tc>
                  <a:txBody>
                    <a:bodyPr/>
                    <a:lstStyle/>
                    <a:p>
                      <a:r>
                        <a:rPr lang="mr-IN" sz="1200" dirty="0">
                          <a:effectLst/>
                        </a:rPr>
                        <a:t>2000-09-16</a:t>
                      </a:r>
                    </a:p>
                  </a:txBody>
                  <a:tcPr anchor="ctr"/>
                </a:tc>
                <a:extLst>
                  <a:ext uri="{0D108BD9-81ED-4DB2-BD59-A6C34878D82A}">
                    <a16:rowId xmlns:a16="http://schemas.microsoft.com/office/drawing/2014/main" val="10010"/>
                  </a:ext>
                </a:extLst>
              </a:tr>
            </a:tbl>
          </a:graphicData>
        </a:graphic>
      </p:graphicFrame>
      <p:sp>
        <p:nvSpPr>
          <p:cNvPr id="6" name="TextBox 5"/>
          <p:cNvSpPr txBox="1"/>
          <p:nvPr/>
        </p:nvSpPr>
        <p:spPr>
          <a:xfrm>
            <a:off x="4338403" y="6187122"/>
            <a:ext cx="3282846" cy="369332"/>
          </a:xfrm>
          <a:prstGeom prst="rect">
            <a:avLst/>
          </a:prstGeom>
          <a:noFill/>
        </p:spPr>
        <p:txBody>
          <a:bodyPr wrap="square" rtlCol="0">
            <a:spAutoFit/>
          </a:bodyPr>
          <a:lstStyle/>
          <a:p>
            <a:pPr algn="ctr"/>
            <a:r>
              <a:rPr lang="en-US" b="1" dirty="0">
                <a:solidFill>
                  <a:schemeClr val="tx2"/>
                </a:solidFill>
              </a:rPr>
              <a:t>?????????????</a:t>
            </a:r>
          </a:p>
        </p:txBody>
      </p:sp>
    </p:spTree>
    <p:extLst>
      <p:ext uri="{BB962C8B-B14F-4D97-AF65-F5344CB8AC3E}">
        <p14:creationId xmlns:p14="http://schemas.microsoft.com/office/powerpoint/2010/main" val="3233210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to do?</a:t>
            </a:r>
          </a:p>
        </p:txBody>
      </p:sp>
      <p:sp>
        <p:nvSpPr>
          <p:cNvPr id="3" name="Content Placeholder 2"/>
          <p:cNvSpPr>
            <a:spLocks noGrp="1"/>
          </p:cNvSpPr>
          <p:nvPr>
            <p:ph idx="1"/>
          </p:nvPr>
        </p:nvSpPr>
        <p:spPr/>
        <p:txBody>
          <a:bodyPr>
            <a:normAutofit fontScale="85000" lnSpcReduction="20000"/>
          </a:bodyPr>
          <a:lstStyle/>
          <a:p>
            <a:r>
              <a:rPr lang="en-US" dirty="0"/>
              <a:t>Column headers are values, not variable names?</a:t>
            </a:r>
          </a:p>
          <a:p>
            <a:pPr marL="342900" indent="-342900">
              <a:buFont typeface="Arial" charset="0"/>
              <a:buChar char="•"/>
            </a:pPr>
            <a:r>
              <a:rPr lang="en-US" b="0" dirty="0"/>
              <a:t>Good to go!</a:t>
            </a:r>
          </a:p>
          <a:p>
            <a:r>
              <a:rPr lang="en-US" dirty="0"/>
              <a:t>Multiple variables are stored in one column?</a:t>
            </a:r>
          </a:p>
          <a:p>
            <a:pPr marL="342900" indent="-342900">
              <a:buFont typeface="Arial" charset="0"/>
              <a:buChar char="•"/>
            </a:pPr>
            <a:r>
              <a:rPr lang="en-US" b="0" dirty="0"/>
              <a:t>Maybe (depends on if genre text in raw data was multiple)</a:t>
            </a:r>
          </a:p>
          <a:p>
            <a:r>
              <a:rPr lang="en-US" dirty="0"/>
              <a:t>Variables are stored in both rows and columns?</a:t>
            </a:r>
          </a:p>
          <a:p>
            <a:pPr marL="342900" indent="-342900">
              <a:buFont typeface="Arial" charset="0"/>
              <a:buChar char="•"/>
            </a:pPr>
            <a:r>
              <a:rPr lang="en-US" b="0" dirty="0"/>
              <a:t>Good to go!</a:t>
            </a:r>
          </a:p>
          <a:p>
            <a:r>
              <a:rPr lang="en-US" dirty="0"/>
              <a:t>Multiple types of observational units in the same table?</a:t>
            </a:r>
          </a:p>
          <a:p>
            <a:pPr marL="342900" indent="-342900">
              <a:buFont typeface="Arial" charset="0"/>
              <a:buChar char="•"/>
            </a:pPr>
            <a:r>
              <a:rPr lang="en-US" b="0" dirty="0"/>
              <a:t>Good to go!  One row per song’s week on the Top 100.</a:t>
            </a:r>
          </a:p>
          <a:p>
            <a:r>
              <a:rPr lang="en-US" dirty="0"/>
              <a:t>A single observational unit is stored in multiple tables?</a:t>
            </a:r>
          </a:p>
          <a:p>
            <a:pPr marL="342900" indent="-342900">
              <a:buFont typeface="Arial" charset="0"/>
              <a:buChar char="•"/>
            </a:pPr>
            <a:r>
              <a:rPr lang="en-US" b="0" dirty="0"/>
              <a:t>Don’t do this!</a:t>
            </a:r>
          </a:p>
          <a:p>
            <a:r>
              <a:rPr lang="en-US" dirty="0"/>
              <a:t>Repetition of data?</a:t>
            </a:r>
          </a:p>
          <a:p>
            <a:pPr marL="342900" indent="-342900">
              <a:buFont typeface="Arial" charset="0"/>
              <a:buChar char="•"/>
            </a:pPr>
            <a:r>
              <a:rPr lang="en-US" b="0" dirty="0"/>
              <a:t>Lots!  Artist and song title’s text names.  Which leads us to </a:t>
            </a:r>
            <a:r>
              <a:rPr lang="mr-IN" b="0" dirty="0"/>
              <a:t>…</a:t>
            </a:r>
            <a:endParaRPr lang="en-US" b="0" dirty="0"/>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pPr/>
              <a:t>51</a:t>
            </a:fld>
            <a:endParaRPr lang="en-US"/>
          </a:p>
        </p:txBody>
      </p:sp>
    </p:spTree>
    <p:extLst>
      <p:ext uri="{BB962C8B-B14F-4D97-AF65-F5344CB8AC3E}">
        <p14:creationId xmlns:p14="http://schemas.microsoft.com/office/powerpoint/2010/main" val="4187842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On we go!  To relational Databases &amp; SQL!</a:t>
            </a:r>
          </a:p>
        </p:txBody>
      </p:sp>
      <p:sp>
        <p:nvSpPr>
          <p:cNvPr id="3" name="Content Placeholder 2"/>
          <p:cNvSpPr>
            <a:spLocks noGrp="1"/>
          </p:cNvSpPr>
          <p:nvPr>
            <p:ph idx="1"/>
          </p:nvPr>
        </p:nvSpPr>
        <p:spPr/>
        <p:txBody>
          <a:bodyPr vert="horz" lIns="91440" tIns="45720" rIns="91440" bIns="731520" rtlCol="0">
            <a:normAutofit fontScale="77500" lnSpcReduction="20000"/>
          </a:bodyPr>
          <a:lstStyle/>
          <a:p>
            <a:pPr marL="457200" indent="-457200">
              <a:buAutoNum type="arabicPeriod"/>
            </a:pPr>
            <a:r>
              <a:rPr lang="en-US" dirty="0" err="1"/>
              <a:t>NumPy</a:t>
            </a:r>
            <a:r>
              <a:rPr lang="en-US" dirty="0"/>
              <a:t>: Python Library for Manipulating </a:t>
            </a:r>
            <a:r>
              <a:rPr lang="en-US" dirty="0" err="1"/>
              <a:t>nD</a:t>
            </a:r>
            <a:r>
              <a:rPr lang="en-US" dirty="0"/>
              <a:t> Arrays</a:t>
            </a:r>
          </a:p>
          <a:p>
            <a:pPr lvl="1" indent="0">
              <a:buNone/>
            </a:pPr>
            <a:r>
              <a:rPr lang="en-US" b="0" dirty="0"/>
              <a:t>Multidimensional Arrays, and a variety of operations including Linear Algebra</a:t>
            </a:r>
          </a:p>
          <a:p>
            <a:pPr lvl="1" indent="0">
              <a:buNone/>
            </a:pPr>
            <a:endParaRPr lang="en-US" dirty="0"/>
          </a:p>
          <a:p>
            <a:pPr marL="457200" indent="-457200">
              <a:buAutoNum type="arabicPeriod"/>
            </a:pPr>
            <a:r>
              <a:rPr lang="en-US" dirty="0"/>
              <a:t>Pandas: Python Library for Manipulating Tabular Data, &amp; Tidy Data</a:t>
            </a:r>
          </a:p>
          <a:p>
            <a:pPr lvl="1" indent="0">
              <a:buNone/>
            </a:pPr>
            <a:r>
              <a:rPr lang="en-US" dirty="0"/>
              <a:t>Series, Tables (also called </a:t>
            </a:r>
            <a:r>
              <a:rPr lang="en-US" b="1" dirty="0" err="1"/>
              <a:t>DataFrames</a:t>
            </a:r>
            <a:r>
              <a:rPr lang="en-US" dirty="0"/>
              <a:t>)</a:t>
            </a:r>
          </a:p>
          <a:p>
            <a:pPr lvl="1" indent="0">
              <a:buNone/>
            </a:pPr>
            <a:r>
              <a:rPr lang="en-US" dirty="0"/>
              <a:t>Many operations to manipulate and combine tables/series</a:t>
            </a:r>
          </a:p>
          <a:p>
            <a:pPr lvl="1" indent="0">
              <a:buNone/>
            </a:pPr>
            <a:endParaRPr lang="en-US" dirty="0"/>
          </a:p>
          <a:p>
            <a:pPr marL="457200" indent="-457200">
              <a:buAutoNum type="arabicPeriod"/>
            </a:pPr>
            <a:r>
              <a:rPr lang="en-US" dirty="0">
                <a:solidFill>
                  <a:schemeClr val="tx2"/>
                </a:solidFill>
              </a:rPr>
              <a:t>Relational Databases</a:t>
            </a:r>
          </a:p>
          <a:p>
            <a:pPr lvl="1" indent="0">
              <a:buNone/>
            </a:pPr>
            <a:r>
              <a:rPr lang="en-US" dirty="0">
                <a:solidFill>
                  <a:schemeClr val="tx2"/>
                </a:solidFill>
              </a:rPr>
              <a:t>Tables/Relations, and SQL (similar to Pandas operations)</a:t>
            </a:r>
          </a:p>
          <a:p>
            <a:pPr lvl="1" indent="0">
              <a:buNone/>
            </a:pPr>
            <a:endParaRPr lang="en-US" dirty="0"/>
          </a:p>
          <a:p>
            <a:r>
              <a:rPr lang="en-US" dirty="0"/>
              <a:t>4.    Apache Spark</a:t>
            </a:r>
          </a:p>
          <a:p>
            <a:pPr marL="274320" lvl="1" indent="0">
              <a:buNone/>
            </a:pPr>
            <a:r>
              <a:rPr lang="en-US" dirty="0"/>
              <a:t>   Sets of objects or key-value pairs </a:t>
            </a:r>
          </a:p>
          <a:p>
            <a:pPr marL="274320" lvl="1" indent="0">
              <a:buNone/>
            </a:pPr>
            <a:r>
              <a:rPr lang="en-US" dirty="0"/>
              <a:t>   MapReduce and SQL-like operations</a:t>
            </a:r>
          </a:p>
        </p:txBody>
      </p:sp>
      <p:sp>
        <p:nvSpPr>
          <p:cNvPr id="5" name="Slide Number Placeholder 4"/>
          <p:cNvSpPr>
            <a:spLocks noGrp="1"/>
          </p:cNvSpPr>
          <p:nvPr>
            <p:ph type="sldNum" sz="quarter" idx="12"/>
          </p:nvPr>
        </p:nvSpPr>
        <p:spPr/>
        <p:txBody>
          <a:bodyPr/>
          <a:lstStyle/>
          <a:p>
            <a:fld id="{A2EF37A0-74FC-AB4F-AE4C-D9BFC6719E9F}" type="slidenum">
              <a:rPr lang="en-US" smtClean="0"/>
              <a:pPr/>
              <a:t>52</a:t>
            </a:fld>
            <a:endParaRPr lang="en-US"/>
          </a:p>
        </p:txBody>
      </p:sp>
    </p:spTree>
    <p:extLst>
      <p:ext uri="{BB962C8B-B14F-4D97-AF65-F5344CB8AC3E}">
        <p14:creationId xmlns:p14="http://schemas.microsoft.com/office/powerpoint/2010/main" val="13519725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Today’s Lecture</a:t>
            </a:r>
            <a:endParaRPr lang="en-US" dirty="0"/>
          </a:p>
        </p:txBody>
      </p:sp>
      <p:sp>
        <p:nvSpPr>
          <p:cNvPr id="20" name="Content Placeholder 19"/>
          <p:cNvSpPr>
            <a:spLocks noGrp="1"/>
          </p:cNvSpPr>
          <p:nvPr>
            <p:ph idx="1"/>
          </p:nvPr>
        </p:nvSpPr>
        <p:spPr/>
        <p:txBody>
          <a:bodyPr/>
          <a:lstStyle/>
          <a:p>
            <a:r>
              <a:rPr lang="en-US" dirty="0"/>
              <a:t>Relational data:</a:t>
            </a:r>
          </a:p>
          <a:p>
            <a:pPr marL="342900" indent="-342900">
              <a:buFont typeface="Arial" charset="0"/>
              <a:buChar char="•"/>
            </a:pPr>
            <a:r>
              <a:rPr lang="en-US" b="0" dirty="0"/>
              <a:t>What is a relation, and how do they interact?</a:t>
            </a:r>
          </a:p>
          <a:p>
            <a:r>
              <a:rPr lang="en-US" dirty="0"/>
              <a:t>Querying databases:</a:t>
            </a:r>
          </a:p>
          <a:p>
            <a:pPr marL="342900" indent="-342900">
              <a:buFont typeface="Arial" charset="0"/>
              <a:buChar char="•"/>
            </a:pPr>
            <a:r>
              <a:rPr lang="en-US" b="0" dirty="0"/>
              <a:t>SQL</a:t>
            </a:r>
          </a:p>
          <a:p>
            <a:pPr marL="342900" indent="-342900">
              <a:buFont typeface="Arial" charset="0"/>
              <a:buChar char="•"/>
            </a:pPr>
            <a:r>
              <a:rPr lang="en-US" b="0" dirty="0"/>
              <a:t>SQLite</a:t>
            </a:r>
          </a:p>
          <a:p>
            <a:pPr marL="342900" indent="-342900">
              <a:buFont typeface="Arial" charset="0"/>
              <a:buChar char="•"/>
            </a:pPr>
            <a:r>
              <a:rPr lang="en-US" b="0" dirty="0"/>
              <a:t>How does this relate to </a:t>
            </a:r>
            <a:r>
              <a:rPr lang="en-US" b="0" dirty="0">
                <a:latin typeface="Courier" charset="0"/>
                <a:ea typeface="Courier" charset="0"/>
                <a:cs typeface="Courier" charset="0"/>
              </a:rPr>
              <a:t>pandas</a:t>
            </a:r>
            <a:r>
              <a:rPr lang="en-US" b="0" dirty="0"/>
              <a:t>?</a:t>
            </a:r>
          </a:p>
          <a:p>
            <a:r>
              <a:rPr lang="en-US" dirty="0"/>
              <a:t>Joins</a:t>
            </a:r>
          </a:p>
        </p:txBody>
      </p:sp>
      <p:sp>
        <p:nvSpPr>
          <p:cNvPr id="4" name="Slide Number Placeholder 3"/>
          <p:cNvSpPr>
            <a:spLocks noGrp="1"/>
          </p:cNvSpPr>
          <p:nvPr>
            <p:ph type="sldNum" sz="quarter" idx="12"/>
          </p:nvPr>
        </p:nvSpPr>
        <p:spPr/>
        <p:txBody>
          <a:bodyPr/>
          <a:lstStyle/>
          <a:p>
            <a:fld id="{A2EF37A0-74FC-AB4F-AE4C-D9BFC6719E9F}" type="slidenum">
              <a:rPr lang="en-US" smtClean="0"/>
              <a:pPr/>
              <a:t>53</a:t>
            </a:fld>
            <a:endParaRPr lang="en-US" dirty="0"/>
          </a:p>
        </p:txBody>
      </p:sp>
      <p:sp>
        <p:nvSpPr>
          <p:cNvPr id="5" name="TextBox 4"/>
          <p:cNvSpPr txBox="1"/>
          <p:nvPr/>
        </p:nvSpPr>
        <p:spPr>
          <a:xfrm>
            <a:off x="5827548" y="6534436"/>
            <a:ext cx="6019436" cy="338554"/>
          </a:xfrm>
          <a:prstGeom prst="rect">
            <a:avLst/>
          </a:prstGeom>
          <a:noFill/>
        </p:spPr>
        <p:txBody>
          <a:bodyPr wrap="square" rtlCol="0">
            <a:spAutoFit/>
          </a:bodyPr>
          <a:lstStyle/>
          <a:p>
            <a:pPr algn="r"/>
            <a:r>
              <a:rPr lang="en-US" sz="1600" dirty="0">
                <a:solidFill>
                  <a:schemeClr val="bg1">
                    <a:lumMod val="50000"/>
                  </a:schemeClr>
                </a:solidFill>
              </a:rPr>
              <a:t>Thanks to Zico </a:t>
            </a:r>
            <a:r>
              <a:rPr lang="en-US" sz="1600" dirty="0" err="1">
                <a:solidFill>
                  <a:schemeClr val="bg1">
                    <a:lumMod val="50000"/>
                  </a:schemeClr>
                </a:solidFill>
              </a:rPr>
              <a:t>Kolter</a:t>
            </a:r>
            <a:r>
              <a:rPr lang="en-US" sz="1600" dirty="0">
                <a:solidFill>
                  <a:schemeClr val="bg1">
                    <a:lumMod val="50000"/>
                  </a:schemeClr>
                </a:solidFill>
              </a:rPr>
              <a:t> for some structure for this lecture!</a:t>
            </a:r>
          </a:p>
        </p:txBody>
      </p:sp>
      <p:pic>
        <p:nvPicPr>
          <p:cNvPr id="6" name="Picture 5"/>
          <p:cNvPicPr>
            <a:picLocks noChangeAspect="1"/>
          </p:cNvPicPr>
          <p:nvPr/>
        </p:nvPicPr>
        <p:blipFill>
          <a:blip r:embed="rId3"/>
          <a:stretch>
            <a:fillRect/>
          </a:stretch>
        </p:blipFill>
        <p:spPr>
          <a:xfrm>
            <a:off x="7748777" y="1344329"/>
            <a:ext cx="3437807" cy="3966701"/>
          </a:xfrm>
          <a:prstGeom prst="rect">
            <a:avLst/>
          </a:prstGeom>
        </p:spPr>
      </p:pic>
    </p:spTree>
    <p:extLst>
      <p:ext uri="{BB962C8B-B14F-4D97-AF65-F5344CB8AC3E}">
        <p14:creationId xmlns:p14="http://schemas.microsoft.com/office/powerpoint/2010/main" val="1614234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p"/>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Relation</a:t>
            </a:r>
          </a:p>
        </p:txBody>
      </p:sp>
      <p:sp>
        <p:nvSpPr>
          <p:cNvPr id="3" name="Content Placeholder 2"/>
          <p:cNvSpPr>
            <a:spLocks noGrp="1"/>
          </p:cNvSpPr>
          <p:nvPr>
            <p:ph idx="1"/>
          </p:nvPr>
        </p:nvSpPr>
        <p:spPr/>
        <p:txBody>
          <a:bodyPr/>
          <a:lstStyle/>
          <a:p>
            <a:r>
              <a:rPr lang="en-US" dirty="0"/>
              <a:t>Simplest relation: a table aka tabular data full of </a:t>
            </a:r>
            <a:r>
              <a:rPr lang="en-US">
                <a:solidFill>
                  <a:schemeClr val="tx2"/>
                </a:solidFill>
              </a:rPr>
              <a:t>unique</a:t>
            </a:r>
            <a:r>
              <a:rPr lang="en-US"/>
              <a:t> tuples</a:t>
            </a: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54</a:t>
            </a:fld>
            <a:endParaRPr lang="en-US"/>
          </a:p>
        </p:txBody>
      </p:sp>
      <p:graphicFrame>
        <p:nvGraphicFramePr>
          <p:cNvPr id="5" name="Table 4"/>
          <p:cNvGraphicFramePr>
            <a:graphicFrameLocks noGrp="1"/>
          </p:cNvGraphicFramePr>
          <p:nvPr/>
        </p:nvGraphicFramePr>
        <p:xfrm>
          <a:off x="5458111" y="3460612"/>
          <a:ext cx="4143088" cy="2125690"/>
        </p:xfrm>
        <a:graphic>
          <a:graphicData uri="http://schemas.openxmlformats.org/drawingml/2006/table">
            <a:tbl>
              <a:tblPr firstRow="1" bandRow="1">
                <a:tableStyleId>{7E9639D4-E3E2-4D34-9284-5A2195B3D0D7}</a:tableStyleId>
              </a:tblPr>
              <a:tblGrid>
                <a:gridCol w="1035772">
                  <a:extLst>
                    <a:ext uri="{9D8B030D-6E8A-4147-A177-3AD203B41FA5}">
                      <a16:colId xmlns:a16="http://schemas.microsoft.com/office/drawing/2014/main" val="20000"/>
                    </a:ext>
                  </a:extLst>
                </a:gridCol>
                <a:gridCol w="1035772">
                  <a:extLst>
                    <a:ext uri="{9D8B030D-6E8A-4147-A177-3AD203B41FA5}">
                      <a16:colId xmlns:a16="http://schemas.microsoft.com/office/drawing/2014/main" val="20001"/>
                    </a:ext>
                  </a:extLst>
                </a:gridCol>
                <a:gridCol w="1035772">
                  <a:extLst>
                    <a:ext uri="{9D8B030D-6E8A-4147-A177-3AD203B41FA5}">
                      <a16:colId xmlns:a16="http://schemas.microsoft.com/office/drawing/2014/main" val="20002"/>
                    </a:ext>
                  </a:extLst>
                </a:gridCol>
                <a:gridCol w="1035772">
                  <a:extLst>
                    <a:ext uri="{9D8B030D-6E8A-4147-A177-3AD203B41FA5}">
                      <a16:colId xmlns:a16="http://schemas.microsoft.com/office/drawing/2014/main" val="20003"/>
                    </a:ext>
                  </a:extLst>
                </a:gridCol>
              </a:tblGrid>
              <a:tr h="425138">
                <a:tc>
                  <a:txBody>
                    <a:bodyPr/>
                    <a:lstStyle/>
                    <a:p>
                      <a:r>
                        <a:rPr lang="en-US" dirty="0"/>
                        <a:t>ID</a:t>
                      </a:r>
                    </a:p>
                  </a:txBody>
                  <a:tcPr/>
                </a:tc>
                <a:tc>
                  <a:txBody>
                    <a:bodyPr/>
                    <a:lstStyle/>
                    <a:p>
                      <a:r>
                        <a:rPr lang="en-US" dirty="0"/>
                        <a:t>age</a:t>
                      </a:r>
                    </a:p>
                  </a:txBody>
                  <a:tcPr/>
                </a:tc>
                <a:tc>
                  <a:txBody>
                    <a:bodyPr/>
                    <a:lstStyle/>
                    <a:p>
                      <a:r>
                        <a:rPr lang="en-US" dirty="0" err="1"/>
                        <a:t>wgt_kg</a:t>
                      </a:r>
                      <a:endParaRPr lang="en-US" dirty="0"/>
                    </a:p>
                  </a:txBody>
                  <a:tcPr/>
                </a:tc>
                <a:tc>
                  <a:txBody>
                    <a:bodyPr/>
                    <a:lstStyle/>
                    <a:p>
                      <a:r>
                        <a:rPr lang="en-US" dirty="0" err="1"/>
                        <a:t>hgt_cm</a:t>
                      </a:r>
                      <a:endParaRPr lang="en-US" dirty="0"/>
                    </a:p>
                  </a:txBody>
                  <a:tcPr/>
                </a:tc>
                <a:extLst>
                  <a:ext uri="{0D108BD9-81ED-4DB2-BD59-A6C34878D82A}">
                    <a16:rowId xmlns:a16="http://schemas.microsoft.com/office/drawing/2014/main" val="10000"/>
                  </a:ext>
                </a:extLst>
              </a:tr>
              <a:tr h="425138">
                <a:tc>
                  <a:txBody>
                    <a:bodyPr/>
                    <a:lstStyle/>
                    <a:p>
                      <a:r>
                        <a:rPr lang="en-US" dirty="0"/>
                        <a:t>1</a:t>
                      </a:r>
                    </a:p>
                  </a:txBody>
                  <a:tcPr/>
                </a:tc>
                <a:tc>
                  <a:txBody>
                    <a:bodyPr/>
                    <a:lstStyle/>
                    <a:p>
                      <a:r>
                        <a:rPr lang="en-US" dirty="0"/>
                        <a:t>12.2</a:t>
                      </a:r>
                    </a:p>
                  </a:txBody>
                  <a:tcPr/>
                </a:tc>
                <a:tc>
                  <a:txBody>
                    <a:bodyPr/>
                    <a:lstStyle/>
                    <a:p>
                      <a:r>
                        <a:rPr lang="en-US" dirty="0"/>
                        <a:t>42.3</a:t>
                      </a:r>
                    </a:p>
                  </a:txBody>
                  <a:tcPr/>
                </a:tc>
                <a:tc>
                  <a:txBody>
                    <a:bodyPr/>
                    <a:lstStyle/>
                    <a:p>
                      <a:r>
                        <a:rPr lang="en-US" dirty="0"/>
                        <a:t>145.1</a:t>
                      </a:r>
                    </a:p>
                  </a:txBody>
                  <a:tcPr/>
                </a:tc>
                <a:extLst>
                  <a:ext uri="{0D108BD9-81ED-4DB2-BD59-A6C34878D82A}">
                    <a16:rowId xmlns:a16="http://schemas.microsoft.com/office/drawing/2014/main" val="10001"/>
                  </a:ext>
                </a:extLst>
              </a:tr>
              <a:tr h="425138">
                <a:tc>
                  <a:txBody>
                    <a:bodyPr/>
                    <a:lstStyle/>
                    <a:p>
                      <a:r>
                        <a:rPr lang="en-US" dirty="0"/>
                        <a:t>2</a:t>
                      </a:r>
                    </a:p>
                  </a:txBody>
                  <a:tcPr/>
                </a:tc>
                <a:tc>
                  <a:txBody>
                    <a:bodyPr/>
                    <a:lstStyle/>
                    <a:p>
                      <a:r>
                        <a:rPr lang="en-US" dirty="0"/>
                        <a:t>11.0</a:t>
                      </a:r>
                    </a:p>
                  </a:txBody>
                  <a:tcPr/>
                </a:tc>
                <a:tc>
                  <a:txBody>
                    <a:bodyPr/>
                    <a:lstStyle/>
                    <a:p>
                      <a:r>
                        <a:rPr lang="en-US" dirty="0"/>
                        <a:t>40.8</a:t>
                      </a:r>
                    </a:p>
                  </a:txBody>
                  <a:tcPr/>
                </a:tc>
                <a:tc>
                  <a:txBody>
                    <a:bodyPr/>
                    <a:lstStyle/>
                    <a:p>
                      <a:r>
                        <a:rPr lang="en-US" dirty="0"/>
                        <a:t>143.8</a:t>
                      </a:r>
                    </a:p>
                  </a:txBody>
                  <a:tcPr/>
                </a:tc>
                <a:extLst>
                  <a:ext uri="{0D108BD9-81ED-4DB2-BD59-A6C34878D82A}">
                    <a16:rowId xmlns:a16="http://schemas.microsoft.com/office/drawing/2014/main" val="10002"/>
                  </a:ext>
                </a:extLst>
              </a:tr>
              <a:tr h="425138">
                <a:tc>
                  <a:txBody>
                    <a:bodyPr/>
                    <a:lstStyle/>
                    <a:p>
                      <a:r>
                        <a:rPr lang="en-US" dirty="0"/>
                        <a:t>3</a:t>
                      </a:r>
                    </a:p>
                  </a:txBody>
                  <a:tcPr/>
                </a:tc>
                <a:tc>
                  <a:txBody>
                    <a:bodyPr/>
                    <a:lstStyle/>
                    <a:p>
                      <a:r>
                        <a:rPr lang="en-US" dirty="0"/>
                        <a:t>15.6</a:t>
                      </a:r>
                    </a:p>
                  </a:txBody>
                  <a:tcPr/>
                </a:tc>
                <a:tc>
                  <a:txBody>
                    <a:bodyPr/>
                    <a:lstStyle/>
                    <a:p>
                      <a:r>
                        <a:rPr lang="en-US" dirty="0"/>
                        <a:t>65.3</a:t>
                      </a:r>
                    </a:p>
                  </a:txBody>
                  <a:tcPr/>
                </a:tc>
                <a:tc>
                  <a:txBody>
                    <a:bodyPr/>
                    <a:lstStyle/>
                    <a:p>
                      <a:r>
                        <a:rPr lang="en-US" dirty="0"/>
                        <a:t>165.3</a:t>
                      </a:r>
                    </a:p>
                  </a:txBody>
                  <a:tcPr/>
                </a:tc>
                <a:extLst>
                  <a:ext uri="{0D108BD9-81ED-4DB2-BD59-A6C34878D82A}">
                    <a16:rowId xmlns:a16="http://schemas.microsoft.com/office/drawing/2014/main" val="10003"/>
                  </a:ext>
                </a:extLst>
              </a:tr>
              <a:tr h="425138">
                <a:tc>
                  <a:txBody>
                    <a:bodyPr/>
                    <a:lstStyle/>
                    <a:p>
                      <a:r>
                        <a:rPr lang="en-US" dirty="0"/>
                        <a:t>4</a:t>
                      </a:r>
                    </a:p>
                  </a:txBody>
                  <a:tcPr/>
                </a:tc>
                <a:tc>
                  <a:txBody>
                    <a:bodyPr/>
                    <a:lstStyle/>
                    <a:p>
                      <a:r>
                        <a:rPr lang="en-US" dirty="0"/>
                        <a:t>35.1</a:t>
                      </a:r>
                    </a:p>
                  </a:txBody>
                  <a:tcPr/>
                </a:tc>
                <a:tc>
                  <a:txBody>
                    <a:bodyPr/>
                    <a:lstStyle/>
                    <a:p>
                      <a:r>
                        <a:rPr lang="en-US" dirty="0"/>
                        <a:t>84.2</a:t>
                      </a:r>
                    </a:p>
                  </a:txBody>
                  <a:tcPr/>
                </a:tc>
                <a:tc>
                  <a:txBody>
                    <a:bodyPr/>
                    <a:lstStyle/>
                    <a:p>
                      <a:r>
                        <a:rPr lang="en-US" dirty="0"/>
                        <a:t>185.8</a:t>
                      </a:r>
                    </a:p>
                  </a:txBody>
                  <a:tcPr/>
                </a:tc>
                <a:extLst>
                  <a:ext uri="{0D108BD9-81ED-4DB2-BD59-A6C34878D82A}">
                    <a16:rowId xmlns:a16="http://schemas.microsoft.com/office/drawing/2014/main" val="10004"/>
                  </a:ext>
                </a:extLst>
              </a:tr>
            </a:tbl>
          </a:graphicData>
        </a:graphic>
      </p:graphicFrame>
      <p:cxnSp>
        <p:nvCxnSpPr>
          <p:cNvPr id="7" name="Straight Arrow Connector 6"/>
          <p:cNvCxnSpPr/>
          <p:nvPr/>
        </p:nvCxnSpPr>
        <p:spPr>
          <a:xfrm>
            <a:off x="4153969" y="3652572"/>
            <a:ext cx="1019331"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8" name="TextBox 7"/>
          <p:cNvSpPr txBox="1"/>
          <p:nvPr/>
        </p:nvSpPr>
        <p:spPr>
          <a:xfrm>
            <a:off x="2909785" y="3490593"/>
            <a:ext cx="1139252" cy="369332"/>
          </a:xfrm>
          <a:prstGeom prst="rect">
            <a:avLst/>
          </a:prstGeom>
          <a:noFill/>
        </p:spPr>
        <p:txBody>
          <a:bodyPr wrap="square" rtlCol="0">
            <a:spAutoFit/>
          </a:bodyPr>
          <a:lstStyle/>
          <a:p>
            <a:pPr algn="r"/>
            <a:r>
              <a:rPr lang="en-US" dirty="0"/>
              <a:t>Labels</a:t>
            </a:r>
          </a:p>
        </p:txBody>
      </p:sp>
      <p:cxnSp>
        <p:nvCxnSpPr>
          <p:cNvPr id="10" name="Straight Arrow Connector 9"/>
          <p:cNvCxnSpPr/>
          <p:nvPr/>
        </p:nvCxnSpPr>
        <p:spPr>
          <a:xfrm>
            <a:off x="4153969" y="4064365"/>
            <a:ext cx="1019331" cy="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11" name="TextBox 10"/>
          <p:cNvSpPr txBox="1"/>
          <p:nvPr/>
        </p:nvSpPr>
        <p:spPr>
          <a:xfrm>
            <a:off x="2258519" y="4338792"/>
            <a:ext cx="1790519" cy="646331"/>
          </a:xfrm>
          <a:prstGeom prst="rect">
            <a:avLst/>
          </a:prstGeom>
          <a:noFill/>
        </p:spPr>
        <p:txBody>
          <a:bodyPr wrap="square" rtlCol="0">
            <a:spAutoFit/>
          </a:bodyPr>
          <a:lstStyle/>
          <a:p>
            <a:pPr algn="r"/>
            <a:r>
              <a:rPr lang="en-US" dirty="0">
                <a:solidFill>
                  <a:schemeClr val="accent3"/>
                </a:solidFill>
              </a:rPr>
              <a:t>Observations</a:t>
            </a:r>
          </a:p>
          <a:p>
            <a:pPr algn="r"/>
            <a:r>
              <a:rPr lang="en-US" dirty="0">
                <a:solidFill>
                  <a:schemeClr val="accent3"/>
                </a:solidFill>
              </a:rPr>
              <a:t>(called tuples)</a:t>
            </a:r>
          </a:p>
        </p:txBody>
      </p:sp>
      <p:cxnSp>
        <p:nvCxnSpPr>
          <p:cNvPr id="12" name="Straight Arrow Connector 11"/>
          <p:cNvCxnSpPr/>
          <p:nvPr/>
        </p:nvCxnSpPr>
        <p:spPr>
          <a:xfrm>
            <a:off x="4153969" y="4449945"/>
            <a:ext cx="1019331" cy="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13" name="Straight Arrow Connector 12"/>
          <p:cNvCxnSpPr/>
          <p:nvPr/>
        </p:nvCxnSpPr>
        <p:spPr>
          <a:xfrm>
            <a:off x="4153969" y="4865506"/>
            <a:ext cx="1019331" cy="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14" name="Straight Arrow Connector 13"/>
          <p:cNvCxnSpPr/>
          <p:nvPr/>
        </p:nvCxnSpPr>
        <p:spPr>
          <a:xfrm>
            <a:off x="4153969" y="5281066"/>
            <a:ext cx="1019331" cy="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16" name="Straight Arrow Connector 15"/>
          <p:cNvCxnSpPr/>
          <p:nvPr/>
        </p:nvCxnSpPr>
        <p:spPr>
          <a:xfrm>
            <a:off x="5802887" y="2986567"/>
            <a:ext cx="3097" cy="371846"/>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7" name="Straight Arrow Connector 16"/>
          <p:cNvCxnSpPr/>
          <p:nvPr/>
        </p:nvCxnSpPr>
        <p:spPr>
          <a:xfrm>
            <a:off x="8008045" y="2986567"/>
            <a:ext cx="3097" cy="371846"/>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8" name="Straight Arrow Connector 17"/>
          <p:cNvCxnSpPr/>
          <p:nvPr/>
        </p:nvCxnSpPr>
        <p:spPr>
          <a:xfrm>
            <a:off x="6905466" y="2986567"/>
            <a:ext cx="3097" cy="371846"/>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19" name="TextBox 18"/>
          <p:cNvSpPr txBox="1"/>
          <p:nvPr/>
        </p:nvSpPr>
        <p:spPr>
          <a:xfrm>
            <a:off x="6551636" y="2250930"/>
            <a:ext cx="1956039" cy="646331"/>
          </a:xfrm>
          <a:prstGeom prst="rect">
            <a:avLst/>
          </a:prstGeom>
          <a:noFill/>
        </p:spPr>
        <p:txBody>
          <a:bodyPr wrap="square" rtlCol="0">
            <a:spAutoFit/>
          </a:bodyPr>
          <a:lstStyle/>
          <a:p>
            <a:pPr algn="ctr"/>
            <a:r>
              <a:rPr lang="en-US" dirty="0">
                <a:solidFill>
                  <a:schemeClr val="accent5"/>
                </a:solidFill>
              </a:rPr>
              <a:t>Variables</a:t>
            </a:r>
          </a:p>
          <a:p>
            <a:pPr algn="ctr"/>
            <a:r>
              <a:rPr lang="en-US" dirty="0">
                <a:solidFill>
                  <a:schemeClr val="accent5"/>
                </a:solidFill>
              </a:rPr>
              <a:t>(called attributes)</a:t>
            </a:r>
          </a:p>
        </p:txBody>
      </p:sp>
      <p:cxnSp>
        <p:nvCxnSpPr>
          <p:cNvPr id="20" name="Straight Arrow Connector 19"/>
          <p:cNvCxnSpPr/>
          <p:nvPr/>
        </p:nvCxnSpPr>
        <p:spPr>
          <a:xfrm>
            <a:off x="9110623" y="2986567"/>
            <a:ext cx="3097" cy="371846"/>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4063495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P spid="11" grpId="0"/>
      <p:bldP spid="1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A31D1-F829-6C49-8A37-C40AAE4BA3BF}"/>
              </a:ext>
            </a:extLst>
          </p:cNvPr>
          <p:cNvSpPr>
            <a:spLocks noGrp="1"/>
          </p:cNvSpPr>
          <p:nvPr>
            <p:ph type="title"/>
          </p:nvPr>
        </p:nvSpPr>
        <p:spPr/>
        <p:txBody>
          <a:bodyPr/>
          <a:lstStyle/>
          <a:p>
            <a:r>
              <a:rPr lang="en-US" dirty="0"/>
              <a:t>Where Does This Break Down?</a:t>
            </a:r>
          </a:p>
        </p:txBody>
      </p:sp>
      <p:sp>
        <p:nvSpPr>
          <p:cNvPr id="7" name="Content Placeholder 6">
            <a:extLst>
              <a:ext uri="{FF2B5EF4-FFF2-40B4-BE49-F238E27FC236}">
                <a16:creationId xmlns:a16="http://schemas.microsoft.com/office/drawing/2014/main" id="{1AEBFC1C-97D4-0F40-A795-D0C83E1051FC}"/>
              </a:ext>
            </a:extLst>
          </p:cNvPr>
          <p:cNvSpPr>
            <a:spLocks noGrp="1"/>
          </p:cNvSpPr>
          <p:nvPr>
            <p:ph idx="1"/>
          </p:nvPr>
        </p:nvSpPr>
        <p:spPr>
          <a:xfrm>
            <a:off x="609600" y="1752601"/>
            <a:ext cx="3906644" cy="4373563"/>
          </a:xfrm>
        </p:spPr>
        <p:txBody>
          <a:bodyPr>
            <a:normAutofit/>
          </a:bodyPr>
          <a:lstStyle/>
          <a:p>
            <a:r>
              <a:rPr lang="en-US" dirty="0"/>
              <a:t>What’s wrong with our last example???</a:t>
            </a:r>
          </a:p>
          <a:p>
            <a:pPr lvl="1"/>
            <a:r>
              <a:rPr lang="en-US" dirty="0"/>
              <a:t>Lots of duplicated data</a:t>
            </a:r>
          </a:p>
          <a:p>
            <a:r>
              <a:rPr lang="en-US" dirty="0"/>
              <a:t>What happens if we add years?</a:t>
            </a:r>
          </a:p>
          <a:p>
            <a:pPr lvl="1"/>
            <a:r>
              <a:rPr lang="en-US" dirty="0"/>
              <a:t>Need to be able to have different units of observation or different views!</a:t>
            </a:r>
          </a:p>
          <a:p>
            <a:r>
              <a:rPr lang="en-US" dirty="0"/>
              <a:t>What do we need?</a:t>
            </a:r>
          </a:p>
          <a:p>
            <a:pPr lvl="1"/>
            <a:r>
              <a:rPr lang="en-US" dirty="0"/>
              <a:t>Different tables to store different kinds of observations!</a:t>
            </a:r>
          </a:p>
        </p:txBody>
      </p:sp>
      <p:pic>
        <p:nvPicPr>
          <p:cNvPr id="9" name="Picture 8">
            <a:extLst>
              <a:ext uri="{FF2B5EF4-FFF2-40B4-BE49-F238E27FC236}">
                <a16:creationId xmlns:a16="http://schemas.microsoft.com/office/drawing/2014/main" id="{81EB1E7A-0D91-1A44-9E56-39C8E9C3F5EB}"/>
              </a:ext>
            </a:extLst>
          </p:cNvPr>
          <p:cNvPicPr>
            <a:picLocks noChangeAspect="1"/>
          </p:cNvPicPr>
          <p:nvPr/>
        </p:nvPicPr>
        <p:blipFill>
          <a:blip r:embed="rId2"/>
          <a:stretch>
            <a:fillRect/>
          </a:stretch>
        </p:blipFill>
        <p:spPr>
          <a:xfrm>
            <a:off x="4714874" y="2137727"/>
            <a:ext cx="6879287" cy="3741738"/>
          </a:xfrm>
          <a:prstGeom prst="rect">
            <a:avLst/>
          </a:prstGeom>
        </p:spPr>
      </p:pic>
      <p:sp>
        <p:nvSpPr>
          <p:cNvPr id="3" name="Slide Number Placeholder 2">
            <a:extLst>
              <a:ext uri="{FF2B5EF4-FFF2-40B4-BE49-F238E27FC236}">
                <a16:creationId xmlns:a16="http://schemas.microsoft.com/office/drawing/2014/main" id="{ED6DE941-4DDC-9041-8825-647A85BD8068}"/>
              </a:ext>
            </a:extLst>
          </p:cNvPr>
          <p:cNvSpPr>
            <a:spLocks noGrp="1"/>
          </p:cNvSpPr>
          <p:nvPr>
            <p:ph type="sldNum" sz="quarter" idx="12"/>
          </p:nvPr>
        </p:nvSpPr>
        <p:spPr/>
        <p:txBody>
          <a:bodyPr/>
          <a:lstStyle/>
          <a:p>
            <a:fld id="{A2EF37A0-74FC-AB4F-AE4C-D9BFC6719E9F}" type="slidenum">
              <a:rPr lang="en-US" smtClean="0"/>
              <a:t>55</a:t>
            </a:fld>
            <a:endParaRPr lang="en-US"/>
          </a:p>
        </p:txBody>
      </p:sp>
    </p:spTree>
    <p:extLst>
      <p:ext uri="{BB962C8B-B14F-4D97-AF65-F5344CB8AC3E}">
        <p14:creationId xmlns:p14="http://schemas.microsoft.com/office/powerpoint/2010/main" val="2526359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Primary keys</a:t>
            </a:r>
          </a:p>
        </p:txBody>
      </p:sp>
      <p:sp>
        <p:nvSpPr>
          <p:cNvPr id="3" name="Content Placeholder 2"/>
          <p:cNvSpPr>
            <a:spLocks noGrp="1"/>
          </p:cNvSpPr>
          <p:nvPr>
            <p:ph idx="1"/>
          </p:nvPr>
        </p:nvSpPr>
        <p:spPr>
          <a:xfrm>
            <a:off x="609600" y="5129561"/>
            <a:ext cx="10160000" cy="996603"/>
          </a:xfrm>
        </p:spPr>
        <p:txBody>
          <a:bodyPr>
            <a:normAutofit/>
          </a:bodyPr>
          <a:lstStyle/>
          <a:p>
            <a:r>
              <a:rPr lang="en-US" dirty="0"/>
              <a:t>The primary key is a unique identifier for every tuple in a relation</a:t>
            </a:r>
          </a:p>
          <a:p>
            <a:pPr marL="342900" indent="-342900">
              <a:buFont typeface="Arial" charset="0"/>
              <a:buChar char="•"/>
            </a:pPr>
            <a:r>
              <a:rPr lang="en-US" dirty="0"/>
              <a:t>Each tuple has exactly one primary key</a:t>
            </a:r>
          </a:p>
        </p:txBody>
      </p:sp>
      <p:sp>
        <p:nvSpPr>
          <p:cNvPr id="4" name="Slide Number Placeholder 3"/>
          <p:cNvSpPr>
            <a:spLocks noGrp="1"/>
          </p:cNvSpPr>
          <p:nvPr>
            <p:ph type="sldNum" sz="quarter" idx="12"/>
          </p:nvPr>
        </p:nvSpPr>
        <p:spPr/>
        <p:txBody>
          <a:bodyPr/>
          <a:lstStyle/>
          <a:p>
            <a:fld id="{A2EF37A0-74FC-AB4F-AE4C-D9BFC6719E9F}" type="slidenum">
              <a:rPr lang="en-US" smtClean="0"/>
              <a:t>56</a:t>
            </a:fld>
            <a:endParaRPr lang="en-US"/>
          </a:p>
        </p:txBody>
      </p:sp>
      <p:graphicFrame>
        <p:nvGraphicFramePr>
          <p:cNvPr id="6" name="Table 5"/>
          <p:cNvGraphicFramePr>
            <a:graphicFrameLocks noGrp="1"/>
          </p:cNvGraphicFramePr>
          <p:nvPr/>
        </p:nvGraphicFramePr>
        <p:xfrm>
          <a:off x="1981200" y="1904950"/>
          <a:ext cx="5030010" cy="2975966"/>
        </p:xfrm>
        <a:graphic>
          <a:graphicData uri="http://schemas.openxmlformats.org/drawingml/2006/table">
            <a:tbl>
              <a:tblPr firstRow="1" bandRow="1">
                <a:tableStyleId>{7E9639D4-E3E2-4D34-9284-5A2195B3D0D7}</a:tableStyleId>
              </a:tblPr>
              <a:tblGrid>
                <a:gridCol w="1006002">
                  <a:extLst>
                    <a:ext uri="{9D8B030D-6E8A-4147-A177-3AD203B41FA5}">
                      <a16:colId xmlns:a16="http://schemas.microsoft.com/office/drawing/2014/main" val="20000"/>
                    </a:ext>
                  </a:extLst>
                </a:gridCol>
                <a:gridCol w="1006002">
                  <a:extLst>
                    <a:ext uri="{9D8B030D-6E8A-4147-A177-3AD203B41FA5}">
                      <a16:colId xmlns:a16="http://schemas.microsoft.com/office/drawing/2014/main" val="20001"/>
                    </a:ext>
                  </a:extLst>
                </a:gridCol>
                <a:gridCol w="1006002">
                  <a:extLst>
                    <a:ext uri="{9D8B030D-6E8A-4147-A177-3AD203B41FA5}">
                      <a16:colId xmlns:a16="http://schemas.microsoft.com/office/drawing/2014/main" val="20002"/>
                    </a:ext>
                  </a:extLst>
                </a:gridCol>
                <a:gridCol w="1006002">
                  <a:extLst>
                    <a:ext uri="{9D8B030D-6E8A-4147-A177-3AD203B41FA5}">
                      <a16:colId xmlns:a16="http://schemas.microsoft.com/office/drawing/2014/main" val="20003"/>
                    </a:ext>
                  </a:extLst>
                </a:gridCol>
                <a:gridCol w="1006002">
                  <a:extLst>
                    <a:ext uri="{9D8B030D-6E8A-4147-A177-3AD203B41FA5}">
                      <a16:colId xmlns:a16="http://schemas.microsoft.com/office/drawing/2014/main" val="20004"/>
                    </a:ext>
                  </a:extLst>
                </a:gridCol>
              </a:tblGrid>
              <a:tr h="425138">
                <a:tc>
                  <a:txBody>
                    <a:bodyPr/>
                    <a:lstStyle/>
                    <a:p>
                      <a:r>
                        <a:rPr lang="en-US" dirty="0"/>
                        <a:t>ID</a:t>
                      </a:r>
                    </a:p>
                  </a:txBody>
                  <a:tcPr/>
                </a:tc>
                <a:tc>
                  <a:txBody>
                    <a:bodyPr/>
                    <a:lstStyle/>
                    <a:p>
                      <a:r>
                        <a:rPr lang="en-US" dirty="0"/>
                        <a:t>age</a:t>
                      </a:r>
                    </a:p>
                  </a:txBody>
                  <a:tcPr/>
                </a:tc>
                <a:tc>
                  <a:txBody>
                    <a:bodyPr/>
                    <a:lstStyle/>
                    <a:p>
                      <a:r>
                        <a:rPr lang="en-US" dirty="0" err="1"/>
                        <a:t>wgt_kg</a:t>
                      </a:r>
                      <a:endParaRPr lang="en-US" dirty="0"/>
                    </a:p>
                  </a:txBody>
                  <a:tcPr/>
                </a:tc>
                <a:tc>
                  <a:txBody>
                    <a:bodyPr/>
                    <a:lstStyle/>
                    <a:p>
                      <a:r>
                        <a:rPr lang="en-US" dirty="0" err="1"/>
                        <a:t>hgt_cm</a:t>
                      </a:r>
                      <a:endParaRPr lang="en-US" dirty="0"/>
                    </a:p>
                  </a:txBody>
                  <a:tcPr/>
                </a:tc>
                <a:tc>
                  <a:txBody>
                    <a:bodyPr/>
                    <a:lstStyle/>
                    <a:p>
                      <a:r>
                        <a:rPr lang="en-US" dirty="0" err="1"/>
                        <a:t>nat_id</a:t>
                      </a:r>
                      <a:endParaRPr lang="en-US" dirty="0"/>
                    </a:p>
                  </a:txBody>
                  <a:tcPr/>
                </a:tc>
                <a:extLst>
                  <a:ext uri="{0D108BD9-81ED-4DB2-BD59-A6C34878D82A}">
                    <a16:rowId xmlns:a16="http://schemas.microsoft.com/office/drawing/2014/main" val="10000"/>
                  </a:ext>
                </a:extLst>
              </a:tr>
              <a:tr h="425138">
                <a:tc>
                  <a:txBody>
                    <a:bodyPr/>
                    <a:lstStyle/>
                    <a:p>
                      <a:r>
                        <a:rPr lang="en-US" dirty="0"/>
                        <a:t>1</a:t>
                      </a:r>
                    </a:p>
                  </a:txBody>
                  <a:tcPr>
                    <a:solidFill>
                      <a:schemeClr val="tx2"/>
                    </a:solidFill>
                  </a:tcPr>
                </a:tc>
                <a:tc>
                  <a:txBody>
                    <a:bodyPr/>
                    <a:lstStyle/>
                    <a:p>
                      <a:r>
                        <a:rPr lang="en-US" dirty="0"/>
                        <a:t>12.2</a:t>
                      </a:r>
                    </a:p>
                  </a:txBody>
                  <a:tcPr/>
                </a:tc>
                <a:tc>
                  <a:txBody>
                    <a:bodyPr/>
                    <a:lstStyle/>
                    <a:p>
                      <a:r>
                        <a:rPr lang="en-US" dirty="0"/>
                        <a:t>42.3</a:t>
                      </a:r>
                    </a:p>
                  </a:txBody>
                  <a:tcPr/>
                </a:tc>
                <a:tc>
                  <a:txBody>
                    <a:bodyPr/>
                    <a:lstStyle/>
                    <a:p>
                      <a:r>
                        <a:rPr lang="en-US" dirty="0"/>
                        <a:t>145.1</a:t>
                      </a:r>
                    </a:p>
                  </a:txBody>
                  <a:tcPr/>
                </a:tc>
                <a:tc>
                  <a:txBody>
                    <a:bodyPr/>
                    <a:lstStyle/>
                    <a:p>
                      <a:r>
                        <a:rPr lang="en-US" dirty="0"/>
                        <a:t>1</a:t>
                      </a:r>
                    </a:p>
                  </a:txBody>
                  <a:tcPr/>
                </a:tc>
                <a:extLst>
                  <a:ext uri="{0D108BD9-81ED-4DB2-BD59-A6C34878D82A}">
                    <a16:rowId xmlns:a16="http://schemas.microsoft.com/office/drawing/2014/main" val="10001"/>
                  </a:ext>
                </a:extLst>
              </a:tr>
              <a:tr h="425138">
                <a:tc>
                  <a:txBody>
                    <a:bodyPr/>
                    <a:lstStyle/>
                    <a:p>
                      <a:r>
                        <a:rPr lang="en-US" dirty="0"/>
                        <a:t>2</a:t>
                      </a:r>
                    </a:p>
                  </a:txBody>
                  <a:tcPr>
                    <a:solidFill>
                      <a:schemeClr val="tx2"/>
                    </a:solidFill>
                  </a:tcPr>
                </a:tc>
                <a:tc>
                  <a:txBody>
                    <a:bodyPr/>
                    <a:lstStyle/>
                    <a:p>
                      <a:r>
                        <a:rPr lang="en-US" dirty="0"/>
                        <a:t>11.0</a:t>
                      </a:r>
                    </a:p>
                  </a:txBody>
                  <a:tcPr/>
                </a:tc>
                <a:tc>
                  <a:txBody>
                    <a:bodyPr/>
                    <a:lstStyle/>
                    <a:p>
                      <a:r>
                        <a:rPr lang="en-US" dirty="0"/>
                        <a:t>40.8</a:t>
                      </a:r>
                    </a:p>
                  </a:txBody>
                  <a:tcPr/>
                </a:tc>
                <a:tc>
                  <a:txBody>
                    <a:bodyPr/>
                    <a:lstStyle/>
                    <a:p>
                      <a:r>
                        <a:rPr lang="en-US" dirty="0"/>
                        <a:t>143.8</a:t>
                      </a:r>
                    </a:p>
                  </a:txBody>
                  <a:tcPr/>
                </a:tc>
                <a:tc>
                  <a:txBody>
                    <a:bodyPr/>
                    <a:lstStyle/>
                    <a:p>
                      <a:r>
                        <a:rPr lang="en-US" dirty="0"/>
                        <a:t>1</a:t>
                      </a:r>
                    </a:p>
                  </a:txBody>
                  <a:tcPr/>
                </a:tc>
                <a:extLst>
                  <a:ext uri="{0D108BD9-81ED-4DB2-BD59-A6C34878D82A}">
                    <a16:rowId xmlns:a16="http://schemas.microsoft.com/office/drawing/2014/main" val="10002"/>
                  </a:ext>
                </a:extLst>
              </a:tr>
              <a:tr h="425138">
                <a:tc>
                  <a:txBody>
                    <a:bodyPr/>
                    <a:lstStyle/>
                    <a:p>
                      <a:r>
                        <a:rPr lang="en-US" dirty="0"/>
                        <a:t>3</a:t>
                      </a:r>
                    </a:p>
                  </a:txBody>
                  <a:tcPr>
                    <a:solidFill>
                      <a:schemeClr val="tx2"/>
                    </a:solidFill>
                  </a:tcPr>
                </a:tc>
                <a:tc>
                  <a:txBody>
                    <a:bodyPr/>
                    <a:lstStyle/>
                    <a:p>
                      <a:r>
                        <a:rPr lang="en-US" dirty="0"/>
                        <a:t>15.6</a:t>
                      </a:r>
                    </a:p>
                  </a:txBody>
                  <a:tcPr/>
                </a:tc>
                <a:tc>
                  <a:txBody>
                    <a:bodyPr/>
                    <a:lstStyle/>
                    <a:p>
                      <a:r>
                        <a:rPr lang="en-US" dirty="0"/>
                        <a:t>65.3</a:t>
                      </a:r>
                    </a:p>
                  </a:txBody>
                  <a:tcPr/>
                </a:tc>
                <a:tc>
                  <a:txBody>
                    <a:bodyPr/>
                    <a:lstStyle/>
                    <a:p>
                      <a:r>
                        <a:rPr lang="en-US" dirty="0"/>
                        <a:t>165.3</a:t>
                      </a:r>
                    </a:p>
                  </a:txBody>
                  <a:tcPr/>
                </a:tc>
                <a:tc>
                  <a:txBody>
                    <a:bodyPr/>
                    <a:lstStyle/>
                    <a:p>
                      <a:r>
                        <a:rPr lang="en-US" dirty="0"/>
                        <a:t>2</a:t>
                      </a:r>
                    </a:p>
                  </a:txBody>
                  <a:tcPr/>
                </a:tc>
                <a:extLst>
                  <a:ext uri="{0D108BD9-81ED-4DB2-BD59-A6C34878D82A}">
                    <a16:rowId xmlns:a16="http://schemas.microsoft.com/office/drawing/2014/main" val="10003"/>
                  </a:ext>
                </a:extLst>
              </a:tr>
              <a:tr h="425138">
                <a:tc>
                  <a:txBody>
                    <a:bodyPr/>
                    <a:lstStyle/>
                    <a:p>
                      <a:r>
                        <a:rPr lang="en-US" dirty="0"/>
                        <a:t>4</a:t>
                      </a:r>
                    </a:p>
                  </a:txBody>
                  <a:tcPr>
                    <a:solidFill>
                      <a:schemeClr val="tx2"/>
                    </a:solidFill>
                  </a:tcPr>
                </a:tc>
                <a:tc>
                  <a:txBody>
                    <a:bodyPr/>
                    <a:lstStyle/>
                    <a:p>
                      <a:r>
                        <a:rPr lang="en-US" dirty="0"/>
                        <a:t>35.1</a:t>
                      </a:r>
                    </a:p>
                  </a:txBody>
                  <a:tcPr/>
                </a:tc>
                <a:tc>
                  <a:txBody>
                    <a:bodyPr/>
                    <a:lstStyle/>
                    <a:p>
                      <a:r>
                        <a:rPr lang="en-US" dirty="0"/>
                        <a:t>84.2</a:t>
                      </a:r>
                    </a:p>
                  </a:txBody>
                  <a:tcPr/>
                </a:tc>
                <a:tc>
                  <a:txBody>
                    <a:bodyPr/>
                    <a:lstStyle/>
                    <a:p>
                      <a:r>
                        <a:rPr lang="en-US" dirty="0"/>
                        <a:t>185.8</a:t>
                      </a:r>
                    </a:p>
                  </a:txBody>
                  <a:tcPr/>
                </a:tc>
                <a:tc>
                  <a:txBody>
                    <a:bodyPr/>
                    <a:lstStyle/>
                    <a:p>
                      <a:r>
                        <a:rPr lang="en-US" dirty="0"/>
                        <a:t>1</a:t>
                      </a:r>
                    </a:p>
                  </a:txBody>
                  <a:tcPr/>
                </a:tc>
                <a:extLst>
                  <a:ext uri="{0D108BD9-81ED-4DB2-BD59-A6C34878D82A}">
                    <a16:rowId xmlns:a16="http://schemas.microsoft.com/office/drawing/2014/main" val="10004"/>
                  </a:ext>
                </a:extLst>
              </a:tr>
              <a:tr h="425138">
                <a:tc>
                  <a:txBody>
                    <a:bodyPr/>
                    <a:lstStyle/>
                    <a:p>
                      <a:r>
                        <a:rPr lang="en-US" dirty="0"/>
                        <a:t>5</a:t>
                      </a:r>
                    </a:p>
                  </a:txBody>
                  <a:tcPr>
                    <a:solidFill>
                      <a:schemeClr val="tx2"/>
                    </a:solidFill>
                  </a:tcPr>
                </a:tc>
                <a:tc>
                  <a:txBody>
                    <a:bodyPr/>
                    <a:lstStyle/>
                    <a:p>
                      <a:r>
                        <a:rPr lang="en-US" dirty="0"/>
                        <a:t>18.1</a:t>
                      </a:r>
                    </a:p>
                  </a:txBody>
                  <a:tcPr/>
                </a:tc>
                <a:tc>
                  <a:txBody>
                    <a:bodyPr/>
                    <a:lstStyle/>
                    <a:p>
                      <a:r>
                        <a:rPr lang="en-US" dirty="0"/>
                        <a:t>62.2</a:t>
                      </a:r>
                    </a:p>
                  </a:txBody>
                  <a:tcPr/>
                </a:tc>
                <a:tc>
                  <a:txBody>
                    <a:bodyPr/>
                    <a:lstStyle/>
                    <a:p>
                      <a:r>
                        <a:rPr lang="en-US" dirty="0"/>
                        <a:t>176.2</a:t>
                      </a:r>
                    </a:p>
                  </a:txBody>
                  <a:tcPr/>
                </a:tc>
                <a:tc>
                  <a:txBody>
                    <a:bodyPr/>
                    <a:lstStyle/>
                    <a:p>
                      <a:r>
                        <a:rPr lang="en-US" dirty="0"/>
                        <a:t>3</a:t>
                      </a:r>
                    </a:p>
                  </a:txBody>
                  <a:tcPr/>
                </a:tc>
                <a:extLst>
                  <a:ext uri="{0D108BD9-81ED-4DB2-BD59-A6C34878D82A}">
                    <a16:rowId xmlns:a16="http://schemas.microsoft.com/office/drawing/2014/main" val="10005"/>
                  </a:ext>
                </a:extLst>
              </a:tr>
              <a:tr h="425138">
                <a:tc>
                  <a:txBody>
                    <a:bodyPr/>
                    <a:lstStyle/>
                    <a:p>
                      <a:r>
                        <a:rPr lang="en-US" dirty="0"/>
                        <a:t>6</a:t>
                      </a:r>
                    </a:p>
                  </a:txBody>
                  <a:tcPr>
                    <a:solidFill>
                      <a:schemeClr val="tx2"/>
                    </a:solidFill>
                  </a:tcPr>
                </a:tc>
                <a:tc>
                  <a:txBody>
                    <a:bodyPr/>
                    <a:lstStyle/>
                    <a:p>
                      <a:r>
                        <a:rPr lang="en-US" dirty="0"/>
                        <a:t>19.6</a:t>
                      </a:r>
                    </a:p>
                  </a:txBody>
                  <a:tcPr/>
                </a:tc>
                <a:tc>
                  <a:txBody>
                    <a:bodyPr/>
                    <a:lstStyle/>
                    <a:p>
                      <a:r>
                        <a:rPr lang="en-US" dirty="0"/>
                        <a:t>82.1</a:t>
                      </a:r>
                    </a:p>
                  </a:txBody>
                  <a:tcPr/>
                </a:tc>
                <a:tc>
                  <a:txBody>
                    <a:bodyPr/>
                    <a:lstStyle/>
                    <a:p>
                      <a:r>
                        <a:rPr lang="en-US" dirty="0"/>
                        <a:t>180.1</a:t>
                      </a:r>
                    </a:p>
                  </a:txBody>
                  <a:tcPr/>
                </a:tc>
                <a:tc>
                  <a:txBody>
                    <a:bodyPr/>
                    <a:lstStyle/>
                    <a:p>
                      <a:r>
                        <a:rPr lang="en-US" dirty="0"/>
                        <a:t>1</a:t>
                      </a:r>
                    </a:p>
                  </a:txBody>
                  <a:tcPr/>
                </a:tc>
                <a:extLst>
                  <a:ext uri="{0D108BD9-81ED-4DB2-BD59-A6C34878D82A}">
                    <a16:rowId xmlns:a16="http://schemas.microsoft.com/office/drawing/2014/main" val="10006"/>
                  </a:ext>
                </a:extLst>
              </a:tr>
            </a:tbl>
          </a:graphicData>
        </a:graphic>
      </p:graphicFrame>
      <p:graphicFrame>
        <p:nvGraphicFramePr>
          <p:cNvPr id="7" name="Table 6"/>
          <p:cNvGraphicFramePr>
            <a:graphicFrameLocks noGrp="1"/>
          </p:cNvGraphicFramePr>
          <p:nvPr/>
        </p:nvGraphicFramePr>
        <p:xfrm>
          <a:off x="7325192" y="1904950"/>
          <a:ext cx="2758192" cy="1483360"/>
        </p:xfrm>
        <a:graphic>
          <a:graphicData uri="http://schemas.openxmlformats.org/drawingml/2006/table">
            <a:tbl>
              <a:tblPr firstRow="1" bandRow="1">
                <a:tableStyleId>{7E9639D4-E3E2-4D34-9284-5A2195B3D0D7}</a:tableStyleId>
              </a:tblPr>
              <a:tblGrid>
                <a:gridCol w="1379096">
                  <a:extLst>
                    <a:ext uri="{9D8B030D-6E8A-4147-A177-3AD203B41FA5}">
                      <a16:colId xmlns:a16="http://schemas.microsoft.com/office/drawing/2014/main" val="20000"/>
                    </a:ext>
                  </a:extLst>
                </a:gridCol>
                <a:gridCol w="1379096">
                  <a:extLst>
                    <a:ext uri="{9D8B030D-6E8A-4147-A177-3AD203B41FA5}">
                      <a16:colId xmlns:a16="http://schemas.microsoft.com/office/drawing/2014/main" val="20001"/>
                    </a:ext>
                  </a:extLst>
                </a:gridCol>
              </a:tblGrid>
              <a:tr h="370840">
                <a:tc>
                  <a:txBody>
                    <a:bodyPr/>
                    <a:lstStyle/>
                    <a:p>
                      <a:r>
                        <a:rPr lang="en-US" dirty="0"/>
                        <a:t>ID</a:t>
                      </a:r>
                    </a:p>
                  </a:txBody>
                  <a:tcPr/>
                </a:tc>
                <a:tc>
                  <a:txBody>
                    <a:bodyPr/>
                    <a:lstStyle/>
                    <a:p>
                      <a:r>
                        <a:rPr lang="en-US" dirty="0"/>
                        <a:t>Nationality</a:t>
                      </a:r>
                    </a:p>
                  </a:txBody>
                  <a:tcPr/>
                </a:tc>
                <a:extLst>
                  <a:ext uri="{0D108BD9-81ED-4DB2-BD59-A6C34878D82A}">
                    <a16:rowId xmlns:a16="http://schemas.microsoft.com/office/drawing/2014/main" val="10000"/>
                  </a:ext>
                </a:extLst>
              </a:tr>
              <a:tr h="370840">
                <a:tc>
                  <a:txBody>
                    <a:bodyPr/>
                    <a:lstStyle/>
                    <a:p>
                      <a:r>
                        <a:rPr lang="en-US" dirty="0"/>
                        <a:t>1</a:t>
                      </a:r>
                    </a:p>
                  </a:txBody>
                  <a:tcPr>
                    <a:solidFill>
                      <a:schemeClr val="tx2"/>
                    </a:solidFill>
                  </a:tcPr>
                </a:tc>
                <a:tc>
                  <a:txBody>
                    <a:bodyPr/>
                    <a:lstStyle/>
                    <a:p>
                      <a:r>
                        <a:rPr lang="en-US" dirty="0"/>
                        <a:t>USA</a:t>
                      </a:r>
                    </a:p>
                  </a:txBody>
                  <a:tcPr/>
                </a:tc>
                <a:extLst>
                  <a:ext uri="{0D108BD9-81ED-4DB2-BD59-A6C34878D82A}">
                    <a16:rowId xmlns:a16="http://schemas.microsoft.com/office/drawing/2014/main" val="10001"/>
                  </a:ext>
                </a:extLst>
              </a:tr>
              <a:tr h="370840">
                <a:tc>
                  <a:txBody>
                    <a:bodyPr/>
                    <a:lstStyle/>
                    <a:p>
                      <a:r>
                        <a:rPr lang="en-US" dirty="0"/>
                        <a:t>2</a:t>
                      </a:r>
                    </a:p>
                  </a:txBody>
                  <a:tcPr>
                    <a:solidFill>
                      <a:schemeClr val="tx2"/>
                    </a:solidFill>
                  </a:tcPr>
                </a:tc>
                <a:tc>
                  <a:txBody>
                    <a:bodyPr/>
                    <a:lstStyle/>
                    <a:p>
                      <a:r>
                        <a:rPr lang="en-US" dirty="0"/>
                        <a:t>Canada</a:t>
                      </a:r>
                    </a:p>
                  </a:txBody>
                  <a:tcPr/>
                </a:tc>
                <a:extLst>
                  <a:ext uri="{0D108BD9-81ED-4DB2-BD59-A6C34878D82A}">
                    <a16:rowId xmlns:a16="http://schemas.microsoft.com/office/drawing/2014/main" val="10002"/>
                  </a:ext>
                </a:extLst>
              </a:tr>
              <a:tr h="370840">
                <a:tc>
                  <a:txBody>
                    <a:bodyPr/>
                    <a:lstStyle/>
                    <a:p>
                      <a:r>
                        <a:rPr lang="en-US" dirty="0"/>
                        <a:t>3</a:t>
                      </a:r>
                    </a:p>
                  </a:txBody>
                  <a:tcPr>
                    <a:solidFill>
                      <a:schemeClr val="tx2"/>
                    </a:solidFill>
                  </a:tcPr>
                </a:tc>
                <a:tc>
                  <a:txBody>
                    <a:bodyPr/>
                    <a:lstStyle/>
                    <a:p>
                      <a:r>
                        <a:rPr lang="en-US" dirty="0"/>
                        <a:t>Mexico</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552449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Aren’t these called “indexes”?</a:t>
            </a:r>
          </a:p>
        </p:txBody>
      </p:sp>
      <p:sp>
        <p:nvSpPr>
          <p:cNvPr id="3" name="Content Placeholder 2"/>
          <p:cNvSpPr>
            <a:spLocks noGrp="1"/>
          </p:cNvSpPr>
          <p:nvPr>
            <p:ph idx="1"/>
          </p:nvPr>
        </p:nvSpPr>
        <p:spPr/>
        <p:txBody>
          <a:bodyPr>
            <a:normAutofit/>
          </a:bodyPr>
          <a:lstStyle/>
          <a:p>
            <a:r>
              <a:rPr lang="en-US" dirty="0"/>
              <a:t>Yes, in Pandas; but not in the database world</a:t>
            </a:r>
          </a:p>
          <a:p>
            <a:endParaRPr lang="en-US" dirty="0"/>
          </a:p>
          <a:p>
            <a:r>
              <a:rPr lang="en-US" dirty="0"/>
              <a:t>For most databases, an “index” is a data structure used to speed up retrieval of specific tuples</a:t>
            </a:r>
          </a:p>
          <a:p>
            <a:endParaRPr lang="en-US" dirty="0"/>
          </a:p>
          <a:p>
            <a:r>
              <a:rPr lang="en-US" dirty="0"/>
              <a:t>For example, to find all tuples with </a:t>
            </a:r>
            <a:r>
              <a:rPr lang="en-US" dirty="0" err="1"/>
              <a:t>nat_id</a:t>
            </a:r>
            <a:r>
              <a:rPr lang="en-US" dirty="0"/>
              <a:t> = 2:</a:t>
            </a:r>
          </a:p>
          <a:p>
            <a:pPr lvl="1"/>
            <a:r>
              <a:rPr lang="en-US" dirty="0"/>
              <a:t>We can either scan the table </a:t>
            </a:r>
            <a:r>
              <a:rPr lang="mr-IN" dirty="0"/>
              <a:t>–</a:t>
            </a:r>
            <a:r>
              <a:rPr lang="en-US" dirty="0"/>
              <a:t> O(N)</a:t>
            </a:r>
          </a:p>
          <a:p>
            <a:pPr lvl="1"/>
            <a:r>
              <a:rPr lang="en-US" dirty="0"/>
              <a:t>Or use an “index” (e.g., binary tree) </a:t>
            </a:r>
            <a:r>
              <a:rPr lang="mr-IN" dirty="0"/>
              <a:t>–</a:t>
            </a:r>
            <a:r>
              <a:rPr lang="en-US" dirty="0"/>
              <a:t> O(log N)</a:t>
            </a:r>
          </a:p>
        </p:txBody>
      </p:sp>
      <p:sp>
        <p:nvSpPr>
          <p:cNvPr id="4" name="Slide Number Placeholder 3"/>
          <p:cNvSpPr>
            <a:spLocks noGrp="1"/>
          </p:cNvSpPr>
          <p:nvPr>
            <p:ph type="sldNum" sz="quarter" idx="12"/>
          </p:nvPr>
        </p:nvSpPr>
        <p:spPr/>
        <p:txBody>
          <a:bodyPr/>
          <a:lstStyle/>
          <a:p>
            <a:fld id="{A2EF37A0-74FC-AB4F-AE4C-D9BFC6719E9F}" type="slidenum">
              <a:rPr lang="en-US" smtClean="0"/>
              <a:t>57</a:t>
            </a:fld>
            <a:endParaRPr lang="en-US"/>
          </a:p>
        </p:txBody>
      </p:sp>
      <p:pic>
        <p:nvPicPr>
          <p:cNvPr id="1028" name="Picture 4" descr="SD] Database Indexing Flashcards | Quizlet">
            <a:extLst>
              <a:ext uri="{FF2B5EF4-FFF2-40B4-BE49-F238E27FC236}">
                <a16:creationId xmlns:a16="http://schemas.microsoft.com/office/drawing/2014/main" id="{6C34D8FA-1267-E04F-B803-A7D3194831B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730325" y="4089957"/>
            <a:ext cx="4116659" cy="1320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6117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Foreign keys</a:t>
            </a:r>
          </a:p>
        </p:txBody>
      </p:sp>
      <p:sp>
        <p:nvSpPr>
          <p:cNvPr id="3" name="Content Placeholder 2"/>
          <p:cNvSpPr>
            <a:spLocks noGrp="1"/>
          </p:cNvSpPr>
          <p:nvPr>
            <p:ph idx="1"/>
          </p:nvPr>
        </p:nvSpPr>
        <p:spPr>
          <a:xfrm>
            <a:off x="609600" y="5073805"/>
            <a:ext cx="10160000" cy="1052359"/>
          </a:xfrm>
        </p:spPr>
        <p:txBody>
          <a:bodyPr>
            <a:normAutofit/>
          </a:bodyPr>
          <a:lstStyle/>
          <a:p>
            <a:r>
              <a:rPr lang="en-US" dirty="0"/>
              <a:t>Foreign keys are attributes (columns) that point to a different table’s primary key</a:t>
            </a:r>
          </a:p>
          <a:p>
            <a:pPr marL="342900" indent="-342900">
              <a:buFont typeface="Arial" charset="0"/>
              <a:buChar char="•"/>
            </a:pPr>
            <a:r>
              <a:rPr lang="en-US" dirty="0"/>
              <a:t>A table can have multiple foreign keys</a:t>
            </a:r>
          </a:p>
          <a:p>
            <a:pPr marL="342900" indent="-342900">
              <a:buFont typeface="Arial" charset="0"/>
              <a:buChar char="•"/>
            </a:pP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58</a:t>
            </a:fld>
            <a:endParaRPr lang="en-US"/>
          </a:p>
        </p:txBody>
      </p:sp>
      <p:graphicFrame>
        <p:nvGraphicFramePr>
          <p:cNvPr id="6" name="Table 5"/>
          <p:cNvGraphicFramePr>
            <a:graphicFrameLocks noGrp="1"/>
          </p:cNvGraphicFramePr>
          <p:nvPr/>
        </p:nvGraphicFramePr>
        <p:xfrm>
          <a:off x="1981200" y="1904950"/>
          <a:ext cx="5030010" cy="2975966"/>
        </p:xfrm>
        <a:graphic>
          <a:graphicData uri="http://schemas.openxmlformats.org/drawingml/2006/table">
            <a:tbl>
              <a:tblPr firstRow="1" bandRow="1">
                <a:tableStyleId>{7E9639D4-E3E2-4D34-9284-5A2195B3D0D7}</a:tableStyleId>
              </a:tblPr>
              <a:tblGrid>
                <a:gridCol w="1006002">
                  <a:extLst>
                    <a:ext uri="{9D8B030D-6E8A-4147-A177-3AD203B41FA5}">
                      <a16:colId xmlns:a16="http://schemas.microsoft.com/office/drawing/2014/main" val="20000"/>
                    </a:ext>
                  </a:extLst>
                </a:gridCol>
                <a:gridCol w="1006002">
                  <a:extLst>
                    <a:ext uri="{9D8B030D-6E8A-4147-A177-3AD203B41FA5}">
                      <a16:colId xmlns:a16="http://schemas.microsoft.com/office/drawing/2014/main" val="20001"/>
                    </a:ext>
                  </a:extLst>
                </a:gridCol>
                <a:gridCol w="1006002">
                  <a:extLst>
                    <a:ext uri="{9D8B030D-6E8A-4147-A177-3AD203B41FA5}">
                      <a16:colId xmlns:a16="http://schemas.microsoft.com/office/drawing/2014/main" val="20002"/>
                    </a:ext>
                  </a:extLst>
                </a:gridCol>
                <a:gridCol w="1006002">
                  <a:extLst>
                    <a:ext uri="{9D8B030D-6E8A-4147-A177-3AD203B41FA5}">
                      <a16:colId xmlns:a16="http://schemas.microsoft.com/office/drawing/2014/main" val="20003"/>
                    </a:ext>
                  </a:extLst>
                </a:gridCol>
                <a:gridCol w="1006002">
                  <a:extLst>
                    <a:ext uri="{9D8B030D-6E8A-4147-A177-3AD203B41FA5}">
                      <a16:colId xmlns:a16="http://schemas.microsoft.com/office/drawing/2014/main" val="20004"/>
                    </a:ext>
                  </a:extLst>
                </a:gridCol>
              </a:tblGrid>
              <a:tr h="425138">
                <a:tc>
                  <a:txBody>
                    <a:bodyPr/>
                    <a:lstStyle/>
                    <a:p>
                      <a:r>
                        <a:rPr lang="en-US" dirty="0"/>
                        <a:t>ID</a:t>
                      </a:r>
                    </a:p>
                  </a:txBody>
                  <a:tcPr/>
                </a:tc>
                <a:tc>
                  <a:txBody>
                    <a:bodyPr/>
                    <a:lstStyle/>
                    <a:p>
                      <a:r>
                        <a:rPr lang="en-US" dirty="0"/>
                        <a:t>age</a:t>
                      </a:r>
                    </a:p>
                  </a:txBody>
                  <a:tcPr/>
                </a:tc>
                <a:tc>
                  <a:txBody>
                    <a:bodyPr/>
                    <a:lstStyle/>
                    <a:p>
                      <a:r>
                        <a:rPr lang="en-US" dirty="0" err="1"/>
                        <a:t>wgt_kg</a:t>
                      </a:r>
                      <a:endParaRPr lang="en-US" dirty="0"/>
                    </a:p>
                  </a:txBody>
                  <a:tcPr/>
                </a:tc>
                <a:tc>
                  <a:txBody>
                    <a:bodyPr/>
                    <a:lstStyle/>
                    <a:p>
                      <a:r>
                        <a:rPr lang="en-US" dirty="0" err="1"/>
                        <a:t>hgt_cm</a:t>
                      </a:r>
                      <a:endParaRPr lang="en-US" dirty="0"/>
                    </a:p>
                  </a:txBody>
                  <a:tcPr/>
                </a:tc>
                <a:tc>
                  <a:txBody>
                    <a:bodyPr/>
                    <a:lstStyle/>
                    <a:p>
                      <a:r>
                        <a:rPr lang="en-US" dirty="0" err="1"/>
                        <a:t>nat_id</a:t>
                      </a:r>
                      <a:endParaRPr lang="en-US" dirty="0"/>
                    </a:p>
                  </a:txBody>
                  <a:tcPr/>
                </a:tc>
                <a:extLst>
                  <a:ext uri="{0D108BD9-81ED-4DB2-BD59-A6C34878D82A}">
                    <a16:rowId xmlns:a16="http://schemas.microsoft.com/office/drawing/2014/main" val="10000"/>
                  </a:ext>
                </a:extLst>
              </a:tr>
              <a:tr h="425138">
                <a:tc>
                  <a:txBody>
                    <a:bodyPr/>
                    <a:lstStyle/>
                    <a:p>
                      <a:r>
                        <a:rPr lang="en-US" dirty="0"/>
                        <a:t>1</a:t>
                      </a:r>
                    </a:p>
                  </a:txBody>
                  <a:tcPr/>
                </a:tc>
                <a:tc>
                  <a:txBody>
                    <a:bodyPr/>
                    <a:lstStyle/>
                    <a:p>
                      <a:r>
                        <a:rPr lang="en-US" dirty="0"/>
                        <a:t>12.2</a:t>
                      </a:r>
                    </a:p>
                  </a:txBody>
                  <a:tcPr/>
                </a:tc>
                <a:tc>
                  <a:txBody>
                    <a:bodyPr/>
                    <a:lstStyle/>
                    <a:p>
                      <a:r>
                        <a:rPr lang="en-US" dirty="0"/>
                        <a:t>42.3</a:t>
                      </a:r>
                    </a:p>
                  </a:txBody>
                  <a:tcPr/>
                </a:tc>
                <a:tc>
                  <a:txBody>
                    <a:bodyPr/>
                    <a:lstStyle/>
                    <a:p>
                      <a:r>
                        <a:rPr lang="en-US" dirty="0"/>
                        <a:t>145.1</a:t>
                      </a:r>
                    </a:p>
                  </a:txBody>
                  <a:tcPr/>
                </a:tc>
                <a:tc>
                  <a:txBody>
                    <a:bodyPr/>
                    <a:lstStyle/>
                    <a:p>
                      <a:r>
                        <a:rPr lang="en-US" dirty="0"/>
                        <a:t>1</a:t>
                      </a:r>
                    </a:p>
                  </a:txBody>
                  <a:tcPr>
                    <a:solidFill>
                      <a:schemeClr val="tx2"/>
                    </a:solidFill>
                  </a:tcPr>
                </a:tc>
                <a:extLst>
                  <a:ext uri="{0D108BD9-81ED-4DB2-BD59-A6C34878D82A}">
                    <a16:rowId xmlns:a16="http://schemas.microsoft.com/office/drawing/2014/main" val="10001"/>
                  </a:ext>
                </a:extLst>
              </a:tr>
              <a:tr h="425138">
                <a:tc>
                  <a:txBody>
                    <a:bodyPr/>
                    <a:lstStyle/>
                    <a:p>
                      <a:r>
                        <a:rPr lang="en-US" dirty="0"/>
                        <a:t>2</a:t>
                      </a:r>
                    </a:p>
                  </a:txBody>
                  <a:tcPr/>
                </a:tc>
                <a:tc>
                  <a:txBody>
                    <a:bodyPr/>
                    <a:lstStyle/>
                    <a:p>
                      <a:r>
                        <a:rPr lang="en-US" dirty="0"/>
                        <a:t>11.0</a:t>
                      </a:r>
                    </a:p>
                  </a:txBody>
                  <a:tcPr/>
                </a:tc>
                <a:tc>
                  <a:txBody>
                    <a:bodyPr/>
                    <a:lstStyle/>
                    <a:p>
                      <a:r>
                        <a:rPr lang="en-US" dirty="0"/>
                        <a:t>40.8</a:t>
                      </a:r>
                    </a:p>
                  </a:txBody>
                  <a:tcPr/>
                </a:tc>
                <a:tc>
                  <a:txBody>
                    <a:bodyPr/>
                    <a:lstStyle/>
                    <a:p>
                      <a:r>
                        <a:rPr lang="en-US" dirty="0"/>
                        <a:t>143.8</a:t>
                      </a:r>
                    </a:p>
                  </a:txBody>
                  <a:tcPr/>
                </a:tc>
                <a:tc>
                  <a:txBody>
                    <a:bodyPr/>
                    <a:lstStyle/>
                    <a:p>
                      <a:r>
                        <a:rPr lang="en-US" dirty="0"/>
                        <a:t>1</a:t>
                      </a:r>
                    </a:p>
                  </a:txBody>
                  <a:tcPr>
                    <a:solidFill>
                      <a:schemeClr val="tx2"/>
                    </a:solidFill>
                  </a:tcPr>
                </a:tc>
                <a:extLst>
                  <a:ext uri="{0D108BD9-81ED-4DB2-BD59-A6C34878D82A}">
                    <a16:rowId xmlns:a16="http://schemas.microsoft.com/office/drawing/2014/main" val="10002"/>
                  </a:ext>
                </a:extLst>
              </a:tr>
              <a:tr h="425138">
                <a:tc>
                  <a:txBody>
                    <a:bodyPr/>
                    <a:lstStyle/>
                    <a:p>
                      <a:r>
                        <a:rPr lang="en-US" dirty="0"/>
                        <a:t>3</a:t>
                      </a:r>
                    </a:p>
                  </a:txBody>
                  <a:tcPr/>
                </a:tc>
                <a:tc>
                  <a:txBody>
                    <a:bodyPr/>
                    <a:lstStyle/>
                    <a:p>
                      <a:r>
                        <a:rPr lang="en-US" dirty="0"/>
                        <a:t>15.6</a:t>
                      </a:r>
                    </a:p>
                  </a:txBody>
                  <a:tcPr/>
                </a:tc>
                <a:tc>
                  <a:txBody>
                    <a:bodyPr/>
                    <a:lstStyle/>
                    <a:p>
                      <a:r>
                        <a:rPr lang="en-US" dirty="0"/>
                        <a:t>65.3</a:t>
                      </a:r>
                    </a:p>
                  </a:txBody>
                  <a:tcPr/>
                </a:tc>
                <a:tc>
                  <a:txBody>
                    <a:bodyPr/>
                    <a:lstStyle/>
                    <a:p>
                      <a:r>
                        <a:rPr lang="en-US" dirty="0"/>
                        <a:t>165.3</a:t>
                      </a:r>
                    </a:p>
                  </a:txBody>
                  <a:tcPr/>
                </a:tc>
                <a:tc>
                  <a:txBody>
                    <a:bodyPr/>
                    <a:lstStyle/>
                    <a:p>
                      <a:r>
                        <a:rPr lang="en-US" dirty="0"/>
                        <a:t>2</a:t>
                      </a:r>
                    </a:p>
                  </a:txBody>
                  <a:tcPr>
                    <a:solidFill>
                      <a:schemeClr val="tx2"/>
                    </a:solidFill>
                  </a:tcPr>
                </a:tc>
                <a:extLst>
                  <a:ext uri="{0D108BD9-81ED-4DB2-BD59-A6C34878D82A}">
                    <a16:rowId xmlns:a16="http://schemas.microsoft.com/office/drawing/2014/main" val="10003"/>
                  </a:ext>
                </a:extLst>
              </a:tr>
              <a:tr h="425138">
                <a:tc>
                  <a:txBody>
                    <a:bodyPr/>
                    <a:lstStyle/>
                    <a:p>
                      <a:r>
                        <a:rPr lang="en-US" dirty="0"/>
                        <a:t>4</a:t>
                      </a:r>
                    </a:p>
                  </a:txBody>
                  <a:tcPr/>
                </a:tc>
                <a:tc>
                  <a:txBody>
                    <a:bodyPr/>
                    <a:lstStyle/>
                    <a:p>
                      <a:r>
                        <a:rPr lang="en-US" dirty="0"/>
                        <a:t>35.1</a:t>
                      </a:r>
                    </a:p>
                  </a:txBody>
                  <a:tcPr/>
                </a:tc>
                <a:tc>
                  <a:txBody>
                    <a:bodyPr/>
                    <a:lstStyle/>
                    <a:p>
                      <a:r>
                        <a:rPr lang="en-US" dirty="0"/>
                        <a:t>84.2</a:t>
                      </a:r>
                    </a:p>
                  </a:txBody>
                  <a:tcPr/>
                </a:tc>
                <a:tc>
                  <a:txBody>
                    <a:bodyPr/>
                    <a:lstStyle/>
                    <a:p>
                      <a:r>
                        <a:rPr lang="en-US" dirty="0"/>
                        <a:t>185.8</a:t>
                      </a:r>
                    </a:p>
                  </a:txBody>
                  <a:tcPr/>
                </a:tc>
                <a:tc>
                  <a:txBody>
                    <a:bodyPr/>
                    <a:lstStyle/>
                    <a:p>
                      <a:r>
                        <a:rPr lang="en-US" dirty="0"/>
                        <a:t>1</a:t>
                      </a:r>
                    </a:p>
                  </a:txBody>
                  <a:tcPr>
                    <a:solidFill>
                      <a:schemeClr val="tx2"/>
                    </a:solidFill>
                  </a:tcPr>
                </a:tc>
                <a:extLst>
                  <a:ext uri="{0D108BD9-81ED-4DB2-BD59-A6C34878D82A}">
                    <a16:rowId xmlns:a16="http://schemas.microsoft.com/office/drawing/2014/main" val="10004"/>
                  </a:ext>
                </a:extLst>
              </a:tr>
              <a:tr h="425138">
                <a:tc>
                  <a:txBody>
                    <a:bodyPr/>
                    <a:lstStyle/>
                    <a:p>
                      <a:r>
                        <a:rPr lang="en-US" dirty="0"/>
                        <a:t>5</a:t>
                      </a:r>
                    </a:p>
                  </a:txBody>
                  <a:tcPr/>
                </a:tc>
                <a:tc>
                  <a:txBody>
                    <a:bodyPr/>
                    <a:lstStyle/>
                    <a:p>
                      <a:r>
                        <a:rPr lang="en-US" dirty="0"/>
                        <a:t>18.1</a:t>
                      </a:r>
                    </a:p>
                  </a:txBody>
                  <a:tcPr/>
                </a:tc>
                <a:tc>
                  <a:txBody>
                    <a:bodyPr/>
                    <a:lstStyle/>
                    <a:p>
                      <a:r>
                        <a:rPr lang="en-US" dirty="0"/>
                        <a:t>62.2</a:t>
                      </a:r>
                    </a:p>
                  </a:txBody>
                  <a:tcPr/>
                </a:tc>
                <a:tc>
                  <a:txBody>
                    <a:bodyPr/>
                    <a:lstStyle/>
                    <a:p>
                      <a:r>
                        <a:rPr lang="en-US" dirty="0"/>
                        <a:t>176.2</a:t>
                      </a:r>
                    </a:p>
                  </a:txBody>
                  <a:tcPr/>
                </a:tc>
                <a:tc>
                  <a:txBody>
                    <a:bodyPr/>
                    <a:lstStyle/>
                    <a:p>
                      <a:r>
                        <a:rPr lang="en-US" dirty="0"/>
                        <a:t>3</a:t>
                      </a:r>
                    </a:p>
                  </a:txBody>
                  <a:tcPr>
                    <a:solidFill>
                      <a:schemeClr val="tx2"/>
                    </a:solidFill>
                  </a:tcPr>
                </a:tc>
                <a:extLst>
                  <a:ext uri="{0D108BD9-81ED-4DB2-BD59-A6C34878D82A}">
                    <a16:rowId xmlns:a16="http://schemas.microsoft.com/office/drawing/2014/main" val="10005"/>
                  </a:ext>
                </a:extLst>
              </a:tr>
              <a:tr h="425138">
                <a:tc>
                  <a:txBody>
                    <a:bodyPr/>
                    <a:lstStyle/>
                    <a:p>
                      <a:r>
                        <a:rPr lang="en-US" dirty="0"/>
                        <a:t>6</a:t>
                      </a:r>
                    </a:p>
                  </a:txBody>
                  <a:tcPr/>
                </a:tc>
                <a:tc>
                  <a:txBody>
                    <a:bodyPr/>
                    <a:lstStyle/>
                    <a:p>
                      <a:r>
                        <a:rPr lang="en-US" dirty="0"/>
                        <a:t>19.6</a:t>
                      </a:r>
                    </a:p>
                  </a:txBody>
                  <a:tcPr/>
                </a:tc>
                <a:tc>
                  <a:txBody>
                    <a:bodyPr/>
                    <a:lstStyle/>
                    <a:p>
                      <a:r>
                        <a:rPr lang="en-US" dirty="0"/>
                        <a:t>82.1</a:t>
                      </a:r>
                    </a:p>
                  </a:txBody>
                  <a:tcPr/>
                </a:tc>
                <a:tc>
                  <a:txBody>
                    <a:bodyPr/>
                    <a:lstStyle/>
                    <a:p>
                      <a:r>
                        <a:rPr lang="en-US" dirty="0"/>
                        <a:t>180.1</a:t>
                      </a:r>
                    </a:p>
                  </a:txBody>
                  <a:tcPr/>
                </a:tc>
                <a:tc>
                  <a:txBody>
                    <a:bodyPr/>
                    <a:lstStyle/>
                    <a:p>
                      <a:r>
                        <a:rPr lang="en-US" dirty="0"/>
                        <a:t>1</a:t>
                      </a:r>
                    </a:p>
                  </a:txBody>
                  <a:tcPr>
                    <a:solidFill>
                      <a:schemeClr val="tx2"/>
                    </a:solidFill>
                  </a:tcPr>
                </a:tc>
                <a:extLst>
                  <a:ext uri="{0D108BD9-81ED-4DB2-BD59-A6C34878D82A}">
                    <a16:rowId xmlns:a16="http://schemas.microsoft.com/office/drawing/2014/main" val="10006"/>
                  </a:ext>
                </a:extLst>
              </a:tr>
            </a:tbl>
          </a:graphicData>
        </a:graphic>
      </p:graphicFrame>
      <p:graphicFrame>
        <p:nvGraphicFramePr>
          <p:cNvPr id="7" name="Table 6"/>
          <p:cNvGraphicFramePr>
            <a:graphicFrameLocks noGrp="1"/>
          </p:cNvGraphicFramePr>
          <p:nvPr/>
        </p:nvGraphicFramePr>
        <p:xfrm>
          <a:off x="7325192" y="1904950"/>
          <a:ext cx="2758192" cy="1483360"/>
        </p:xfrm>
        <a:graphic>
          <a:graphicData uri="http://schemas.openxmlformats.org/drawingml/2006/table">
            <a:tbl>
              <a:tblPr firstRow="1" bandRow="1">
                <a:tableStyleId>{7E9639D4-E3E2-4D34-9284-5A2195B3D0D7}</a:tableStyleId>
              </a:tblPr>
              <a:tblGrid>
                <a:gridCol w="1379096">
                  <a:extLst>
                    <a:ext uri="{9D8B030D-6E8A-4147-A177-3AD203B41FA5}">
                      <a16:colId xmlns:a16="http://schemas.microsoft.com/office/drawing/2014/main" val="20000"/>
                    </a:ext>
                  </a:extLst>
                </a:gridCol>
                <a:gridCol w="1379096">
                  <a:extLst>
                    <a:ext uri="{9D8B030D-6E8A-4147-A177-3AD203B41FA5}">
                      <a16:colId xmlns:a16="http://schemas.microsoft.com/office/drawing/2014/main" val="20001"/>
                    </a:ext>
                  </a:extLst>
                </a:gridCol>
              </a:tblGrid>
              <a:tr h="370840">
                <a:tc>
                  <a:txBody>
                    <a:bodyPr/>
                    <a:lstStyle/>
                    <a:p>
                      <a:r>
                        <a:rPr lang="en-US" dirty="0"/>
                        <a:t>ID</a:t>
                      </a:r>
                    </a:p>
                  </a:txBody>
                  <a:tcPr/>
                </a:tc>
                <a:tc>
                  <a:txBody>
                    <a:bodyPr/>
                    <a:lstStyle/>
                    <a:p>
                      <a:r>
                        <a:rPr lang="en-US" dirty="0"/>
                        <a:t>Nationality</a:t>
                      </a:r>
                    </a:p>
                  </a:txBody>
                  <a:tcPr/>
                </a:tc>
                <a:extLst>
                  <a:ext uri="{0D108BD9-81ED-4DB2-BD59-A6C34878D82A}">
                    <a16:rowId xmlns:a16="http://schemas.microsoft.com/office/drawing/2014/main" val="10000"/>
                  </a:ext>
                </a:extLst>
              </a:tr>
              <a:tr h="370840">
                <a:tc>
                  <a:txBody>
                    <a:bodyPr/>
                    <a:lstStyle/>
                    <a:p>
                      <a:r>
                        <a:rPr lang="en-US" dirty="0"/>
                        <a:t>1</a:t>
                      </a:r>
                    </a:p>
                  </a:txBody>
                  <a:tcPr/>
                </a:tc>
                <a:tc>
                  <a:txBody>
                    <a:bodyPr/>
                    <a:lstStyle/>
                    <a:p>
                      <a:r>
                        <a:rPr lang="en-US" dirty="0"/>
                        <a:t>USA</a:t>
                      </a:r>
                    </a:p>
                  </a:txBody>
                  <a:tcPr/>
                </a:tc>
                <a:extLst>
                  <a:ext uri="{0D108BD9-81ED-4DB2-BD59-A6C34878D82A}">
                    <a16:rowId xmlns:a16="http://schemas.microsoft.com/office/drawing/2014/main" val="10001"/>
                  </a:ext>
                </a:extLst>
              </a:tr>
              <a:tr h="370840">
                <a:tc>
                  <a:txBody>
                    <a:bodyPr/>
                    <a:lstStyle/>
                    <a:p>
                      <a:r>
                        <a:rPr lang="en-US" dirty="0"/>
                        <a:t>2</a:t>
                      </a:r>
                    </a:p>
                  </a:txBody>
                  <a:tcPr/>
                </a:tc>
                <a:tc>
                  <a:txBody>
                    <a:bodyPr/>
                    <a:lstStyle/>
                    <a:p>
                      <a:r>
                        <a:rPr lang="en-US" dirty="0"/>
                        <a:t>Canada</a:t>
                      </a:r>
                    </a:p>
                  </a:txBody>
                  <a:tcPr/>
                </a:tc>
                <a:extLst>
                  <a:ext uri="{0D108BD9-81ED-4DB2-BD59-A6C34878D82A}">
                    <a16:rowId xmlns:a16="http://schemas.microsoft.com/office/drawing/2014/main" val="10002"/>
                  </a:ext>
                </a:extLst>
              </a:tr>
              <a:tr h="370840">
                <a:tc>
                  <a:txBody>
                    <a:bodyPr/>
                    <a:lstStyle/>
                    <a:p>
                      <a:r>
                        <a:rPr lang="en-US" dirty="0"/>
                        <a:t>3</a:t>
                      </a:r>
                    </a:p>
                  </a:txBody>
                  <a:tcPr/>
                </a:tc>
                <a:tc>
                  <a:txBody>
                    <a:bodyPr/>
                    <a:lstStyle/>
                    <a:p>
                      <a:r>
                        <a:rPr lang="en-US" dirty="0"/>
                        <a:t>Mexico</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621128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Relation Schema</a:t>
            </a:r>
          </a:p>
        </p:txBody>
      </p:sp>
      <p:sp>
        <p:nvSpPr>
          <p:cNvPr id="8" name="Content Placeholder 2"/>
          <p:cNvSpPr>
            <a:spLocks noGrp="1"/>
          </p:cNvSpPr>
          <p:nvPr>
            <p:ph idx="1"/>
          </p:nvPr>
        </p:nvSpPr>
        <p:spPr/>
        <p:txBody>
          <a:bodyPr>
            <a:normAutofit/>
          </a:bodyPr>
          <a:lstStyle/>
          <a:p>
            <a:r>
              <a:rPr lang="en-US" dirty="0"/>
              <a:t>A list of all the attribute names, and their </a:t>
            </a:r>
            <a:r>
              <a:rPr lang="en-US" i="1" dirty="0"/>
              <a:t>domains</a:t>
            </a:r>
          </a:p>
          <a:p>
            <a:pPr marL="342900" indent="-342900">
              <a:buFont typeface="Arial" charset="0"/>
              <a:buChar char="•"/>
            </a:pP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59</a:t>
            </a:fld>
            <a:endParaRPr lang="en-US"/>
          </a:p>
        </p:txBody>
      </p:sp>
      <p:sp>
        <p:nvSpPr>
          <p:cNvPr id="9" name="Rectangle 8"/>
          <p:cNvSpPr/>
          <p:nvPr/>
        </p:nvSpPr>
        <p:spPr>
          <a:xfrm>
            <a:off x="4186162" y="4221382"/>
            <a:ext cx="6172200" cy="2636619"/>
          </a:xfrm>
          <a:prstGeom prst="rect">
            <a:avLst/>
          </a:prstGeom>
          <a:ln w="19050" cmpd="sng">
            <a:solidFill>
              <a:schemeClr val="tx1"/>
            </a:solidFill>
          </a:ln>
        </p:spPr>
        <p:txBody>
          <a:bodyPr wrap="square">
            <a:spAutoFit/>
          </a:bodyPr>
          <a:lstStyle/>
          <a:p>
            <a:pPr marL="342900" indent="-342900">
              <a:lnSpc>
                <a:spcPct val="90000"/>
              </a:lnSpc>
              <a:spcBef>
                <a:spcPct val="35000"/>
              </a:spcBef>
              <a:buClr>
                <a:srgbClr val="CC3300"/>
              </a:buClr>
              <a:buSzPct val="90000"/>
              <a:tabLst>
                <a:tab pos="1489075" algn="l"/>
                <a:tab pos="1949450" algn="l"/>
                <a:tab pos="3036888" algn="l"/>
              </a:tabLst>
            </a:pPr>
            <a:r>
              <a:rPr kumimoji="1" lang="en-US" sz="2000" b="1" kern="0" dirty="0">
                <a:solidFill>
                  <a:srgbClr val="000000"/>
                </a:solidFill>
                <a:latin typeface="Helvetica" charset="0"/>
                <a:ea typeface="ＭＳ Ｐゴシック" charset="0"/>
              </a:rPr>
              <a:t>create table</a:t>
            </a:r>
            <a:r>
              <a:rPr kumimoji="1" lang="en-US" sz="2000" kern="0" dirty="0">
                <a:solidFill>
                  <a:srgbClr val="000000"/>
                </a:solidFill>
                <a:latin typeface="Helvetica" charset="0"/>
                <a:ea typeface="ＭＳ Ｐゴシック" charset="0"/>
              </a:rPr>
              <a:t> </a:t>
            </a:r>
            <a:r>
              <a:rPr kumimoji="1" lang="en-US" sz="2000" i="1" kern="0" dirty="0">
                <a:solidFill>
                  <a:srgbClr val="000000"/>
                </a:solidFill>
                <a:latin typeface="Helvetica" charset="0"/>
                <a:ea typeface="ＭＳ Ｐゴシック" charset="0"/>
              </a:rPr>
              <a:t>instructor</a:t>
            </a:r>
            <a:r>
              <a:rPr kumimoji="1" lang="en-US" sz="2000" kern="0" dirty="0">
                <a:solidFill>
                  <a:srgbClr val="000000"/>
                </a:solidFill>
                <a:latin typeface="Helvetica" charset="0"/>
                <a:ea typeface="ＭＳ Ｐゴシック" charset="0"/>
              </a:rPr>
              <a:t> (</a:t>
            </a:r>
          </a:p>
          <a:p>
            <a:pPr marL="342900" indent="-342900">
              <a:lnSpc>
                <a:spcPct val="90000"/>
              </a:lnSpc>
              <a:spcBef>
                <a:spcPct val="35000"/>
              </a:spcBef>
              <a:buClr>
                <a:srgbClr val="CC3300"/>
              </a:buClr>
              <a:buSzPct val="90000"/>
              <a:tabLst>
                <a:tab pos="1489075" algn="l"/>
                <a:tab pos="1949450" algn="l"/>
                <a:tab pos="3036888" algn="l"/>
              </a:tabLst>
            </a:pPr>
            <a:r>
              <a:rPr kumimoji="1" lang="en-US" sz="2000" i="1" kern="0" dirty="0">
                <a:solidFill>
                  <a:srgbClr val="000000"/>
                </a:solidFill>
                <a:latin typeface="Helvetica" charset="0"/>
                <a:ea typeface="ＭＳ Ｐゴシック" charset="0"/>
              </a:rPr>
              <a:t>	ID</a:t>
            </a:r>
            <a:r>
              <a:rPr kumimoji="1" lang="en-US" sz="2000" kern="0" dirty="0">
                <a:solidFill>
                  <a:srgbClr val="000000"/>
                </a:solidFill>
                <a:latin typeface="Helvetica" charset="0"/>
                <a:ea typeface="ＭＳ Ｐゴシック" charset="0"/>
              </a:rPr>
              <a:t>        </a:t>
            </a:r>
            <a:r>
              <a:rPr kumimoji="1" lang="en-US" sz="2000" b="1" kern="0" dirty="0">
                <a:solidFill>
                  <a:srgbClr val="000000"/>
                </a:solidFill>
                <a:latin typeface="Helvetica" charset="0"/>
                <a:ea typeface="ＭＳ Ｐゴシック" charset="0"/>
              </a:rPr>
              <a:t>char</a:t>
            </a:r>
            <a:r>
              <a:rPr kumimoji="1" lang="en-US" sz="2000" kern="0" dirty="0">
                <a:solidFill>
                  <a:srgbClr val="000000"/>
                </a:solidFill>
                <a:latin typeface="Helvetica" charset="0"/>
                <a:ea typeface="ＭＳ Ｐゴシック" charset="0"/>
              </a:rPr>
              <a:t>(5),</a:t>
            </a:r>
            <a:br>
              <a:rPr kumimoji="1" lang="en-US" sz="2000" kern="0" dirty="0">
                <a:solidFill>
                  <a:srgbClr val="000000"/>
                </a:solidFill>
                <a:latin typeface="Helvetica" charset="0"/>
                <a:ea typeface="ＭＳ Ｐゴシック" charset="0"/>
              </a:rPr>
            </a:br>
            <a:r>
              <a:rPr kumimoji="1" lang="en-US" sz="2000" i="1" kern="0" dirty="0">
                <a:solidFill>
                  <a:srgbClr val="000000"/>
                </a:solidFill>
                <a:latin typeface="Helvetica" charset="0"/>
                <a:ea typeface="ＭＳ Ｐゴシック" charset="0"/>
              </a:rPr>
              <a:t>name   </a:t>
            </a:r>
            <a:r>
              <a:rPr kumimoji="1" lang="en-US" sz="2000" b="1" kern="0" dirty="0" err="1">
                <a:solidFill>
                  <a:srgbClr val="000000"/>
                </a:solidFill>
                <a:latin typeface="Helvetica" charset="0"/>
                <a:ea typeface="ＭＳ Ｐゴシック" charset="0"/>
              </a:rPr>
              <a:t>varchar</a:t>
            </a:r>
            <a:r>
              <a:rPr kumimoji="1" lang="en-US" sz="2000" kern="0" dirty="0">
                <a:solidFill>
                  <a:srgbClr val="000000"/>
                </a:solidFill>
                <a:latin typeface="Helvetica" charset="0"/>
                <a:ea typeface="ＭＳ Ｐゴシック" charset="0"/>
              </a:rPr>
              <a:t>(20) </a:t>
            </a:r>
            <a:r>
              <a:rPr kumimoji="1" lang="en-US" sz="2000" b="1" kern="0" dirty="0">
                <a:solidFill>
                  <a:srgbClr val="000000"/>
                </a:solidFill>
                <a:latin typeface="Helvetica" charset="0"/>
                <a:ea typeface="ＭＳ Ｐゴシック" charset="0"/>
              </a:rPr>
              <a:t>not null,</a:t>
            </a:r>
            <a:br>
              <a:rPr kumimoji="1" lang="en-US" sz="2000" b="1" i="1" kern="0" dirty="0">
                <a:solidFill>
                  <a:srgbClr val="000000"/>
                </a:solidFill>
                <a:latin typeface="Helvetica" charset="0"/>
                <a:ea typeface="ＭＳ Ｐゴシック" charset="0"/>
              </a:rPr>
            </a:br>
            <a:r>
              <a:rPr kumimoji="1" lang="en-US" sz="2000" i="1" kern="0" dirty="0" err="1">
                <a:solidFill>
                  <a:srgbClr val="000000"/>
                </a:solidFill>
                <a:latin typeface="Helvetica" charset="0"/>
                <a:ea typeface="ＭＳ Ｐゴシック" charset="0"/>
              </a:rPr>
              <a:t>dept_name</a:t>
            </a:r>
            <a:r>
              <a:rPr kumimoji="1" lang="en-US" sz="2000" i="1" kern="0" dirty="0">
                <a:solidFill>
                  <a:srgbClr val="000000"/>
                </a:solidFill>
                <a:latin typeface="Helvetica" charset="0"/>
                <a:ea typeface="ＭＳ Ｐゴシック" charset="0"/>
              </a:rPr>
              <a:t>  </a:t>
            </a:r>
            <a:r>
              <a:rPr kumimoji="1" lang="en-US" sz="2000" b="1" kern="0" dirty="0" err="1">
                <a:solidFill>
                  <a:srgbClr val="000000"/>
                </a:solidFill>
                <a:latin typeface="Helvetica" charset="0"/>
                <a:ea typeface="ＭＳ Ｐゴシック" charset="0"/>
              </a:rPr>
              <a:t>varchar</a:t>
            </a:r>
            <a:r>
              <a:rPr kumimoji="1" lang="en-US" sz="2000" kern="0" dirty="0">
                <a:solidFill>
                  <a:srgbClr val="000000"/>
                </a:solidFill>
                <a:latin typeface="Helvetica" charset="0"/>
                <a:ea typeface="ＭＳ Ｐゴシック" charset="0"/>
              </a:rPr>
              <a:t>(20),</a:t>
            </a:r>
            <a:br>
              <a:rPr kumimoji="1" lang="en-US" sz="2000" kern="0" dirty="0">
                <a:solidFill>
                  <a:srgbClr val="000000"/>
                </a:solidFill>
                <a:latin typeface="Helvetica" charset="0"/>
                <a:ea typeface="ＭＳ Ｐゴシック" charset="0"/>
              </a:rPr>
            </a:br>
            <a:r>
              <a:rPr kumimoji="1" lang="en-US" sz="2000" i="1" kern="0" dirty="0">
                <a:solidFill>
                  <a:srgbClr val="000000"/>
                </a:solidFill>
                <a:latin typeface="Helvetica" charset="0"/>
                <a:ea typeface="ＭＳ Ｐゴシック" charset="0"/>
              </a:rPr>
              <a:t>salary</a:t>
            </a:r>
            <a:r>
              <a:rPr kumimoji="1" lang="en-US" sz="2000" kern="0" dirty="0">
                <a:solidFill>
                  <a:srgbClr val="000000"/>
                </a:solidFill>
                <a:latin typeface="Helvetica" charset="0"/>
                <a:ea typeface="ＭＳ Ｐゴシック" charset="0"/>
              </a:rPr>
              <a:t>   </a:t>
            </a:r>
            <a:r>
              <a:rPr kumimoji="1" lang="en-US" sz="2000" b="1" kern="0" dirty="0">
                <a:solidFill>
                  <a:srgbClr val="000000"/>
                </a:solidFill>
                <a:latin typeface="Helvetica" charset="0"/>
                <a:ea typeface="ＭＳ Ｐゴシック" charset="0"/>
              </a:rPr>
              <a:t>numeric</a:t>
            </a:r>
            <a:r>
              <a:rPr kumimoji="1" lang="en-US" sz="2000" kern="0" dirty="0">
                <a:solidFill>
                  <a:srgbClr val="000000"/>
                </a:solidFill>
                <a:latin typeface="Helvetica" charset="0"/>
                <a:ea typeface="ＭＳ Ｐゴシック" charset="0"/>
              </a:rPr>
              <a:t>(8,2),</a:t>
            </a:r>
          </a:p>
          <a:p>
            <a:pPr marL="342900" indent="-342900">
              <a:lnSpc>
                <a:spcPct val="90000"/>
              </a:lnSpc>
              <a:spcBef>
                <a:spcPct val="35000"/>
              </a:spcBef>
              <a:buClr>
                <a:srgbClr val="CC3300"/>
              </a:buClr>
              <a:buSzPct val="90000"/>
              <a:tabLst>
                <a:tab pos="1489075" algn="l"/>
                <a:tab pos="1949450" algn="l"/>
                <a:tab pos="3036888" algn="l"/>
              </a:tabLst>
            </a:pPr>
            <a:r>
              <a:rPr kumimoji="1" lang="en-US" sz="2000" b="1" kern="0" dirty="0">
                <a:solidFill>
                  <a:srgbClr val="000000"/>
                </a:solidFill>
                <a:latin typeface="Helvetica" charset="0"/>
                <a:ea typeface="ＭＳ Ｐゴシック" charset="0"/>
              </a:rPr>
              <a:t>     </a:t>
            </a:r>
            <a:r>
              <a:rPr lang="en-US" sz="2000" b="1" dirty="0">
                <a:solidFill>
                  <a:srgbClr val="000000"/>
                </a:solidFill>
                <a:latin typeface="Helvetica" charset="0"/>
                <a:ea typeface="ＭＳ Ｐゴシック" charset="0"/>
              </a:rPr>
              <a:t>primary key </a:t>
            </a:r>
            <a:r>
              <a:rPr kumimoji="1" lang="en-US" sz="2000" dirty="0">
                <a:solidFill>
                  <a:srgbClr val="000000"/>
                </a:solidFill>
                <a:latin typeface="Helvetica" charset="0"/>
                <a:ea typeface="ＭＳ Ｐゴシック" charset="0"/>
              </a:rPr>
              <a:t>(</a:t>
            </a:r>
            <a:r>
              <a:rPr lang="en-US" sz="2000" i="1" dirty="0">
                <a:solidFill>
                  <a:srgbClr val="000000"/>
                </a:solidFill>
                <a:latin typeface="Helvetica" charset="0"/>
                <a:ea typeface="ＭＳ Ｐゴシック" charset="0"/>
              </a:rPr>
              <a:t>ID</a:t>
            </a:r>
            <a:r>
              <a:rPr kumimoji="1" lang="en-US" sz="2000" dirty="0">
                <a:solidFill>
                  <a:srgbClr val="000000"/>
                </a:solidFill>
                <a:latin typeface="Helvetica" charset="0"/>
                <a:ea typeface="ＭＳ Ｐゴシック" charset="0"/>
              </a:rPr>
              <a:t>),</a:t>
            </a:r>
            <a:br>
              <a:rPr kumimoji="1" lang="en-US" sz="2000" dirty="0">
                <a:solidFill>
                  <a:srgbClr val="000000"/>
                </a:solidFill>
                <a:latin typeface="Helvetica" charset="0"/>
                <a:ea typeface="ＭＳ Ｐゴシック" charset="0"/>
              </a:rPr>
            </a:br>
            <a:r>
              <a:rPr kumimoji="1" lang="en-US" sz="2000" b="1" dirty="0">
                <a:solidFill>
                  <a:srgbClr val="000000"/>
                </a:solidFill>
                <a:latin typeface="Helvetica" charset="0"/>
                <a:ea typeface="ＭＳ Ｐゴシック" charset="0"/>
              </a:rPr>
              <a:t>foreign key </a:t>
            </a:r>
            <a:r>
              <a:rPr kumimoji="1" lang="en-US" sz="2000" i="1" dirty="0">
                <a:solidFill>
                  <a:srgbClr val="000000"/>
                </a:solidFill>
                <a:latin typeface="Helvetica" charset="0"/>
                <a:ea typeface="ＭＳ Ｐゴシック" charset="0"/>
              </a:rPr>
              <a:t>(</a:t>
            </a:r>
            <a:r>
              <a:rPr kumimoji="1" lang="en-US" sz="2000" i="1" dirty="0" err="1">
                <a:solidFill>
                  <a:srgbClr val="000000"/>
                </a:solidFill>
                <a:latin typeface="Helvetica" charset="0"/>
                <a:ea typeface="ＭＳ Ｐゴシック" charset="0"/>
              </a:rPr>
              <a:t>dept_name</a:t>
            </a:r>
            <a:r>
              <a:rPr kumimoji="1" lang="en-US" sz="2000" i="1" dirty="0">
                <a:solidFill>
                  <a:srgbClr val="000000"/>
                </a:solidFill>
                <a:latin typeface="Helvetica" charset="0"/>
                <a:ea typeface="ＭＳ Ｐゴシック" charset="0"/>
              </a:rPr>
              <a:t>)</a:t>
            </a:r>
            <a:r>
              <a:rPr kumimoji="1" lang="en-US" sz="2000" dirty="0">
                <a:solidFill>
                  <a:srgbClr val="000000"/>
                </a:solidFill>
                <a:latin typeface="Helvetica" charset="0"/>
                <a:ea typeface="ＭＳ Ｐゴシック" charset="0"/>
              </a:rPr>
              <a:t> </a:t>
            </a:r>
            <a:r>
              <a:rPr kumimoji="1" lang="en-US" sz="2000" b="1" dirty="0">
                <a:solidFill>
                  <a:srgbClr val="000000"/>
                </a:solidFill>
                <a:latin typeface="Helvetica" charset="0"/>
                <a:ea typeface="ＭＳ Ｐゴシック" charset="0"/>
              </a:rPr>
              <a:t>references </a:t>
            </a:r>
            <a:r>
              <a:rPr kumimoji="1" lang="en-US" sz="2000" i="1" dirty="0">
                <a:solidFill>
                  <a:srgbClr val="000000"/>
                </a:solidFill>
                <a:latin typeface="Helvetica" charset="0"/>
                <a:ea typeface="ＭＳ Ｐゴシック" charset="0"/>
              </a:rPr>
              <a:t>department</a:t>
            </a:r>
            <a:endParaRPr kumimoji="1" lang="en-US" sz="2000" kern="0" dirty="0">
              <a:solidFill>
                <a:srgbClr val="000000"/>
              </a:solidFill>
              <a:latin typeface="Helvetica" charset="0"/>
              <a:ea typeface="ＭＳ Ｐゴシック" charset="0"/>
            </a:endParaRPr>
          </a:p>
          <a:p>
            <a:pPr marL="342900" indent="-342900">
              <a:lnSpc>
                <a:spcPct val="90000"/>
              </a:lnSpc>
              <a:spcBef>
                <a:spcPct val="35000"/>
              </a:spcBef>
              <a:buClr>
                <a:srgbClr val="CC3300"/>
              </a:buClr>
              <a:buSzPct val="90000"/>
              <a:tabLst>
                <a:tab pos="1489075" algn="l"/>
                <a:tab pos="1949450" algn="l"/>
                <a:tab pos="3036888" algn="l"/>
              </a:tabLst>
            </a:pPr>
            <a:r>
              <a:rPr kumimoji="1" lang="en-US" sz="2000" kern="0" dirty="0">
                <a:solidFill>
                  <a:srgbClr val="000000"/>
                </a:solidFill>
                <a:latin typeface="Helvetica" charset="0"/>
                <a:ea typeface="ＭＳ Ｐゴシック" charset="0"/>
              </a:rPr>
              <a:t>)</a:t>
            </a:r>
            <a:endParaRPr kumimoji="1" lang="en-US" kern="0" dirty="0">
              <a:solidFill>
                <a:srgbClr val="000000"/>
              </a:solidFill>
              <a:latin typeface="Helvetica" charset="0"/>
              <a:ea typeface="ＭＳ Ｐゴシック" charset="0"/>
            </a:endParaRPr>
          </a:p>
        </p:txBody>
      </p:sp>
      <p:sp>
        <p:nvSpPr>
          <p:cNvPr id="10" name="Rectangle 9"/>
          <p:cNvSpPr/>
          <p:nvPr/>
        </p:nvSpPr>
        <p:spPr>
          <a:xfrm>
            <a:off x="609600" y="2282390"/>
            <a:ext cx="5638800" cy="1938992"/>
          </a:xfrm>
          <a:prstGeom prst="rect">
            <a:avLst/>
          </a:prstGeom>
          <a:ln w="19050" cmpd="sng">
            <a:solidFill>
              <a:schemeClr val="tx1"/>
            </a:solidFill>
          </a:ln>
        </p:spPr>
        <p:txBody>
          <a:bodyPr wrap="square">
            <a:spAutoFit/>
          </a:bodyPr>
          <a:lstStyle/>
          <a:p>
            <a:pPr algn="l"/>
            <a:r>
              <a:rPr lang="en-US" sz="2000" b="1" dirty="0">
                <a:latin typeface="Helvetica"/>
                <a:cs typeface="Helvetica"/>
              </a:rPr>
              <a:t>create table </a:t>
            </a:r>
            <a:r>
              <a:rPr lang="en-US" sz="2000" dirty="0">
                <a:latin typeface="Helvetica"/>
                <a:cs typeface="Helvetica"/>
              </a:rPr>
              <a:t>department</a:t>
            </a:r>
          </a:p>
          <a:p>
            <a:pPr algn="l"/>
            <a:r>
              <a:rPr lang="en-US" sz="2000" dirty="0">
                <a:latin typeface="Helvetica"/>
                <a:cs typeface="Helvetica"/>
              </a:rPr>
              <a:t>    (</a:t>
            </a:r>
            <a:r>
              <a:rPr lang="en-US" sz="2000" dirty="0" err="1">
                <a:latin typeface="Helvetica"/>
                <a:cs typeface="Helvetica"/>
              </a:rPr>
              <a:t>dept_name</a:t>
            </a:r>
            <a:r>
              <a:rPr lang="en-US" sz="2000" dirty="0">
                <a:latin typeface="Helvetica"/>
                <a:cs typeface="Helvetica"/>
              </a:rPr>
              <a:t> </a:t>
            </a:r>
            <a:r>
              <a:rPr lang="en-US" sz="2000" b="1" dirty="0" err="1">
                <a:latin typeface="Helvetica"/>
                <a:cs typeface="Helvetica"/>
              </a:rPr>
              <a:t>varchar</a:t>
            </a:r>
            <a:r>
              <a:rPr lang="en-US" sz="2000" dirty="0">
                <a:latin typeface="Helvetica"/>
                <a:cs typeface="Helvetica"/>
              </a:rPr>
              <a:t>(20),</a:t>
            </a:r>
          </a:p>
          <a:p>
            <a:pPr algn="l"/>
            <a:r>
              <a:rPr lang="en-US" sz="2000" dirty="0">
                <a:latin typeface="Helvetica"/>
                <a:cs typeface="Helvetica"/>
              </a:rPr>
              <a:t>     building </a:t>
            </a:r>
            <a:r>
              <a:rPr lang="en-US" sz="2000" b="1" dirty="0" err="1">
                <a:latin typeface="Helvetica"/>
                <a:cs typeface="Helvetica"/>
              </a:rPr>
              <a:t>varchar</a:t>
            </a:r>
            <a:r>
              <a:rPr lang="en-US" sz="2000" dirty="0">
                <a:latin typeface="Helvetica"/>
                <a:cs typeface="Helvetica"/>
              </a:rPr>
              <a:t>(15),</a:t>
            </a:r>
          </a:p>
          <a:p>
            <a:pPr algn="l"/>
            <a:r>
              <a:rPr lang="da-DK" sz="2000" dirty="0">
                <a:latin typeface="Helvetica"/>
                <a:cs typeface="Helvetica"/>
              </a:rPr>
              <a:t>     budget </a:t>
            </a:r>
            <a:r>
              <a:rPr lang="da-DK" sz="2000" b="1" dirty="0" err="1">
                <a:latin typeface="Helvetica"/>
                <a:cs typeface="Helvetica"/>
              </a:rPr>
              <a:t>numeric</a:t>
            </a:r>
            <a:r>
              <a:rPr lang="da-DK" sz="2000" dirty="0">
                <a:latin typeface="Helvetica"/>
                <a:cs typeface="Helvetica"/>
              </a:rPr>
              <a:t>(12,2) check (budget &gt; 0),</a:t>
            </a:r>
          </a:p>
          <a:p>
            <a:pPr algn="l"/>
            <a:r>
              <a:rPr lang="da-DK" sz="2000" dirty="0">
                <a:latin typeface="Helvetica"/>
                <a:cs typeface="Helvetica"/>
              </a:rPr>
              <a:t>     </a:t>
            </a:r>
            <a:r>
              <a:rPr lang="da-DK" sz="2000" b="1" dirty="0" err="1">
                <a:latin typeface="Helvetica"/>
                <a:cs typeface="Helvetica"/>
              </a:rPr>
              <a:t>primary</a:t>
            </a:r>
            <a:r>
              <a:rPr lang="da-DK" sz="2000" b="1" dirty="0">
                <a:latin typeface="Helvetica"/>
                <a:cs typeface="Helvetica"/>
              </a:rPr>
              <a:t> </a:t>
            </a:r>
            <a:r>
              <a:rPr lang="da-DK" sz="2000" b="1" dirty="0" err="1">
                <a:latin typeface="Helvetica"/>
                <a:cs typeface="Helvetica"/>
              </a:rPr>
              <a:t>key</a:t>
            </a:r>
            <a:r>
              <a:rPr lang="da-DK" sz="2000" b="1" dirty="0">
                <a:latin typeface="Helvetica"/>
                <a:cs typeface="Helvetica"/>
              </a:rPr>
              <a:t> </a:t>
            </a:r>
            <a:r>
              <a:rPr lang="da-DK" sz="2000" dirty="0">
                <a:latin typeface="Helvetica"/>
                <a:cs typeface="Helvetica"/>
              </a:rPr>
              <a:t>(</a:t>
            </a:r>
            <a:r>
              <a:rPr lang="da-DK" sz="2000" dirty="0" err="1">
                <a:latin typeface="Helvetica"/>
                <a:cs typeface="Helvetica"/>
              </a:rPr>
              <a:t>dept_name</a:t>
            </a:r>
            <a:r>
              <a:rPr lang="da-DK" sz="2000" dirty="0">
                <a:latin typeface="Helvetica"/>
                <a:cs typeface="Helvetica"/>
              </a:rPr>
              <a:t>)</a:t>
            </a:r>
          </a:p>
          <a:p>
            <a:pPr algn="l"/>
            <a:r>
              <a:rPr lang="da-DK" sz="2000" dirty="0">
                <a:latin typeface="Helvetica"/>
                <a:cs typeface="Helvetica"/>
              </a:rPr>
              <a:t>    );</a:t>
            </a:r>
            <a:endParaRPr lang="da-DK" sz="2400" dirty="0">
              <a:latin typeface="Helvetica"/>
              <a:cs typeface="Helvetica"/>
            </a:endParaRPr>
          </a:p>
        </p:txBody>
      </p:sp>
      <p:sp>
        <p:nvSpPr>
          <p:cNvPr id="11" name="TextBox 10"/>
          <p:cNvSpPr txBox="1"/>
          <p:nvPr/>
        </p:nvSpPr>
        <p:spPr>
          <a:xfrm>
            <a:off x="8293645" y="2079851"/>
            <a:ext cx="1933030" cy="646331"/>
          </a:xfrm>
          <a:prstGeom prst="rect">
            <a:avLst/>
          </a:prstGeom>
          <a:noFill/>
        </p:spPr>
        <p:txBody>
          <a:bodyPr wrap="none" rtlCol="0">
            <a:spAutoFit/>
          </a:bodyPr>
          <a:lstStyle/>
          <a:p>
            <a:r>
              <a:rPr lang="en-US" i="1" dirty="0">
                <a:solidFill>
                  <a:schemeClr val="tx2"/>
                </a:solidFill>
              </a:rPr>
              <a:t>SQL Statements </a:t>
            </a:r>
          </a:p>
          <a:p>
            <a:r>
              <a:rPr lang="en-US" i="1" dirty="0">
                <a:solidFill>
                  <a:schemeClr val="tx2"/>
                </a:solidFill>
              </a:rPr>
              <a:t>To create Tables</a:t>
            </a:r>
          </a:p>
        </p:txBody>
      </p:sp>
      <p:cxnSp>
        <p:nvCxnSpPr>
          <p:cNvPr id="13" name="Straight Arrow Connector 12"/>
          <p:cNvCxnSpPr>
            <a:cxnSpLocks/>
            <a:stCxn id="11" idx="1"/>
            <a:endCxn id="10" idx="3"/>
          </p:cNvCxnSpPr>
          <p:nvPr/>
        </p:nvCxnSpPr>
        <p:spPr>
          <a:xfrm flipH="1">
            <a:off x="6248400" y="2403017"/>
            <a:ext cx="2045245" cy="8488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cxnSpLocks/>
            <a:stCxn id="11" idx="1"/>
            <a:endCxn id="9" idx="0"/>
          </p:cNvCxnSpPr>
          <p:nvPr/>
        </p:nvCxnSpPr>
        <p:spPr>
          <a:xfrm flipH="1">
            <a:off x="7272262" y="2403017"/>
            <a:ext cx="1021383" cy="18183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6616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animBg="1"/>
      <p:bldP spid="10" grpId="0" animBg="1"/>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Data </a:t>
            </a:r>
            <a:r>
              <a:rPr lang="en-US" dirty="0" err="1"/>
              <a:t>LifeCycle</a:t>
            </a: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6</a:t>
            </a:fld>
            <a:endParaRPr lang="en-US" dirty="0"/>
          </a:p>
        </p:txBody>
      </p:sp>
      <p:sp>
        <p:nvSpPr>
          <p:cNvPr id="5" name="Rounded Rectangle 4"/>
          <p:cNvSpPr/>
          <p:nvPr/>
        </p:nvSpPr>
        <p:spPr>
          <a:xfrm>
            <a:off x="850533" y="2193053"/>
            <a:ext cx="1615053" cy="246398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Data collection</a:t>
            </a:r>
          </a:p>
        </p:txBody>
      </p:sp>
      <p:grpSp>
        <p:nvGrpSpPr>
          <p:cNvPr id="14" name="Group 13"/>
          <p:cNvGrpSpPr/>
          <p:nvPr/>
        </p:nvGrpSpPr>
        <p:grpSpPr>
          <a:xfrm>
            <a:off x="2465586" y="2193053"/>
            <a:ext cx="2218970" cy="2463989"/>
            <a:chOff x="1604361" y="2044932"/>
            <a:chExt cx="1781694" cy="1978429"/>
          </a:xfrm>
        </p:grpSpPr>
        <p:sp>
          <p:nvSpPr>
            <p:cNvPr id="6" name="Rounded Rectangle 5"/>
            <p:cNvSpPr/>
            <p:nvPr/>
          </p:nvSpPr>
          <p:spPr>
            <a:xfrm>
              <a:off x="2089269" y="2044932"/>
              <a:ext cx="1296786" cy="1978429"/>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a:t>Data processing</a:t>
              </a:r>
            </a:p>
          </p:txBody>
        </p:sp>
        <p:cxnSp>
          <p:nvCxnSpPr>
            <p:cNvPr id="11" name="Straight Arrow Connector 10"/>
            <p:cNvCxnSpPr>
              <a:cxnSpLocks/>
              <a:stCxn id="5" idx="3"/>
              <a:endCxn id="6" idx="1"/>
            </p:cNvCxnSpPr>
            <p:nvPr/>
          </p:nvCxnSpPr>
          <p:spPr>
            <a:xfrm>
              <a:off x="1604361" y="3034147"/>
              <a:ext cx="484908" cy="0"/>
            </a:xfrm>
            <a:prstGeom prst="straightConnector1">
              <a:avLst/>
            </a:prstGeom>
            <a:ln>
              <a:tailEnd type="triangle"/>
            </a:ln>
          </p:spPr>
          <p:style>
            <a:lnRef idx="2">
              <a:schemeClr val="accent3"/>
            </a:lnRef>
            <a:fillRef idx="1">
              <a:schemeClr val="lt1"/>
            </a:fillRef>
            <a:effectRef idx="0">
              <a:schemeClr val="accent3"/>
            </a:effectRef>
            <a:fontRef idx="minor">
              <a:schemeClr val="dk1"/>
            </a:fontRef>
          </p:style>
        </p:cxnSp>
      </p:grpSp>
      <p:cxnSp>
        <p:nvCxnSpPr>
          <p:cNvPr id="13" name="Curved Connector 12"/>
          <p:cNvCxnSpPr>
            <a:stCxn id="6" idx="2"/>
            <a:endCxn id="5" idx="2"/>
          </p:cNvCxnSpPr>
          <p:nvPr/>
        </p:nvCxnSpPr>
        <p:spPr>
          <a:xfrm rot="5400000">
            <a:off x="2767545" y="3547553"/>
            <a:ext cx="15817" cy="2218970"/>
          </a:xfrm>
          <a:prstGeom prst="curvedConnector3">
            <a:avLst>
              <a:gd name="adj1" fmla="val 1800000"/>
            </a:avLst>
          </a:prstGeom>
          <a:ln>
            <a:tailEnd type="triangle"/>
          </a:ln>
        </p:spPr>
        <p:style>
          <a:lnRef idx="3">
            <a:schemeClr val="accent3"/>
          </a:lnRef>
          <a:fillRef idx="0">
            <a:schemeClr val="accent3"/>
          </a:fillRef>
          <a:effectRef idx="2">
            <a:schemeClr val="accent3"/>
          </a:effectRef>
          <a:fontRef idx="minor">
            <a:schemeClr val="tx1"/>
          </a:fontRef>
        </p:style>
      </p:cxnSp>
      <p:grpSp>
        <p:nvGrpSpPr>
          <p:cNvPr id="17" name="Group 16"/>
          <p:cNvGrpSpPr/>
          <p:nvPr/>
        </p:nvGrpSpPr>
        <p:grpSpPr>
          <a:xfrm>
            <a:off x="4684556" y="2193053"/>
            <a:ext cx="2218970" cy="2463989"/>
            <a:chOff x="3386055" y="2044932"/>
            <a:chExt cx="1781694" cy="1978429"/>
          </a:xfrm>
        </p:grpSpPr>
        <p:sp>
          <p:nvSpPr>
            <p:cNvPr id="7" name="Rounded Rectangle 6"/>
            <p:cNvSpPr/>
            <p:nvPr/>
          </p:nvSpPr>
          <p:spPr>
            <a:xfrm>
              <a:off x="3870963" y="2044932"/>
              <a:ext cx="1296786" cy="197842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Exploratory analysis</a:t>
              </a:r>
            </a:p>
            <a:p>
              <a:pPr algn="ctr"/>
              <a:r>
                <a:rPr lang="en-US" dirty="0"/>
                <a:t>&amp;</a:t>
              </a:r>
            </a:p>
            <a:p>
              <a:pPr algn="ctr"/>
              <a:r>
                <a:rPr lang="en-US" dirty="0"/>
                <a:t>Data </a:t>
              </a:r>
              <a:r>
                <a:rPr lang="en-US" dirty="0" err="1"/>
                <a:t>viz</a:t>
              </a:r>
              <a:endParaRPr lang="en-US" dirty="0"/>
            </a:p>
          </p:txBody>
        </p:sp>
        <p:cxnSp>
          <p:nvCxnSpPr>
            <p:cNvPr id="16" name="Straight Arrow Connector 15"/>
            <p:cNvCxnSpPr>
              <a:stCxn id="6" idx="3"/>
              <a:endCxn id="7" idx="1"/>
            </p:cNvCxnSpPr>
            <p:nvPr/>
          </p:nvCxnSpPr>
          <p:spPr>
            <a:xfrm>
              <a:off x="3386055" y="3034147"/>
              <a:ext cx="48490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grpSp>
        <p:nvGrpSpPr>
          <p:cNvPr id="23" name="Group 22"/>
          <p:cNvGrpSpPr/>
          <p:nvPr/>
        </p:nvGrpSpPr>
        <p:grpSpPr>
          <a:xfrm>
            <a:off x="1665968" y="4649130"/>
            <a:ext cx="4437941" cy="15817"/>
            <a:chOff x="962318" y="4017011"/>
            <a:chExt cx="3563388" cy="12700"/>
          </a:xfrm>
        </p:grpSpPr>
        <p:cxnSp>
          <p:nvCxnSpPr>
            <p:cNvPr id="19" name="Curved Connector 18"/>
            <p:cNvCxnSpPr>
              <a:stCxn id="7" idx="2"/>
              <a:endCxn id="6" idx="2"/>
            </p:cNvCxnSpPr>
            <p:nvPr/>
          </p:nvCxnSpPr>
          <p:spPr>
            <a:xfrm rot="5400000">
              <a:off x="3628509" y="3132514"/>
              <a:ext cx="12700" cy="1781694"/>
            </a:xfrm>
            <a:prstGeom prst="curvedConnector3">
              <a:avLst>
                <a:gd name="adj1" fmla="val 1800000"/>
              </a:avLst>
            </a:prstGeom>
            <a:ln>
              <a:tailEnd type="triangle"/>
            </a:ln>
          </p:spPr>
          <p:style>
            <a:lnRef idx="3">
              <a:schemeClr val="dk1"/>
            </a:lnRef>
            <a:fillRef idx="0">
              <a:schemeClr val="dk1"/>
            </a:fillRef>
            <a:effectRef idx="2">
              <a:schemeClr val="dk1"/>
            </a:effectRef>
            <a:fontRef idx="minor">
              <a:schemeClr val="tx1"/>
            </a:fontRef>
          </p:style>
        </p:cxnSp>
        <p:cxnSp>
          <p:nvCxnSpPr>
            <p:cNvPr id="21" name="Curved Connector 20"/>
            <p:cNvCxnSpPr>
              <a:cxnSpLocks/>
              <a:stCxn id="7" idx="2"/>
              <a:endCxn id="5" idx="2"/>
            </p:cNvCxnSpPr>
            <p:nvPr/>
          </p:nvCxnSpPr>
          <p:spPr>
            <a:xfrm rot="5400000">
              <a:off x="2737662" y="2241667"/>
              <a:ext cx="12700" cy="3563388"/>
            </a:xfrm>
            <a:prstGeom prst="curvedConnector3">
              <a:avLst>
                <a:gd name="adj1" fmla="val 3763638"/>
              </a:avLst>
            </a:prstGeom>
            <a:ln>
              <a:tailEnd type="triangle"/>
            </a:ln>
          </p:spPr>
          <p:style>
            <a:lnRef idx="3">
              <a:schemeClr val="dk1"/>
            </a:lnRef>
            <a:fillRef idx="0">
              <a:schemeClr val="dk1"/>
            </a:fillRef>
            <a:effectRef idx="2">
              <a:schemeClr val="dk1"/>
            </a:effectRef>
            <a:fontRef idx="minor">
              <a:schemeClr val="tx1"/>
            </a:fontRef>
          </p:style>
        </p:cxnSp>
      </p:grpSp>
      <p:grpSp>
        <p:nvGrpSpPr>
          <p:cNvPr id="26" name="Group 25"/>
          <p:cNvGrpSpPr/>
          <p:nvPr/>
        </p:nvGrpSpPr>
        <p:grpSpPr>
          <a:xfrm>
            <a:off x="6903526" y="2193053"/>
            <a:ext cx="2218970" cy="2463989"/>
            <a:chOff x="5167749" y="2044932"/>
            <a:chExt cx="1781694" cy="1978429"/>
          </a:xfrm>
        </p:grpSpPr>
        <p:sp>
          <p:nvSpPr>
            <p:cNvPr id="8" name="Rounded Rectangle 7"/>
            <p:cNvSpPr/>
            <p:nvPr/>
          </p:nvSpPr>
          <p:spPr>
            <a:xfrm>
              <a:off x="5652657" y="2044932"/>
              <a:ext cx="1296786" cy="197842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Analysis, hypothesis testing, &amp; ML</a:t>
              </a:r>
            </a:p>
          </p:txBody>
        </p:sp>
        <p:cxnSp>
          <p:nvCxnSpPr>
            <p:cNvPr id="25" name="Straight Arrow Connector 24"/>
            <p:cNvCxnSpPr>
              <a:stCxn id="7" idx="3"/>
              <a:endCxn id="8" idx="1"/>
            </p:cNvCxnSpPr>
            <p:nvPr/>
          </p:nvCxnSpPr>
          <p:spPr>
            <a:xfrm>
              <a:off x="5167749" y="3034147"/>
              <a:ext cx="48490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grpSp>
        <p:nvGrpSpPr>
          <p:cNvPr id="41" name="Group 40"/>
          <p:cNvGrpSpPr/>
          <p:nvPr/>
        </p:nvGrpSpPr>
        <p:grpSpPr>
          <a:xfrm>
            <a:off x="1665968" y="4649130"/>
            <a:ext cx="6656911" cy="15817"/>
            <a:chOff x="962318" y="4017011"/>
            <a:chExt cx="5345082" cy="12700"/>
          </a:xfrm>
        </p:grpSpPr>
        <p:cxnSp>
          <p:nvCxnSpPr>
            <p:cNvPr id="34" name="Curved Connector 33"/>
            <p:cNvCxnSpPr>
              <a:stCxn id="8" idx="2"/>
              <a:endCxn id="7" idx="2"/>
            </p:cNvCxnSpPr>
            <p:nvPr/>
          </p:nvCxnSpPr>
          <p:spPr>
            <a:xfrm rot="5400000">
              <a:off x="5410203" y="3132514"/>
              <a:ext cx="12700" cy="1781694"/>
            </a:xfrm>
            <a:prstGeom prst="curvedConnector3">
              <a:avLst>
                <a:gd name="adj1" fmla="val 1800000"/>
              </a:avLst>
            </a:prstGeom>
            <a:ln>
              <a:tailEnd type="triangle"/>
            </a:ln>
          </p:spPr>
          <p:style>
            <a:lnRef idx="3">
              <a:schemeClr val="dk1"/>
            </a:lnRef>
            <a:fillRef idx="0">
              <a:schemeClr val="dk1"/>
            </a:fillRef>
            <a:effectRef idx="2">
              <a:schemeClr val="dk1"/>
            </a:effectRef>
            <a:fontRef idx="minor">
              <a:schemeClr val="tx1"/>
            </a:fontRef>
          </p:style>
        </p:cxnSp>
        <p:cxnSp>
          <p:nvCxnSpPr>
            <p:cNvPr id="36" name="Curved Connector 35"/>
            <p:cNvCxnSpPr>
              <a:stCxn id="8" idx="2"/>
              <a:endCxn id="6" idx="2"/>
            </p:cNvCxnSpPr>
            <p:nvPr/>
          </p:nvCxnSpPr>
          <p:spPr>
            <a:xfrm rot="5400000">
              <a:off x="4519356" y="2241667"/>
              <a:ext cx="12700" cy="3563388"/>
            </a:xfrm>
            <a:prstGeom prst="curvedConnector3">
              <a:avLst>
                <a:gd name="adj1" fmla="val 3894543"/>
              </a:avLst>
            </a:prstGeom>
            <a:ln>
              <a:tailEnd type="triangle"/>
            </a:ln>
          </p:spPr>
          <p:style>
            <a:lnRef idx="3">
              <a:schemeClr val="dk1"/>
            </a:lnRef>
            <a:fillRef idx="0">
              <a:schemeClr val="dk1"/>
            </a:fillRef>
            <a:effectRef idx="2">
              <a:schemeClr val="dk1"/>
            </a:effectRef>
            <a:fontRef idx="minor">
              <a:schemeClr val="tx1"/>
            </a:fontRef>
          </p:style>
        </p:cxnSp>
        <p:cxnSp>
          <p:nvCxnSpPr>
            <p:cNvPr id="39" name="Curved Connector 38"/>
            <p:cNvCxnSpPr>
              <a:cxnSpLocks/>
              <a:stCxn id="8" idx="2"/>
              <a:endCxn id="5" idx="2"/>
            </p:cNvCxnSpPr>
            <p:nvPr/>
          </p:nvCxnSpPr>
          <p:spPr>
            <a:xfrm rot="5400000">
              <a:off x="3628509" y="1350820"/>
              <a:ext cx="12700" cy="5345082"/>
            </a:xfrm>
            <a:prstGeom prst="curvedConnector3">
              <a:avLst>
                <a:gd name="adj1" fmla="val 5858181"/>
              </a:avLst>
            </a:prstGeom>
            <a:ln>
              <a:tailEnd type="triangle"/>
            </a:ln>
          </p:spPr>
          <p:style>
            <a:lnRef idx="3">
              <a:schemeClr val="dk1"/>
            </a:lnRef>
            <a:fillRef idx="0">
              <a:schemeClr val="dk1"/>
            </a:fillRef>
            <a:effectRef idx="2">
              <a:schemeClr val="dk1"/>
            </a:effectRef>
            <a:fontRef idx="minor">
              <a:schemeClr val="tx1"/>
            </a:fontRef>
          </p:style>
        </p:cxnSp>
      </p:grpSp>
      <p:grpSp>
        <p:nvGrpSpPr>
          <p:cNvPr id="44" name="Group 43"/>
          <p:cNvGrpSpPr/>
          <p:nvPr/>
        </p:nvGrpSpPr>
        <p:grpSpPr>
          <a:xfrm>
            <a:off x="9122497" y="2193053"/>
            <a:ext cx="2218970" cy="2463989"/>
            <a:chOff x="6949443" y="2044932"/>
            <a:chExt cx="1781694" cy="1978429"/>
          </a:xfrm>
        </p:grpSpPr>
        <p:sp>
          <p:nvSpPr>
            <p:cNvPr id="9" name="Rounded Rectangle 8"/>
            <p:cNvSpPr/>
            <p:nvPr/>
          </p:nvSpPr>
          <p:spPr>
            <a:xfrm>
              <a:off x="7434351" y="2044932"/>
              <a:ext cx="1296786" cy="197842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Insight &amp; Policy Decision</a:t>
              </a:r>
            </a:p>
          </p:txBody>
        </p:sp>
        <p:cxnSp>
          <p:nvCxnSpPr>
            <p:cNvPr id="43" name="Straight Arrow Connector 42"/>
            <p:cNvCxnSpPr>
              <a:stCxn id="8" idx="3"/>
              <a:endCxn id="9" idx="1"/>
            </p:cNvCxnSpPr>
            <p:nvPr/>
          </p:nvCxnSpPr>
          <p:spPr>
            <a:xfrm>
              <a:off x="6949443" y="3034147"/>
              <a:ext cx="48490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grpSp>
        <p:nvGrpSpPr>
          <p:cNvPr id="56" name="Group 55"/>
          <p:cNvGrpSpPr/>
          <p:nvPr/>
        </p:nvGrpSpPr>
        <p:grpSpPr>
          <a:xfrm>
            <a:off x="1665968" y="4649130"/>
            <a:ext cx="8875881" cy="15817"/>
            <a:chOff x="962318" y="4017011"/>
            <a:chExt cx="7126776" cy="12700"/>
          </a:xfrm>
        </p:grpSpPr>
        <p:cxnSp>
          <p:nvCxnSpPr>
            <p:cNvPr id="46" name="Curved Connector 45"/>
            <p:cNvCxnSpPr>
              <a:stCxn id="9" idx="2"/>
              <a:endCxn id="8" idx="2"/>
            </p:cNvCxnSpPr>
            <p:nvPr/>
          </p:nvCxnSpPr>
          <p:spPr>
            <a:xfrm rot="5400000">
              <a:off x="7191897" y="3132514"/>
              <a:ext cx="12700" cy="1781694"/>
            </a:xfrm>
            <a:prstGeom prst="curvedConnector3">
              <a:avLst>
                <a:gd name="adj1" fmla="val 1800000"/>
              </a:avLst>
            </a:prstGeom>
            <a:ln>
              <a:tailEnd type="triangle"/>
            </a:ln>
          </p:spPr>
          <p:style>
            <a:lnRef idx="3">
              <a:schemeClr val="dk1"/>
            </a:lnRef>
            <a:fillRef idx="0">
              <a:schemeClr val="dk1"/>
            </a:fillRef>
            <a:effectRef idx="2">
              <a:schemeClr val="dk1"/>
            </a:effectRef>
            <a:fontRef idx="minor">
              <a:schemeClr val="tx1"/>
            </a:fontRef>
          </p:style>
        </p:cxnSp>
        <p:cxnSp>
          <p:nvCxnSpPr>
            <p:cNvPr id="48" name="Curved Connector 47"/>
            <p:cNvCxnSpPr>
              <a:stCxn id="9" idx="2"/>
              <a:endCxn id="7" idx="2"/>
            </p:cNvCxnSpPr>
            <p:nvPr/>
          </p:nvCxnSpPr>
          <p:spPr>
            <a:xfrm rot="5400000">
              <a:off x="6301050" y="2241667"/>
              <a:ext cx="12700" cy="3563388"/>
            </a:xfrm>
            <a:prstGeom prst="curvedConnector3">
              <a:avLst>
                <a:gd name="adj1" fmla="val 3501819"/>
              </a:avLst>
            </a:prstGeom>
            <a:ln>
              <a:tailEnd type="triangle"/>
            </a:ln>
          </p:spPr>
          <p:style>
            <a:lnRef idx="3">
              <a:schemeClr val="dk1"/>
            </a:lnRef>
            <a:fillRef idx="0">
              <a:schemeClr val="dk1"/>
            </a:fillRef>
            <a:effectRef idx="2">
              <a:schemeClr val="dk1"/>
            </a:effectRef>
            <a:fontRef idx="minor">
              <a:schemeClr val="tx1"/>
            </a:fontRef>
          </p:style>
        </p:cxnSp>
        <p:cxnSp>
          <p:nvCxnSpPr>
            <p:cNvPr id="51" name="Curved Connector 50"/>
            <p:cNvCxnSpPr>
              <a:stCxn id="9" idx="2"/>
              <a:endCxn id="6" idx="2"/>
            </p:cNvCxnSpPr>
            <p:nvPr/>
          </p:nvCxnSpPr>
          <p:spPr>
            <a:xfrm rot="5400000">
              <a:off x="5410203" y="1350820"/>
              <a:ext cx="12700" cy="5345082"/>
            </a:xfrm>
            <a:prstGeom prst="curvedConnector3">
              <a:avLst>
                <a:gd name="adj1" fmla="val 5989094"/>
              </a:avLst>
            </a:prstGeom>
            <a:ln>
              <a:tailEnd type="triangle"/>
            </a:ln>
          </p:spPr>
          <p:style>
            <a:lnRef idx="3">
              <a:schemeClr val="dk1"/>
            </a:lnRef>
            <a:fillRef idx="0">
              <a:schemeClr val="dk1"/>
            </a:fillRef>
            <a:effectRef idx="2">
              <a:schemeClr val="dk1"/>
            </a:effectRef>
            <a:fontRef idx="minor">
              <a:schemeClr val="tx1"/>
            </a:fontRef>
          </p:style>
        </p:cxnSp>
        <p:cxnSp>
          <p:nvCxnSpPr>
            <p:cNvPr id="54" name="Curved Connector 53"/>
            <p:cNvCxnSpPr>
              <a:cxnSpLocks/>
              <a:stCxn id="9" idx="2"/>
              <a:endCxn id="5" idx="2"/>
            </p:cNvCxnSpPr>
            <p:nvPr/>
          </p:nvCxnSpPr>
          <p:spPr>
            <a:xfrm rot="5400000">
              <a:off x="4519356" y="459973"/>
              <a:ext cx="12700" cy="7126776"/>
            </a:xfrm>
            <a:prstGeom prst="curvedConnector3">
              <a:avLst>
                <a:gd name="adj1" fmla="val 8345457"/>
              </a:avLst>
            </a:prstGeom>
            <a:ln>
              <a:tailEnd type="triangle"/>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16919626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Schema Diagrams</a:t>
            </a:r>
          </a:p>
        </p:txBody>
      </p:sp>
      <p:sp>
        <p:nvSpPr>
          <p:cNvPr id="8" name="Content Placeholder 2"/>
          <p:cNvSpPr>
            <a:spLocks noGrp="1"/>
          </p:cNvSpPr>
          <p:nvPr>
            <p:ph idx="1"/>
          </p:nvPr>
        </p:nvSpPr>
        <p:spPr/>
        <p:txBody>
          <a:bodyPr>
            <a:normAutofit/>
          </a:bodyPr>
          <a:lstStyle/>
          <a:p>
            <a:endParaRPr lang="en-US" i="1" dirty="0"/>
          </a:p>
          <a:p>
            <a:pPr marL="342900" indent="-342900">
              <a:buFont typeface="Arial" charset="0"/>
              <a:buChar char="•"/>
            </a:pP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60</a:t>
            </a:fld>
            <a:endParaRPr lang="en-US"/>
          </a:p>
        </p:txBody>
      </p:sp>
      <p:pic>
        <p:nvPicPr>
          <p:cNvPr id="12" name="Picture 3" descr="allFigures.pdf"/>
          <p:cNvPicPr>
            <a:picLocks noChangeAspect="1"/>
          </p:cNvPicPr>
          <p:nvPr/>
        </p:nvPicPr>
        <p:blipFill>
          <a:blip r:embed="rId2"/>
          <a:srcRect/>
          <a:stretch>
            <a:fillRect/>
          </a:stretch>
        </p:blipFill>
        <p:spPr bwMode="auto">
          <a:xfrm>
            <a:off x="1520543" y="1371600"/>
            <a:ext cx="9150914" cy="5486400"/>
          </a:xfrm>
          <a:prstGeom prst="rect">
            <a:avLst/>
          </a:prstGeom>
          <a:noFill/>
          <a:ln w="9525">
            <a:noFill/>
            <a:miter lim="800000"/>
            <a:headEnd/>
            <a:tailEnd/>
          </a:ln>
        </p:spPr>
      </p:pic>
    </p:spTree>
    <p:extLst>
      <p:ext uri="{BB962C8B-B14F-4D97-AF65-F5344CB8AC3E}">
        <p14:creationId xmlns:p14="http://schemas.microsoft.com/office/powerpoint/2010/main" val="2309906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Searching for elements</a:t>
            </a:r>
          </a:p>
        </p:txBody>
      </p:sp>
      <p:sp>
        <p:nvSpPr>
          <p:cNvPr id="3" name="Content Placeholder 2"/>
          <p:cNvSpPr>
            <a:spLocks noGrp="1"/>
          </p:cNvSpPr>
          <p:nvPr>
            <p:ph idx="1"/>
          </p:nvPr>
        </p:nvSpPr>
        <p:spPr/>
        <p:txBody>
          <a:bodyPr/>
          <a:lstStyle/>
          <a:p>
            <a:r>
              <a:rPr lang="en-US" dirty="0"/>
              <a:t>Find all people with nationality Canada (</a:t>
            </a:r>
            <a:r>
              <a:rPr lang="en-US" dirty="0" err="1"/>
              <a:t>nat_id</a:t>
            </a:r>
            <a:r>
              <a:rPr lang="en-US" dirty="0"/>
              <a:t> = 2):</a:t>
            </a:r>
          </a:p>
          <a:p>
            <a:pPr algn="ctr"/>
            <a:r>
              <a:rPr lang="en-US" dirty="0"/>
              <a:t>??????????????? </a:t>
            </a:r>
          </a:p>
        </p:txBody>
      </p:sp>
      <p:sp>
        <p:nvSpPr>
          <p:cNvPr id="4" name="Slide Number Placeholder 3"/>
          <p:cNvSpPr>
            <a:spLocks noGrp="1"/>
          </p:cNvSpPr>
          <p:nvPr>
            <p:ph type="sldNum" sz="quarter" idx="12"/>
          </p:nvPr>
        </p:nvSpPr>
        <p:spPr/>
        <p:txBody>
          <a:bodyPr/>
          <a:lstStyle/>
          <a:p>
            <a:fld id="{A2EF37A0-74FC-AB4F-AE4C-D9BFC6719E9F}" type="slidenum">
              <a:rPr lang="en-US" smtClean="0"/>
              <a:t>61</a:t>
            </a:fld>
            <a:endParaRPr lang="en-US"/>
          </a:p>
        </p:txBody>
      </p:sp>
      <p:graphicFrame>
        <p:nvGraphicFramePr>
          <p:cNvPr id="5" name="Table 4"/>
          <p:cNvGraphicFramePr>
            <a:graphicFrameLocks noGrp="1"/>
          </p:cNvGraphicFramePr>
          <p:nvPr/>
        </p:nvGraphicFramePr>
        <p:xfrm>
          <a:off x="3675088" y="2864321"/>
          <a:ext cx="5030010" cy="2975966"/>
        </p:xfrm>
        <a:graphic>
          <a:graphicData uri="http://schemas.openxmlformats.org/drawingml/2006/table">
            <a:tbl>
              <a:tblPr firstRow="1" bandRow="1">
                <a:tableStyleId>{7E9639D4-E3E2-4D34-9284-5A2195B3D0D7}</a:tableStyleId>
              </a:tblPr>
              <a:tblGrid>
                <a:gridCol w="1006002">
                  <a:extLst>
                    <a:ext uri="{9D8B030D-6E8A-4147-A177-3AD203B41FA5}">
                      <a16:colId xmlns:a16="http://schemas.microsoft.com/office/drawing/2014/main" val="20000"/>
                    </a:ext>
                  </a:extLst>
                </a:gridCol>
                <a:gridCol w="1006002">
                  <a:extLst>
                    <a:ext uri="{9D8B030D-6E8A-4147-A177-3AD203B41FA5}">
                      <a16:colId xmlns:a16="http://schemas.microsoft.com/office/drawing/2014/main" val="20001"/>
                    </a:ext>
                  </a:extLst>
                </a:gridCol>
                <a:gridCol w="1006002">
                  <a:extLst>
                    <a:ext uri="{9D8B030D-6E8A-4147-A177-3AD203B41FA5}">
                      <a16:colId xmlns:a16="http://schemas.microsoft.com/office/drawing/2014/main" val="20002"/>
                    </a:ext>
                  </a:extLst>
                </a:gridCol>
                <a:gridCol w="1006002">
                  <a:extLst>
                    <a:ext uri="{9D8B030D-6E8A-4147-A177-3AD203B41FA5}">
                      <a16:colId xmlns:a16="http://schemas.microsoft.com/office/drawing/2014/main" val="20003"/>
                    </a:ext>
                  </a:extLst>
                </a:gridCol>
                <a:gridCol w="1006002">
                  <a:extLst>
                    <a:ext uri="{9D8B030D-6E8A-4147-A177-3AD203B41FA5}">
                      <a16:colId xmlns:a16="http://schemas.microsoft.com/office/drawing/2014/main" val="20004"/>
                    </a:ext>
                  </a:extLst>
                </a:gridCol>
              </a:tblGrid>
              <a:tr h="425138">
                <a:tc>
                  <a:txBody>
                    <a:bodyPr/>
                    <a:lstStyle/>
                    <a:p>
                      <a:r>
                        <a:rPr lang="en-US" dirty="0"/>
                        <a:t>ID</a:t>
                      </a:r>
                    </a:p>
                  </a:txBody>
                  <a:tcPr/>
                </a:tc>
                <a:tc>
                  <a:txBody>
                    <a:bodyPr/>
                    <a:lstStyle/>
                    <a:p>
                      <a:r>
                        <a:rPr lang="en-US" dirty="0"/>
                        <a:t>age</a:t>
                      </a:r>
                    </a:p>
                  </a:txBody>
                  <a:tcPr/>
                </a:tc>
                <a:tc>
                  <a:txBody>
                    <a:bodyPr/>
                    <a:lstStyle/>
                    <a:p>
                      <a:r>
                        <a:rPr lang="en-US" dirty="0" err="1"/>
                        <a:t>wgt_kg</a:t>
                      </a:r>
                      <a:endParaRPr lang="en-US" dirty="0"/>
                    </a:p>
                  </a:txBody>
                  <a:tcPr/>
                </a:tc>
                <a:tc>
                  <a:txBody>
                    <a:bodyPr/>
                    <a:lstStyle/>
                    <a:p>
                      <a:r>
                        <a:rPr lang="en-US" dirty="0" err="1"/>
                        <a:t>hgt_cm</a:t>
                      </a:r>
                      <a:endParaRPr lang="en-US" dirty="0"/>
                    </a:p>
                  </a:txBody>
                  <a:tcPr/>
                </a:tc>
                <a:tc>
                  <a:txBody>
                    <a:bodyPr/>
                    <a:lstStyle/>
                    <a:p>
                      <a:r>
                        <a:rPr lang="en-US" dirty="0" err="1"/>
                        <a:t>nat_id</a:t>
                      </a:r>
                      <a:endParaRPr lang="en-US" dirty="0"/>
                    </a:p>
                  </a:txBody>
                  <a:tcPr/>
                </a:tc>
                <a:extLst>
                  <a:ext uri="{0D108BD9-81ED-4DB2-BD59-A6C34878D82A}">
                    <a16:rowId xmlns:a16="http://schemas.microsoft.com/office/drawing/2014/main" val="10000"/>
                  </a:ext>
                </a:extLst>
              </a:tr>
              <a:tr h="425138">
                <a:tc>
                  <a:txBody>
                    <a:bodyPr/>
                    <a:lstStyle/>
                    <a:p>
                      <a:r>
                        <a:rPr lang="en-US" dirty="0"/>
                        <a:t>1</a:t>
                      </a:r>
                    </a:p>
                  </a:txBody>
                  <a:tcPr/>
                </a:tc>
                <a:tc>
                  <a:txBody>
                    <a:bodyPr/>
                    <a:lstStyle/>
                    <a:p>
                      <a:r>
                        <a:rPr lang="en-US" dirty="0"/>
                        <a:t>12.2</a:t>
                      </a:r>
                    </a:p>
                  </a:txBody>
                  <a:tcPr/>
                </a:tc>
                <a:tc>
                  <a:txBody>
                    <a:bodyPr/>
                    <a:lstStyle/>
                    <a:p>
                      <a:r>
                        <a:rPr lang="en-US" dirty="0"/>
                        <a:t>42.3</a:t>
                      </a:r>
                    </a:p>
                  </a:txBody>
                  <a:tcPr/>
                </a:tc>
                <a:tc>
                  <a:txBody>
                    <a:bodyPr/>
                    <a:lstStyle/>
                    <a:p>
                      <a:r>
                        <a:rPr lang="en-US" dirty="0"/>
                        <a:t>145.1</a:t>
                      </a:r>
                    </a:p>
                  </a:txBody>
                  <a:tcPr/>
                </a:tc>
                <a:tc>
                  <a:txBody>
                    <a:bodyPr/>
                    <a:lstStyle/>
                    <a:p>
                      <a:r>
                        <a:rPr lang="en-US" dirty="0"/>
                        <a:t>1</a:t>
                      </a:r>
                    </a:p>
                  </a:txBody>
                  <a:tcPr>
                    <a:noFill/>
                  </a:tcPr>
                </a:tc>
                <a:extLst>
                  <a:ext uri="{0D108BD9-81ED-4DB2-BD59-A6C34878D82A}">
                    <a16:rowId xmlns:a16="http://schemas.microsoft.com/office/drawing/2014/main" val="10001"/>
                  </a:ext>
                </a:extLst>
              </a:tr>
              <a:tr h="425138">
                <a:tc>
                  <a:txBody>
                    <a:bodyPr/>
                    <a:lstStyle/>
                    <a:p>
                      <a:r>
                        <a:rPr lang="en-US" dirty="0"/>
                        <a:t>2</a:t>
                      </a:r>
                    </a:p>
                  </a:txBody>
                  <a:tcPr/>
                </a:tc>
                <a:tc>
                  <a:txBody>
                    <a:bodyPr/>
                    <a:lstStyle/>
                    <a:p>
                      <a:r>
                        <a:rPr lang="en-US" dirty="0"/>
                        <a:t>11.0</a:t>
                      </a:r>
                    </a:p>
                  </a:txBody>
                  <a:tcPr/>
                </a:tc>
                <a:tc>
                  <a:txBody>
                    <a:bodyPr/>
                    <a:lstStyle/>
                    <a:p>
                      <a:r>
                        <a:rPr lang="en-US" dirty="0"/>
                        <a:t>40.8</a:t>
                      </a:r>
                    </a:p>
                  </a:txBody>
                  <a:tcPr/>
                </a:tc>
                <a:tc>
                  <a:txBody>
                    <a:bodyPr/>
                    <a:lstStyle/>
                    <a:p>
                      <a:r>
                        <a:rPr lang="en-US" dirty="0"/>
                        <a:t>143.8</a:t>
                      </a:r>
                    </a:p>
                  </a:txBody>
                  <a:tcPr/>
                </a:tc>
                <a:tc>
                  <a:txBody>
                    <a:bodyPr/>
                    <a:lstStyle/>
                    <a:p>
                      <a:r>
                        <a:rPr lang="en-US" dirty="0"/>
                        <a:t>1</a:t>
                      </a:r>
                    </a:p>
                  </a:txBody>
                  <a:tcPr>
                    <a:noFill/>
                  </a:tcPr>
                </a:tc>
                <a:extLst>
                  <a:ext uri="{0D108BD9-81ED-4DB2-BD59-A6C34878D82A}">
                    <a16:rowId xmlns:a16="http://schemas.microsoft.com/office/drawing/2014/main" val="10002"/>
                  </a:ext>
                </a:extLst>
              </a:tr>
              <a:tr h="425138">
                <a:tc>
                  <a:txBody>
                    <a:bodyPr/>
                    <a:lstStyle/>
                    <a:p>
                      <a:r>
                        <a:rPr lang="en-US" dirty="0"/>
                        <a:t>3</a:t>
                      </a:r>
                    </a:p>
                  </a:txBody>
                  <a:tcPr/>
                </a:tc>
                <a:tc>
                  <a:txBody>
                    <a:bodyPr/>
                    <a:lstStyle/>
                    <a:p>
                      <a:r>
                        <a:rPr lang="en-US" dirty="0"/>
                        <a:t>15.6</a:t>
                      </a:r>
                    </a:p>
                  </a:txBody>
                  <a:tcPr/>
                </a:tc>
                <a:tc>
                  <a:txBody>
                    <a:bodyPr/>
                    <a:lstStyle/>
                    <a:p>
                      <a:r>
                        <a:rPr lang="en-US" dirty="0"/>
                        <a:t>65.3</a:t>
                      </a:r>
                    </a:p>
                  </a:txBody>
                  <a:tcPr/>
                </a:tc>
                <a:tc>
                  <a:txBody>
                    <a:bodyPr/>
                    <a:lstStyle/>
                    <a:p>
                      <a:r>
                        <a:rPr lang="en-US" dirty="0"/>
                        <a:t>165.3</a:t>
                      </a:r>
                    </a:p>
                  </a:txBody>
                  <a:tcPr/>
                </a:tc>
                <a:tc>
                  <a:txBody>
                    <a:bodyPr/>
                    <a:lstStyle/>
                    <a:p>
                      <a:r>
                        <a:rPr lang="en-US" dirty="0"/>
                        <a:t>2</a:t>
                      </a:r>
                    </a:p>
                  </a:txBody>
                  <a:tcPr>
                    <a:noFill/>
                  </a:tcPr>
                </a:tc>
                <a:extLst>
                  <a:ext uri="{0D108BD9-81ED-4DB2-BD59-A6C34878D82A}">
                    <a16:rowId xmlns:a16="http://schemas.microsoft.com/office/drawing/2014/main" val="10003"/>
                  </a:ext>
                </a:extLst>
              </a:tr>
              <a:tr h="425138">
                <a:tc>
                  <a:txBody>
                    <a:bodyPr/>
                    <a:lstStyle/>
                    <a:p>
                      <a:r>
                        <a:rPr lang="en-US" dirty="0"/>
                        <a:t>4</a:t>
                      </a:r>
                    </a:p>
                  </a:txBody>
                  <a:tcPr/>
                </a:tc>
                <a:tc>
                  <a:txBody>
                    <a:bodyPr/>
                    <a:lstStyle/>
                    <a:p>
                      <a:r>
                        <a:rPr lang="en-US" dirty="0"/>
                        <a:t>35.1</a:t>
                      </a:r>
                    </a:p>
                  </a:txBody>
                  <a:tcPr/>
                </a:tc>
                <a:tc>
                  <a:txBody>
                    <a:bodyPr/>
                    <a:lstStyle/>
                    <a:p>
                      <a:r>
                        <a:rPr lang="en-US" dirty="0"/>
                        <a:t>84.2</a:t>
                      </a:r>
                    </a:p>
                  </a:txBody>
                  <a:tcPr/>
                </a:tc>
                <a:tc>
                  <a:txBody>
                    <a:bodyPr/>
                    <a:lstStyle/>
                    <a:p>
                      <a:r>
                        <a:rPr lang="en-US" dirty="0"/>
                        <a:t>185.8</a:t>
                      </a:r>
                    </a:p>
                  </a:txBody>
                  <a:tcPr/>
                </a:tc>
                <a:tc>
                  <a:txBody>
                    <a:bodyPr/>
                    <a:lstStyle/>
                    <a:p>
                      <a:r>
                        <a:rPr lang="en-US" dirty="0"/>
                        <a:t>1</a:t>
                      </a:r>
                    </a:p>
                  </a:txBody>
                  <a:tcPr>
                    <a:noFill/>
                  </a:tcPr>
                </a:tc>
                <a:extLst>
                  <a:ext uri="{0D108BD9-81ED-4DB2-BD59-A6C34878D82A}">
                    <a16:rowId xmlns:a16="http://schemas.microsoft.com/office/drawing/2014/main" val="10004"/>
                  </a:ext>
                </a:extLst>
              </a:tr>
              <a:tr h="425138">
                <a:tc>
                  <a:txBody>
                    <a:bodyPr/>
                    <a:lstStyle/>
                    <a:p>
                      <a:r>
                        <a:rPr lang="en-US" dirty="0"/>
                        <a:t>5</a:t>
                      </a:r>
                    </a:p>
                  </a:txBody>
                  <a:tcPr/>
                </a:tc>
                <a:tc>
                  <a:txBody>
                    <a:bodyPr/>
                    <a:lstStyle/>
                    <a:p>
                      <a:r>
                        <a:rPr lang="en-US" dirty="0"/>
                        <a:t>18.1</a:t>
                      </a:r>
                    </a:p>
                  </a:txBody>
                  <a:tcPr/>
                </a:tc>
                <a:tc>
                  <a:txBody>
                    <a:bodyPr/>
                    <a:lstStyle/>
                    <a:p>
                      <a:r>
                        <a:rPr lang="en-US" dirty="0"/>
                        <a:t>62.2</a:t>
                      </a:r>
                    </a:p>
                  </a:txBody>
                  <a:tcPr/>
                </a:tc>
                <a:tc>
                  <a:txBody>
                    <a:bodyPr/>
                    <a:lstStyle/>
                    <a:p>
                      <a:r>
                        <a:rPr lang="en-US" dirty="0"/>
                        <a:t>176.2</a:t>
                      </a:r>
                    </a:p>
                  </a:txBody>
                  <a:tcPr/>
                </a:tc>
                <a:tc>
                  <a:txBody>
                    <a:bodyPr/>
                    <a:lstStyle/>
                    <a:p>
                      <a:r>
                        <a:rPr lang="en-US" dirty="0"/>
                        <a:t>3</a:t>
                      </a:r>
                    </a:p>
                  </a:txBody>
                  <a:tcPr>
                    <a:noFill/>
                  </a:tcPr>
                </a:tc>
                <a:extLst>
                  <a:ext uri="{0D108BD9-81ED-4DB2-BD59-A6C34878D82A}">
                    <a16:rowId xmlns:a16="http://schemas.microsoft.com/office/drawing/2014/main" val="10005"/>
                  </a:ext>
                </a:extLst>
              </a:tr>
              <a:tr h="425138">
                <a:tc>
                  <a:txBody>
                    <a:bodyPr/>
                    <a:lstStyle/>
                    <a:p>
                      <a:r>
                        <a:rPr lang="en-US" dirty="0"/>
                        <a:t>6</a:t>
                      </a:r>
                    </a:p>
                  </a:txBody>
                  <a:tcPr/>
                </a:tc>
                <a:tc>
                  <a:txBody>
                    <a:bodyPr/>
                    <a:lstStyle/>
                    <a:p>
                      <a:r>
                        <a:rPr lang="en-US" dirty="0"/>
                        <a:t>19.6</a:t>
                      </a:r>
                    </a:p>
                  </a:txBody>
                  <a:tcPr/>
                </a:tc>
                <a:tc>
                  <a:txBody>
                    <a:bodyPr/>
                    <a:lstStyle/>
                    <a:p>
                      <a:r>
                        <a:rPr lang="en-US" dirty="0"/>
                        <a:t>82.1</a:t>
                      </a:r>
                    </a:p>
                  </a:txBody>
                  <a:tcPr/>
                </a:tc>
                <a:tc>
                  <a:txBody>
                    <a:bodyPr/>
                    <a:lstStyle/>
                    <a:p>
                      <a:r>
                        <a:rPr lang="en-US" dirty="0"/>
                        <a:t>180.1</a:t>
                      </a:r>
                    </a:p>
                  </a:txBody>
                  <a:tcPr/>
                </a:tc>
                <a:tc>
                  <a:txBody>
                    <a:bodyPr/>
                    <a:lstStyle/>
                    <a:p>
                      <a:r>
                        <a:rPr lang="en-US" dirty="0"/>
                        <a:t>1</a:t>
                      </a:r>
                    </a:p>
                  </a:txBody>
                  <a:tcPr>
                    <a:noFill/>
                  </a:tcPr>
                </a:tc>
                <a:extLst>
                  <a:ext uri="{0D108BD9-81ED-4DB2-BD59-A6C34878D82A}">
                    <a16:rowId xmlns:a16="http://schemas.microsoft.com/office/drawing/2014/main" val="10006"/>
                  </a:ext>
                </a:extLst>
              </a:tr>
            </a:tbl>
          </a:graphicData>
        </a:graphic>
      </p:graphicFrame>
      <p:grpSp>
        <p:nvGrpSpPr>
          <p:cNvPr id="8" name="Group 7"/>
          <p:cNvGrpSpPr/>
          <p:nvPr/>
        </p:nvGrpSpPr>
        <p:grpSpPr>
          <a:xfrm>
            <a:off x="5221574" y="5961423"/>
            <a:ext cx="1903751" cy="764498"/>
            <a:chOff x="3697573" y="5961423"/>
            <a:chExt cx="1903751" cy="764498"/>
          </a:xfrm>
        </p:grpSpPr>
        <p:sp>
          <p:nvSpPr>
            <p:cNvPr id="6" name="TextBox 5"/>
            <p:cNvSpPr txBox="1"/>
            <p:nvPr/>
          </p:nvSpPr>
          <p:spPr>
            <a:xfrm>
              <a:off x="3697573" y="6078236"/>
              <a:ext cx="1139253" cy="523220"/>
            </a:xfrm>
            <a:prstGeom prst="rect">
              <a:avLst/>
            </a:prstGeom>
            <a:noFill/>
          </p:spPr>
          <p:txBody>
            <a:bodyPr wrap="square" rtlCol="0">
              <a:spAutoFit/>
            </a:bodyPr>
            <a:lstStyle/>
            <a:p>
              <a:pPr algn="ctr"/>
              <a:r>
                <a:rPr lang="en-US" sz="2800" b="1" dirty="0"/>
                <a:t>O(n)</a:t>
              </a:r>
            </a:p>
          </p:txBody>
        </p:sp>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836826" y="5961423"/>
              <a:ext cx="764498" cy="764498"/>
            </a:xfrm>
            <a:prstGeom prst="rect">
              <a:avLst/>
            </a:prstGeom>
          </p:spPr>
        </p:pic>
      </p:grpSp>
    </p:spTree>
    <p:extLst>
      <p:ext uri="{BB962C8B-B14F-4D97-AF65-F5344CB8AC3E}">
        <p14:creationId xmlns:p14="http://schemas.microsoft.com/office/powerpoint/2010/main" val="238795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Indexes</a:t>
            </a:r>
          </a:p>
        </p:txBody>
      </p:sp>
      <p:sp>
        <p:nvSpPr>
          <p:cNvPr id="3" name="Content Placeholder 2"/>
          <p:cNvSpPr>
            <a:spLocks noGrp="1"/>
          </p:cNvSpPr>
          <p:nvPr>
            <p:ph idx="1"/>
          </p:nvPr>
        </p:nvSpPr>
        <p:spPr/>
        <p:txBody>
          <a:bodyPr/>
          <a:lstStyle/>
          <a:p>
            <a:r>
              <a:rPr lang="en-US" dirty="0"/>
              <a:t>Like a hidden sorted map of references to a specific attribute (column) in a table; allows O(log n) lookup instead of O(n)</a:t>
            </a:r>
          </a:p>
        </p:txBody>
      </p:sp>
      <p:sp>
        <p:nvSpPr>
          <p:cNvPr id="4" name="Slide Number Placeholder 3"/>
          <p:cNvSpPr>
            <a:spLocks noGrp="1"/>
          </p:cNvSpPr>
          <p:nvPr>
            <p:ph type="sldNum" sz="quarter" idx="12"/>
          </p:nvPr>
        </p:nvSpPr>
        <p:spPr/>
        <p:txBody>
          <a:bodyPr/>
          <a:lstStyle/>
          <a:p>
            <a:fld id="{A2EF37A0-74FC-AB4F-AE4C-D9BFC6719E9F}" type="slidenum">
              <a:rPr lang="en-US" smtClean="0"/>
              <a:t>62</a:t>
            </a:fld>
            <a:endParaRPr lang="en-US"/>
          </a:p>
        </p:txBody>
      </p:sp>
      <p:graphicFrame>
        <p:nvGraphicFramePr>
          <p:cNvPr id="5" name="Table 4"/>
          <p:cNvGraphicFramePr>
            <a:graphicFrameLocks noGrp="1"/>
          </p:cNvGraphicFramePr>
          <p:nvPr/>
        </p:nvGraphicFramePr>
        <p:xfrm>
          <a:off x="1840887" y="2684439"/>
          <a:ext cx="6071826" cy="2975966"/>
        </p:xfrm>
        <a:graphic>
          <a:graphicData uri="http://schemas.openxmlformats.org/drawingml/2006/table">
            <a:tbl>
              <a:tblPr firstRow="1" bandRow="1">
                <a:tableStyleId>{7E9639D4-E3E2-4D34-9284-5A2195B3D0D7}</a:tableStyleId>
              </a:tblPr>
              <a:tblGrid>
                <a:gridCol w="1011971">
                  <a:extLst>
                    <a:ext uri="{9D8B030D-6E8A-4147-A177-3AD203B41FA5}">
                      <a16:colId xmlns:a16="http://schemas.microsoft.com/office/drawing/2014/main" val="20000"/>
                    </a:ext>
                  </a:extLst>
                </a:gridCol>
                <a:gridCol w="1011971">
                  <a:extLst>
                    <a:ext uri="{9D8B030D-6E8A-4147-A177-3AD203B41FA5}">
                      <a16:colId xmlns:a16="http://schemas.microsoft.com/office/drawing/2014/main" val="20001"/>
                    </a:ext>
                  </a:extLst>
                </a:gridCol>
                <a:gridCol w="1011971">
                  <a:extLst>
                    <a:ext uri="{9D8B030D-6E8A-4147-A177-3AD203B41FA5}">
                      <a16:colId xmlns:a16="http://schemas.microsoft.com/office/drawing/2014/main" val="20002"/>
                    </a:ext>
                  </a:extLst>
                </a:gridCol>
                <a:gridCol w="1011971">
                  <a:extLst>
                    <a:ext uri="{9D8B030D-6E8A-4147-A177-3AD203B41FA5}">
                      <a16:colId xmlns:a16="http://schemas.microsoft.com/office/drawing/2014/main" val="20003"/>
                    </a:ext>
                  </a:extLst>
                </a:gridCol>
                <a:gridCol w="1011971">
                  <a:extLst>
                    <a:ext uri="{9D8B030D-6E8A-4147-A177-3AD203B41FA5}">
                      <a16:colId xmlns:a16="http://schemas.microsoft.com/office/drawing/2014/main" val="20004"/>
                    </a:ext>
                  </a:extLst>
                </a:gridCol>
                <a:gridCol w="1011971">
                  <a:extLst>
                    <a:ext uri="{9D8B030D-6E8A-4147-A177-3AD203B41FA5}">
                      <a16:colId xmlns:a16="http://schemas.microsoft.com/office/drawing/2014/main" val="20005"/>
                    </a:ext>
                  </a:extLst>
                </a:gridCol>
              </a:tblGrid>
              <a:tr h="425138">
                <a:tc>
                  <a:txBody>
                    <a:bodyPr/>
                    <a:lstStyle/>
                    <a:p>
                      <a:r>
                        <a:rPr lang="en-US" dirty="0" err="1"/>
                        <a:t>loc</a:t>
                      </a:r>
                      <a:endParaRPr lang="en-US" dirty="0"/>
                    </a:p>
                  </a:txBody>
                  <a:tcPr/>
                </a:tc>
                <a:tc>
                  <a:txBody>
                    <a:bodyPr/>
                    <a:lstStyle/>
                    <a:p>
                      <a:r>
                        <a:rPr lang="en-US" dirty="0"/>
                        <a:t>ID</a:t>
                      </a:r>
                    </a:p>
                  </a:txBody>
                  <a:tcPr/>
                </a:tc>
                <a:tc>
                  <a:txBody>
                    <a:bodyPr/>
                    <a:lstStyle/>
                    <a:p>
                      <a:r>
                        <a:rPr lang="en-US" dirty="0"/>
                        <a:t>age</a:t>
                      </a:r>
                    </a:p>
                  </a:txBody>
                  <a:tcPr/>
                </a:tc>
                <a:tc>
                  <a:txBody>
                    <a:bodyPr/>
                    <a:lstStyle/>
                    <a:p>
                      <a:r>
                        <a:rPr lang="en-US" dirty="0" err="1"/>
                        <a:t>wgt_kg</a:t>
                      </a:r>
                      <a:endParaRPr lang="en-US" dirty="0"/>
                    </a:p>
                  </a:txBody>
                  <a:tcPr/>
                </a:tc>
                <a:tc>
                  <a:txBody>
                    <a:bodyPr/>
                    <a:lstStyle/>
                    <a:p>
                      <a:r>
                        <a:rPr lang="en-US" dirty="0" err="1"/>
                        <a:t>hgt_cm</a:t>
                      </a:r>
                      <a:endParaRPr lang="en-US" dirty="0"/>
                    </a:p>
                  </a:txBody>
                  <a:tcPr/>
                </a:tc>
                <a:tc>
                  <a:txBody>
                    <a:bodyPr/>
                    <a:lstStyle/>
                    <a:p>
                      <a:r>
                        <a:rPr lang="en-US" dirty="0" err="1"/>
                        <a:t>nat_id</a:t>
                      </a:r>
                      <a:endParaRPr lang="en-US" dirty="0"/>
                    </a:p>
                  </a:txBody>
                  <a:tcPr/>
                </a:tc>
                <a:extLst>
                  <a:ext uri="{0D108BD9-81ED-4DB2-BD59-A6C34878D82A}">
                    <a16:rowId xmlns:a16="http://schemas.microsoft.com/office/drawing/2014/main" val="10000"/>
                  </a:ext>
                </a:extLst>
              </a:tr>
              <a:tr h="425138">
                <a:tc>
                  <a:txBody>
                    <a:bodyPr/>
                    <a:lstStyle/>
                    <a:p>
                      <a:r>
                        <a:rPr lang="en-US" dirty="0"/>
                        <a:t>0</a:t>
                      </a:r>
                    </a:p>
                  </a:txBody>
                  <a:tcPr/>
                </a:tc>
                <a:tc>
                  <a:txBody>
                    <a:bodyPr/>
                    <a:lstStyle/>
                    <a:p>
                      <a:r>
                        <a:rPr lang="en-US" dirty="0"/>
                        <a:t>1</a:t>
                      </a:r>
                    </a:p>
                  </a:txBody>
                  <a:tcPr/>
                </a:tc>
                <a:tc>
                  <a:txBody>
                    <a:bodyPr/>
                    <a:lstStyle/>
                    <a:p>
                      <a:r>
                        <a:rPr lang="en-US" dirty="0"/>
                        <a:t>12.2</a:t>
                      </a:r>
                    </a:p>
                  </a:txBody>
                  <a:tcPr/>
                </a:tc>
                <a:tc>
                  <a:txBody>
                    <a:bodyPr/>
                    <a:lstStyle/>
                    <a:p>
                      <a:r>
                        <a:rPr lang="en-US" dirty="0"/>
                        <a:t>42.3</a:t>
                      </a:r>
                    </a:p>
                  </a:txBody>
                  <a:tcPr/>
                </a:tc>
                <a:tc>
                  <a:txBody>
                    <a:bodyPr/>
                    <a:lstStyle/>
                    <a:p>
                      <a:r>
                        <a:rPr lang="en-US" dirty="0"/>
                        <a:t>145.1</a:t>
                      </a:r>
                    </a:p>
                  </a:txBody>
                  <a:tcPr/>
                </a:tc>
                <a:tc>
                  <a:txBody>
                    <a:bodyPr/>
                    <a:lstStyle/>
                    <a:p>
                      <a:r>
                        <a:rPr lang="en-US" dirty="0"/>
                        <a:t>1</a:t>
                      </a:r>
                    </a:p>
                  </a:txBody>
                  <a:tcPr>
                    <a:noFill/>
                  </a:tcPr>
                </a:tc>
                <a:extLst>
                  <a:ext uri="{0D108BD9-81ED-4DB2-BD59-A6C34878D82A}">
                    <a16:rowId xmlns:a16="http://schemas.microsoft.com/office/drawing/2014/main" val="10001"/>
                  </a:ext>
                </a:extLst>
              </a:tr>
              <a:tr h="425138">
                <a:tc>
                  <a:txBody>
                    <a:bodyPr/>
                    <a:lstStyle/>
                    <a:p>
                      <a:r>
                        <a:rPr lang="en-US" dirty="0"/>
                        <a:t>128</a:t>
                      </a:r>
                    </a:p>
                  </a:txBody>
                  <a:tcPr/>
                </a:tc>
                <a:tc>
                  <a:txBody>
                    <a:bodyPr/>
                    <a:lstStyle/>
                    <a:p>
                      <a:r>
                        <a:rPr lang="en-US" dirty="0"/>
                        <a:t>2</a:t>
                      </a:r>
                    </a:p>
                  </a:txBody>
                  <a:tcPr/>
                </a:tc>
                <a:tc>
                  <a:txBody>
                    <a:bodyPr/>
                    <a:lstStyle/>
                    <a:p>
                      <a:r>
                        <a:rPr lang="en-US" dirty="0"/>
                        <a:t>11.0</a:t>
                      </a:r>
                    </a:p>
                  </a:txBody>
                  <a:tcPr/>
                </a:tc>
                <a:tc>
                  <a:txBody>
                    <a:bodyPr/>
                    <a:lstStyle/>
                    <a:p>
                      <a:r>
                        <a:rPr lang="en-US" dirty="0"/>
                        <a:t>40.8</a:t>
                      </a:r>
                    </a:p>
                  </a:txBody>
                  <a:tcPr/>
                </a:tc>
                <a:tc>
                  <a:txBody>
                    <a:bodyPr/>
                    <a:lstStyle/>
                    <a:p>
                      <a:r>
                        <a:rPr lang="en-US" dirty="0"/>
                        <a:t>143.8</a:t>
                      </a:r>
                    </a:p>
                  </a:txBody>
                  <a:tcPr/>
                </a:tc>
                <a:tc>
                  <a:txBody>
                    <a:bodyPr/>
                    <a:lstStyle/>
                    <a:p>
                      <a:r>
                        <a:rPr lang="en-US" dirty="0"/>
                        <a:t>2</a:t>
                      </a:r>
                    </a:p>
                  </a:txBody>
                  <a:tcPr>
                    <a:noFill/>
                  </a:tcPr>
                </a:tc>
                <a:extLst>
                  <a:ext uri="{0D108BD9-81ED-4DB2-BD59-A6C34878D82A}">
                    <a16:rowId xmlns:a16="http://schemas.microsoft.com/office/drawing/2014/main" val="10002"/>
                  </a:ext>
                </a:extLst>
              </a:tr>
              <a:tr h="425138">
                <a:tc>
                  <a:txBody>
                    <a:bodyPr/>
                    <a:lstStyle/>
                    <a:p>
                      <a:r>
                        <a:rPr lang="en-US" dirty="0"/>
                        <a:t>256</a:t>
                      </a:r>
                    </a:p>
                  </a:txBody>
                  <a:tcPr/>
                </a:tc>
                <a:tc>
                  <a:txBody>
                    <a:bodyPr/>
                    <a:lstStyle/>
                    <a:p>
                      <a:r>
                        <a:rPr lang="en-US" dirty="0"/>
                        <a:t>3</a:t>
                      </a:r>
                    </a:p>
                  </a:txBody>
                  <a:tcPr/>
                </a:tc>
                <a:tc>
                  <a:txBody>
                    <a:bodyPr/>
                    <a:lstStyle/>
                    <a:p>
                      <a:r>
                        <a:rPr lang="en-US" dirty="0"/>
                        <a:t>15.6</a:t>
                      </a:r>
                    </a:p>
                  </a:txBody>
                  <a:tcPr/>
                </a:tc>
                <a:tc>
                  <a:txBody>
                    <a:bodyPr/>
                    <a:lstStyle/>
                    <a:p>
                      <a:r>
                        <a:rPr lang="en-US" dirty="0"/>
                        <a:t>65.3</a:t>
                      </a:r>
                    </a:p>
                  </a:txBody>
                  <a:tcPr/>
                </a:tc>
                <a:tc>
                  <a:txBody>
                    <a:bodyPr/>
                    <a:lstStyle/>
                    <a:p>
                      <a:r>
                        <a:rPr lang="en-US" dirty="0"/>
                        <a:t>165.3</a:t>
                      </a:r>
                    </a:p>
                  </a:txBody>
                  <a:tcPr/>
                </a:tc>
                <a:tc>
                  <a:txBody>
                    <a:bodyPr/>
                    <a:lstStyle/>
                    <a:p>
                      <a:r>
                        <a:rPr lang="en-US" dirty="0"/>
                        <a:t>2</a:t>
                      </a:r>
                    </a:p>
                  </a:txBody>
                  <a:tcPr>
                    <a:noFill/>
                  </a:tcPr>
                </a:tc>
                <a:extLst>
                  <a:ext uri="{0D108BD9-81ED-4DB2-BD59-A6C34878D82A}">
                    <a16:rowId xmlns:a16="http://schemas.microsoft.com/office/drawing/2014/main" val="10003"/>
                  </a:ext>
                </a:extLst>
              </a:tr>
              <a:tr h="425138">
                <a:tc>
                  <a:txBody>
                    <a:bodyPr/>
                    <a:lstStyle/>
                    <a:p>
                      <a:r>
                        <a:rPr lang="en-US" dirty="0"/>
                        <a:t>384</a:t>
                      </a:r>
                    </a:p>
                  </a:txBody>
                  <a:tcPr/>
                </a:tc>
                <a:tc>
                  <a:txBody>
                    <a:bodyPr/>
                    <a:lstStyle/>
                    <a:p>
                      <a:r>
                        <a:rPr lang="en-US" dirty="0"/>
                        <a:t>4</a:t>
                      </a:r>
                    </a:p>
                  </a:txBody>
                  <a:tcPr/>
                </a:tc>
                <a:tc>
                  <a:txBody>
                    <a:bodyPr/>
                    <a:lstStyle/>
                    <a:p>
                      <a:r>
                        <a:rPr lang="en-US" dirty="0"/>
                        <a:t>35.1</a:t>
                      </a:r>
                    </a:p>
                  </a:txBody>
                  <a:tcPr/>
                </a:tc>
                <a:tc>
                  <a:txBody>
                    <a:bodyPr/>
                    <a:lstStyle/>
                    <a:p>
                      <a:r>
                        <a:rPr lang="en-US" dirty="0"/>
                        <a:t>84.2</a:t>
                      </a:r>
                    </a:p>
                  </a:txBody>
                  <a:tcPr/>
                </a:tc>
                <a:tc>
                  <a:txBody>
                    <a:bodyPr/>
                    <a:lstStyle/>
                    <a:p>
                      <a:r>
                        <a:rPr lang="en-US" dirty="0"/>
                        <a:t>185.8</a:t>
                      </a:r>
                    </a:p>
                  </a:txBody>
                  <a:tcPr/>
                </a:tc>
                <a:tc>
                  <a:txBody>
                    <a:bodyPr/>
                    <a:lstStyle/>
                    <a:p>
                      <a:r>
                        <a:rPr lang="en-US" dirty="0"/>
                        <a:t>1</a:t>
                      </a:r>
                    </a:p>
                  </a:txBody>
                  <a:tcPr>
                    <a:noFill/>
                  </a:tcPr>
                </a:tc>
                <a:extLst>
                  <a:ext uri="{0D108BD9-81ED-4DB2-BD59-A6C34878D82A}">
                    <a16:rowId xmlns:a16="http://schemas.microsoft.com/office/drawing/2014/main" val="10004"/>
                  </a:ext>
                </a:extLst>
              </a:tr>
              <a:tr h="425138">
                <a:tc>
                  <a:txBody>
                    <a:bodyPr/>
                    <a:lstStyle/>
                    <a:p>
                      <a:r>
                        <a:rPr lang="en-US" dirty="0"/>
                        <a:t>512</a:t>
                      </a:r>
                    </a:p>
                  </a:txBody>
                  <a:tcPr/>
                </a:tc>
                <a:tc>
                  <a:txBody>
                    <a:bodyPr/>
                    <a:lstStyle/>
                    <a:p>
                      <a:r>
                        <a:rPr lang="en-US" dirty="0"/>
                        <a:t>5</a:t>
                      </a:r>
                    </a:p>
                  </a:txBody>
                  <a:tcPr/>
                </a:tc>
                <a:tc>
                  <a:txBody>
                    <a:bodyPr/>
                    <a:lstStyle/>
                    <a:p>
                      <a:r>
                        <a:rPr lang="en-US" dirty="0"/>
                        <a:t>18.1</a:t>
                      </a:r>
                    </a:p>
                  </a:txBody>
                  <a:tcPr/>
                </a:tc>
                <a:tc>
                  <a:txBody>
                    <a:bodyPr/>
                    <a:lstStyle/>
                    <a:p>
                      <a:r>
                        <a:rPr lang="en-US" dirty="0"/>
                        <a:t>62.2</a:t>
                      </a:r>
                    </a:p>
                  </a:txBody>
                  <a:tcPr/>
                </a:tc>
                <a:tc>
                  <a:txBody>
                    <a:bodyPr/>
                    <a:lstStyle/>
                    <a:p>
                      <a:r>
                        <a:rPr lang="en-US" dirty="0"/>
                        <a:t>176.2</a:t>
                      </a:r>
                    </a:p>
                  </a:txBody>
                  <a:tcPr/>
                </a:tc>
                <a:tc>
                  <a:txBody>
                    <a:bodyPr/>
                    <a:lstStyle/>
                    <a:p>
                      <a:r>
                        <a:rPr lang="en-US" dirty="0"/>
                        <a:t>3</a:t>
                      </a:r>
                    </a:p>
                  </a:txBody>
                  <a:tcPr>
                    <a:noFill/>
                  </a:tcPr>
                </a:tc>
                <a:extLst>
                  <a:ext uri="{0D108BD9-81ED-4DB2-BD59-A6C34878D82A}">
                    <a16:rowId xmlns:a16="http://schemas.microsoft.com/office/drawing/2014/main" val="10005"/>
                  </a:ext>
                </a:extLst>
              </a:tr>
              <a:tr h="425138">
                <a:tc>
                  <a:txBody>
                    <a:bodyPr/>
                    <a:lstStyle/>
                    <a:p>
                      <a:r>
                        <a:rPr lang="en-US" dirty="0"/>
                        <a:t>640</a:t>
                      </a:r>
                    </a:p>
                  </a:txBody>
                  <a:tcPr/>
                </a:tc>
                <a:tc>
                  <a:txBody>
                    <a:bodyPr/>
                    <a:lstStyle/>
                    <a:p>
                      <a:r>
                        <a:rPr lang="en-US" dirty="0"/>
                        <a:t>6</a:t>
                      </a:r>
                    </a:p>
                  </a:txBody>
                  <a:tcPr/>
                </a:tc>
                <a:tc>
                  <a:txBody>
                    <a:bodyPr/>
                    <a:lstStyle/>
                    <a:p>
                      <a:r>
                        <a:rPr lang="en-US" dirty="0"/>
                        <a:t>19.6</a:t>
                      </a:r>
                    </a:p>
                  </a:txBody>
                  <a:tcPr/>
                </a:tc>
                <a:tc>
                  <a:txBody>
                    <a:bodyPr/>
                    <a:lstStyle/>
                    <a:p>
                      <a:r>
                        <a:rPr lang="en-US" dirty="0"/>
                        <a:t>82.1</a:t>
                      </a:r>
                    </a:p>
                  </a:txBody>
                  <a:tcPr/>
                </a:tc>
                <a:tc>
                  <a:txBody>
                    <a:bodyPr/>
                    <a:lstStyle/>
                    <a:p>
                      <a:r>
                        <a:rPr lang="en-US" dirty="0"/>
                        <a:t>180.1</a:t>
                      </a:r>
                    </a:p>
                  </a:txBody>
                  <a:tcPr/>
                </a:tc>
                <a:tc>
                  <a:txBody>
                    <a:bodyPr/>
                    <a:lstStyle/>
                    <a:p>
                      <a:r>
                        <a:rPr lang="en-US" dirty="0"/>
                        <a:t>1</a:t>
                      </a:r>
                    </a:p>
                  </a:txBody>
                  <a:tcPr>
                    <a:noFill/>
                  </a:tcPr>
                </a:tc>
                <a:extLst>
                  <a:ext uri="{0D108BD9-81ED-4DB2-BD59-A6C34878D82A}">
                    <a16:rowId xmlns:a16="http://schemas.microsoft.com/office/drawing/2014/main" val="10006"/>
                  </a:ext>
                </a:extLst>
              </a:tr>
            </a:tbl>
          </a:graphicData>
        </a:graphic>
      </p:graphicFrame>
      <p:graphicFrame>
        <p:nvGraphicFramePr>
          <p:cNvPr id="6" name="Table 5"/>
          <p:cNvGraphicFramePr>
            <a:graphicFrameLocks noGrp="1"/>
          </p:cNvGraphicFramePr>
          <p:nvPr/>
        </p:nvGraphicFramePr>
        <p:xfrm>
          <a:off x="8215675" y="2684439"/>
          <a:ext cx="2193562" cy="1752600"/>
        </p:xfrm>
        <a:graphic>
          <a:graphicData uri="http://schemas.openxmlformats.org/drawingml/2006/table">
            <a:tbl>
              <a:tblPr firstRow="1" bandRow="1">
                <a:tableStyleId>{7E9639D4-E3E2-4D34-9284-5A2195B3D0D7}</a:tableStyleId>
              </a:tblPr>
              <a:tblGrid>
                <a:gridCol w="1096781">
                  <a:extLst>
                    <a:ext uri="{9D8B030D-6E8A-4147-A177-3AD203B41FA5}">
                      <a16:colId xmlns:a16="http://schemas.microsoft.com/office/drawing/2014/main" val="20000"/>
                    </a:ext>
                  </a:extLst>
                </a:gridCol>
                <a:gridCol w="1096781">
                  <a:extLst>
                    <a:ext uri="{9D8B030D-6E8A-4147-A177-3AD203B41FA5}">
                      <a16:colId xmlns:a16="http://schemas.microsoft.com/office/drawing/2014/main" val="20001"/>
                    </a:ext>
                  </a:extLst>
                </a:gridCol>
              </a:tblGrid>
              <a:tr h="370840">
                <a:tc>
                  <a:txBody>
                    <a:bodyPr/>
                    <a:lstStyle/>
                    <a:p>
                      <a:r>
                        <a:rPr lang="en-US" dirty="0" err="1"/>
                        <a:t>nat_id</a:t>
                      </a:r>
                      <a:endParaRPr lang="en-US" dirty="0"/>
                    </a:p>
                  </a:txBody>
                  <a:tcPr/>
                </a:tc>
                <a:tc>
                  <a:txBody>
                    <a:bodyPr/>
                    <a:lstStyle/>
                    <a:p>
                      <a:r>
                        <a:rPr lang="en-US" dirty="0" err="1"/>
                        <a:t>locs</a:t>
                      </a:r>
                      <a:endParaRPr lang="en-US" dirty="0"/>
                    </a:p>
                  </a:txBody>
                  <a:tcPr/>
                </a:tc>
                <a:extLst>
                  <a:ext uri="{0D108BD9-81ED-4DB2-BD59-A6C34878D82A}">
                    <a16:rowId xmlns:a16="http://schemas.microsoft.com/office/drawing/2014/main" val="10000"/>
                  </a:ext>
                </a:extLst>
              </a:tr>
              <a:tr h="632301">
                <a:tc>
                  <a:txBody>
                    <a:bodyPr/>
                    <a:lstStyle/>
                    <a:p>
                      <a:r>
                        <a:rPr lang="en-US" dirty="0"/>
                        <a:t>1</a:t>
                      </a:r>
                    </a:p>
                  </a:txBody>
                  <a:tcPr/>
                </a:tc>
                <a:tc>
                  <a:txBody>
                    <a:bodyPr/>
                    <a:lstStyle/>
                    <a:p>
                      <a:r>
                        <a:rPr lang="en-US" dirty="0"/>
                        <a:t>0, 384,</a:t>
                      </a:r>
                      <a:r>
                        <a:rPr lang="en-US" baseline="0" dirty="0"/>
                        <a:t> 640</a:t>
                      </a:r>
                      <a:r>
                        <a:rPr lang="en-US" dirty="0"/>
                        <a:t> </a:t>
                      </a:r>
                    </a:p>
                  </a:txBody>
                  <a:tcPr/>
                </a:tc>
                <a:extLst>
                  <a:ext uri="{0D108BD9-81ED-4DB2-BD59-A6C34878D82A}">
                    <a16:rowId xmlns:a16="http://schemas.microsoft.com/office/drawing/2014/main" val="10001"/>
                  </a:ext>
                </a:extLst>
              </a:tr>
              <a:tr h="370840">
                <a:tc>
                  <a:txBody>
                    <a:bodyPr/>
                    <a:lstStyle/>
                    <a:p>
                      <a:r>
                        <a:rPr lang="en-US" dirty="0"/>
                        <a:t>2</a:t>
                      </a:r>
                    </a:p>
                  </a:txBody>
                  <a:tcPr/>
                </a:tc>
                <a:tc>
                  <a:txBody>
                    <a:bodyPr/>
                    <a:lstStyle/>
                    <a:p>
                      <a:r>
                        <a:rPr lang="en-US" dirty="0"/>
                        <a:t>128,</a:t>
                      </a:r>
                      <a:r>
                        <a:rPr lang="en-US" baseline="0" dirty="0"/>
                        <a:t> 256</a:t>
                      </a:r>
                      <a:endParaRPr lang="en-US" dirty="0"/>
                    </a:p>
                  </a:txBody>
                  <a:tcPr/>
                </a:tc>
                <a:extLst>
                  <a:ext uri="{0D108BD9-81ED-4DB2-BD59-A6C34878D82A}">
                    <a16:rowId xmlns:a16="http://schemas.microsoft.com/office/drawing/2014/main" val="10002"/>
                  </a:ext>
                </a:extLst>
              </a:tr>
              <a:tr h="370840">
                <a:tc>
                  <a:txBody>
                    <a:bodyPr/>
                    <a:lstStyle/>
                    <a:p>
                      <a:r>
                        <a:rPr lang="en-US" dirty="0"/>
                        <a:t>3</a:t>
                      </a:r>
                    </a:p>
                  </a:txBody>
                  <a:tcPr/>
                </a:tc>
                <a:tc>
                  <a:txBody>
                    <a:bodyPr/>
                    <a:lstStyle/>
                    <a:p>
                      <a:r>
                        <a:rPr lang="en-US" dirty="0"/>
                        <a:t>512</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69442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INdexes</a:t>
            </a:r>
            <a:endParaRPr lang="en-US" dirty="0"/>
          </a:p>
        </p:txBody>
      </p:sp>
      <p:sp>
        <p:nvSpPr>
          <p:cNvPr id="3" name="Content Placeholder 2"/>
          <p:cNvSpPr>
            <a:spLocks noGrp="1"/>
          </p:cNvSpPr>
          <p:nvPr>
            <p:ph idx="1"/>
          </p:nvPr>
        </p:nvSpPr>
        <p:spPr/>
        <p:txBody>
          <a:bodyPr/>
          <a:lstStyle/>
          <a:p>
            <a:r>
              <a:rPr lang="en-US" dirty="0"/>
              <a:t>Actually implemented with data structures like B-trees</a:t>
            </a:r>
          </a:p>
          <a:p>
            <a:pPr marL="342900" indent="-342900">
              <a:buFont typeface="Arial" charset="0"/>
              <a:buChar char="•"/>
            </a:pPr>
            <a:r>
              <a:rPr lang="en-US" b="0" dirty="0"/>
              <a:t>(Take courses like CMSC424 or CMSC420)</a:t>
            </a:r>
          </a:p>
          <a:p>
            <a:r>
              <a:rPr lang="en-US" dirty="0"/>
              <a:t>But: indexes are not free</a:t>
            </a:r>
          </a:p>
          <a:p>
            <a:pPr marL="342900" indent="-342900">
              <a:buFont typeface="Arial" charset="0"/>
              <a:buChar char="•"/>
            </a:pPr>
            <a:r>
              <a:rPr lang="en-US" b="0" dirty="0"/>
              <a:t>Takes memory to store</a:t>
            </a:r>
          </a:p>
          <a:p>
            <a:pPr marL="342900" indent="-342900">
              <a:buFont typeface="Arial" charset="0"/>
              <a:buChar char="•"/>
            </a:pPr>
            <a:r>
              <a:rPr lang="en-US" b="0" dirty="0"/>
              <a:t>Takes time to build</a:t>
            </a:r>
          </a:p>
          <a:p>
            <a:pPr marL="342900" indent="-342900">
              <a:buFont typeface="Arial" charset="0"/>
              <a:buChar char="•"/>
            </a:pPr>
            <a:r>
              <a:rPr lang="en-US" b="0" dirty="0"/>
              <a:t>Takes time to update (add/delete a row, update the column)</a:t>
            </a:r>
          </a:p>
          <a:p>
            <a:r>
              <a:rPr lang="en-US" dirty="0"/>
              <a:t>But, but: one index is (mostly) free</a:t>
            </a:r>
            <a:endParaRPr lang="en-US" b="0" dirty="0"/>
          </a:p>
          <a:p>
            <a:pPr marL="342900" indent="-342900">
              <a:buFont typeface="Arial" charset="0"/>
              <a:buChar char="•"/>
            </a:pPr>
            <a:r>
              <a:rPr lang="en-US" b="0" dirty="0"/>
              <a:t>Index will be built automatically on the </a:t>
            </a:r>
            <a:r>
              <a:rPr lang="en-US" b="0" dirty="0">
                <a:solidFill>
                  <a:schemeClr val="tx2"/>
                </a:solidFill>
              </a:rPr>
              <a:t>primary key</a:t>
            </a:r>
          </a:p>
          <a:p>
            <a:r>
              <a:rPr lang="en-US" dirty="0">
                <a:solidFill>
                  <a:schemeClr val="tx2"/>
                </a:solidFill>
              </a:rPr>
              <a:t>Think before you build/maintain an index on other attributes!</a:t>
            </a: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63</a:t>
            </a:fld>
            <a:endParaRPr lang="en-US"/>
          </a:p>
        </p:txBody>
      </p:sp>
      <p:pic>
        <p:nvPicPr>
          <p:cNvPr id="6" name="Picture 5"/>
          <p:cNvPicPr>
            <a:picLocks noChangeAspect="1"/>
          </p:cNvPicPr>
          <p:nvPr/>
        </p:nvPicPr>
        <p:blipFill>
          <a:blip r:embed="rId2"/>
          <a:stretch>
            <a:fillRect/>
          </a:stretch>
        </p:blipFill>
        <p:spPr>
          <a:xfrm>
            <a:off x="5153676" y="5649026"/>
            <a:ext cx="2618724" cy="1208977"/>
          </a:xfrm>
          <a:prstGeom prst="rect">
            <a:avLst/>
          </a:prstGeom>
        </p:spPr>
      </p:pic>
    </p:spTree>
    <p:extLst>
      <p:ext uri="{BB962C8B-B14F-4D97-AF65-F5344CB8AC3E}">
        <p14:creationId xmlns:p14="http://schemas.microsoft.com/office/powerpoint/2010/main" val="656940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Relationships</a:t>
            </a:r>
          </a:p>
        </p:txBody>
      </p:sp>
      <p:sp>
        <p:nvSpPr>
          <p:cNvPr id="3" name="Content Placeholder 2"/>
          <p:cNvSpPr>
            <a:spLocks noGrp="1"/>
          </p:cNvSpPr>
          <p:nvPr>
            <p:ph idx="1"/>
          </p:nvPr>
        </p:nvSpPr>
        <p:spPr/>
        <p:txBody>
          <a:bodyPr/>
          <a:lstStyle/>
          <a:p>
            <a:r>
              <a:rPr lang="en-US" dirty="0"/>
              <a:t>Primary keys and foreign keys define interactions between different tables aka entities.  Four types:</a:t>
            </a:r>
          </a:p>
          <a:p>
            <a:pPr marL="342900" indent="-342900">
              <a:buFont typeface="Arial" charset="0"/>
              <a:buChar char="•"/>
            </a:pPr>
            <a:r>
              <a:rPr lang="en-US" b="0" dirty="0"/>
              <a:t>One-to-one</a:t>
            </a:r>
          </a:p>
          <a:p>
            <a:pPr marL="342900" indent="-342900">
              <a:buFont typeface="Arial" charset="0"/>
              <a:buChar char="•"/>
            </a:pPr>
            <a:r>
              <a:rPr lang="en-US" b="0" dirty="0"/>
              <a:t>One-to-one-or-none</a:t>
            </a:r>
          </a:p>
          <a:p>
            <a:pPr marL="342900" indent="-342900">
              <a:buFont typeface="Arial" charset="0"/>
              <a:buChar char="•"/>
            </a:pPr>
            <a:r>
              <a:rPr lang="en-US" b="0" dirty="0"/>
              <a:t>One-to-many and many-to-one </a:t>
            </a:r>
          </a:p>
          <a:p>
            <a:pPr marL="342900" indent="-342900">
              <a:buFont typeface="Arial" charset="0"/>
              <a:buChar char="•"/>
            </a:pPr>
            <a:r>
              <a:rPr lang="en-US" b="0" dirty="0"/>
              <a:t>Many-to-many</a:t>
            </a:r>
          </a:p>
          <a:p>
            <a:pPr marL="342900" indent="-342900">
              <a:buFont typeface="Arial" charset="0"/>
              <a:buChar char="•"/>
            </a:pPr>
            <a:endParaRPr lang="en-US" dirty="0"/>
          </a:p>
          <a:p>
            <a:r>
              <a:rPr lang="en-US" dirty="0"/>
              <a:t>Connects (one, many) of the rows in one table to (one, many) of the rows in another table</a:t>
            </a:r>
          </a:p>
        </p:txBody>
      </p:sp>
      <p:sp>
        <p:nvSpPr>
          <p:cNvPr id="4" name="Slide Number Placeholder 3"/>
          <p:cNvSpPr>
            <a:spLocks noGrp="1"/>
          </p:cNvSpPr>
          <p:nvPr>
            <p:ph type="sldNum" sz="quarter" idx="12"/>
          </p:nvPr>
        </p:nvSpPr>
        <p:spPr/>
        <p:txBody>
          <a:bodyPr/>
          <a:lstStyle/>
          <a:p>
            <a:fld id="{A2EF37A0-74FC-AB4F-AE4C-D9BFC6719E9F}" type="slidenum">
              <a:rPr lang="en-US" smtClean="0"/>
              <a:t>64</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331200" y="2390930"/>
            <a:ext cx="2758190" cy="2068643"/>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2059161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One-to-many &amp; Many-to-one</a:t>
            </a:r>
          </a:p>
        </p:txBody>
      </p:sp>
      <p:sp>
        <p:nvSpPr>
          <p:cNvPr id="3" name="Content Placeholder 2"/>
          <p:cNvSpPr>
            <a:spLocks noGrp="1"/>
          </p:cNvSpPr>
          <p:nvPr>
            <p:ph idx="1"/>
          </p:nvPr>
        </p:nvSpPr>
        <p:spPr/>
        <p:txBody>
          <a:bodyPr/>
          <a:lstStyle/>
          <a:p>
            <a:r>
              <a:rPr lang="en-US" dirty="0"/>
              <a:t>One person can have </a:t>
            </a:r>
            <a:r>
              <a:rPr lang="en-US" dirty="0">
                <a:solidFill>
                  <a:schemeClr val="tx2"/>
                </a:solidFill>
              </a:rPr>
              <a:t>one</a:t>
            </a:r>
            <a:r>
              <a:rPr lang="en-US" dirty="0"/>
              <a:t> nationality </a:t>
            </a:r>
            <a:r>
              <a:rPr lang="en-US" dirty="0">
                <a:solidFill>
                  <a:schemeClr val="bg1">
                    <a:lumMod val="50000"/>
                  </a:schemeClr>
                </a:solidFill>
              </a:rPr>
              <a:t>in this example</a:t>
            </a:r>
            <a:r>
              <a:rPr lang="en-US" dirty="0"/>
              <a:t>, but one nationality can include </a:t>
            </a:r>
            <a:r>
              <a:rPr lang="en-US" dirty="0">
                <a:solidFill>
                  <a:schemeClr val="tx2"/>
                </a:solidFill>
              </a:rPr>
              <a:t>many</a:t>
            </a:r>
            <a:r>
              <a:rPr lang="en-US" dirty="0"/>
              <a:t> people.</a:t>
            </a:r>
          </a:p>
        </p:txBody>
      </p:sp>
      <p:sp>
        <p:nvSpPr>
          <p:cNvPr id="4" name="Slide Number Placeholder 3"/>
          <p:cNvSpPr>
            <a:spLocks noGrp="1"/>
          </p:cNvSpPr>
          <p:nvPr>
            <p:ph type="sldNum" sz="quarter" idx="12"/>
          </p:nvPr>
        </p:nvSpPr>
        <p:spPr/>
        <p:txBody>
          <a:bodyPr/>
          <a:lstStyle/>
          <a:p>
            <a:fld id="{A2EF37A0-74FC-AB4F-AE4C-D9BFC6719E9F}" type="slidenum">
              <a:rPr lang="en-US" smtClean="0"/>
              <a:t>65</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025392" y="5012804"/>
            <a:ext cx="3192905" cy="1845197"/>
          </a:xfrm>
          <a:prstGeom prst="rect">
            <a:avLst/>
          </a:prstGeom>
        </p:spPr>
      </p:pic>
      <p:graphicFrame>
        <p:nvGraphicFramePr>
          <p:cNvPr id="6" name="Table 5"/>
          <p:cNvGraphicFramePr>
            <a:graphicFrameLocks noGrp="1"/>
          </p:cNvGraphicFramePr>
          <p:nvPr/>
        </p:nvGraphicFramePr>
        <p:xfrm>
          <a:off x="1867082" y="3296538"/>
          <a:ext cx="5030010" cy="2975966"/>
        </p:xfrm>
        <a:graphic>
          <a:graphicData uri="http://schemas.openxmlformats.org/drawingml/2006/table">
            <a:tbl>
              <a:tblPr firstRow="1" bandRow="1">
                <a:tableStyleId>{7E9639D4-E3E2-4D34-9284-5A2195B3D0D7}</a:tableStyleId>
              </a:tblPr>
              <a:tblGrid>
                <a:gridCol w="1006002">
                  <a:extLst>
                    <a:ext uri="{9D8B030D-6E8A-4147-A177-3AD203B41FA5}">
                      <a16:colId xmlns:a16="http://schemas.microsoft.com/office/drawing/2014/main" val="20000"/>
                    </a:ext>
                  </a:extLst>
                </a:gridCol>
                <a:gridCol w="1006002">
                  <a:extLst>
                    <a:ext uri="{9D8B030D-6E8A-4147-A177-3AD203B41FA5}">
                      <a16:colId xmlns:a16="http://schemas.microsoft.com/office/drawing/2014/main" val="20001"/>
                    </a:ext>
                  </a:extLst>
                </a:gridCol>
                <a:gridCol w="1006002">
                  <a:extLst>
                    <a:ext uri="{9D8B030D-6E8A-4147-A177-3AD203B41FA5}">
                      <a16:colId xmlns:a16="http://schemas.microsoft.com/office/drawing/2014/main" val="20002"/>
                    </a:ext>
                  </a:extLst>
                </a:gridCol>
                <a:gridCol w="1006002">
                  <a:extLst>
                    <a:ext uri="{9D8B030D-6E8A-4147-A177-3AD203B41FA5}">
                      <a16:colId xmlns:a16="http://schemas.microsoft.com/office/drawing/2014/main" val="20003"/>
                    </a:ext>
                  </a:extLst>
                </a:gridCol>
                <a:gridCol w="1006002">
                  <a:extLst>
                    <a:ext uri="{9D8B030D-6E8A-4147-A177-3AD203B41FA5}">
                      <a16:colId xmlns:a16="http://schemas.microsoft.com/office/drawing/2014/main" val="20004"/>
                    </a:ext>
                  </a:extLst>
                </a:gridCol>
              </a:tblGrid>
              <a:tr h="425138">
                <a:tc>
                  <a:txBody>
                    <a:bodyPr/>
                    <a:lstStyle/>
                    <a:p>
                      <a:r>
                        <a:rPr lang="en-US" dirty="0"/>
                        <a:t>ID</a:t>
                      </a:r>
                    </a:p>
                  </a:txBody>
                  <a:tcPr/>
                </a:tc>
                <a:tc>
                  <a:txBody>
                    <a:bodyPr/>
                    <a:lstStyle/>
                    <a:p>
                      <a:r>
                        <a:rPr lang="en-US" dirty="0"/>
                        <a:t>age</a:t>
                      </a:r>
                    </a:p>
                  </a:txBody>
                  <a:tcPr/>
                </a:tc>
                <a:tc>
                  <a:txBody>
                    <a:bodyPr/>
                    <a:lstStyle/>
                    <a:p>
                      <a:r>
                        <a:rPr lang="en-US" dirty="0" err="1"/>
                        <a:t>wgt_kg</a:t>
                      </a:r>
                      <a:endParaRPr lang="en-US" dirty="0"/>
                    </a:p>
                  </a:txBody>
                  <a:tcPr/>
                </a:tc>
                <a:tc>
                  <a:txBody>
                    <a:bodyPr/>
                    <a:lstStyle/>
                    <a:p>
                      <a:r>
                        <a:rPr lang="en-US" dirty="0" err="1"/>
                        <a:t>hgt_cm</a:t>
                      </a:r>
                      <a:endParaRPr lang="en-US" dirty="0"/>
                    </a:p>
                  </a:txBody>
                  <a:tcPr/>
                </a:tc>
                <a:tc>
                  <a:txBody>
                    <a:bodyPr/>
                    <a:lstStyle/>
                    <a:p>
                      <a:r>
                        <a:rPr lang="en-US" dirty="0" err="1"/>
                        <a:t>nat_id</a:t>
                      </a:r>
                      <a:endParaRPr lang="en-US" dirty="0"/>
                    </a:p>
                  </a:txBody>
                  <a:tcPr/>
                </a:tc>
                <a:extLst>
                  <a:ext uri="{0D108BD9-81ED-4DB2-BD59-A6C34878D82A}">
                    <a16:rowId xmlns:a16="http://schemas.microsoft.com/office/drawing/2014/main" val="10000"/>
                  </a:ext>
                </a:extLst>
              </a:tr>
              <a:tr h="425138">
                <a:tc>
                  <a:txBody>
                    <a:bodyPr/>
                    <a:lstStyle/>
                    <a:p>
                      <a:r>
                        <a:rPr lang="en-US" dirty="0"/>
                        <a:t>1</a:t>
                      </a:r>
                    </a:p>
                  </a:txBody>
                  <a:tcPr/>
                </a:tc>
                <a:tc>
                  <a:txBody>
                    <a:bodyPr/>
                    <a:lstStyle/>
                    <a:p>
                      <a:r>
                        <a:rPr lang="en-US" dirty="0"/>
                        <a:t>12.2</a:t>
                      </a:r>
                    </a:p>
                  </a:txBody>
                  <a:tcPr/>
                </a:tc>
                <a:tc>
                  <a:txBody>
                    <a:bodyPr/>
                    <a:lstStyle/>
                    <a:p>
                      <a:r>
                        <a:rPr lang="en-US" dirty="0"/>
                        <a:t>42.3</a:t>
                      </a:r>
                    </a:p>
                  </a:txBody>
                  <a:tcPr/>
                </a:tc>
                <a:tc>
                  <a:txBody>
                    <a:bodyPr/>
                    <a:lstStyle/>
                    <a:p>
                      <a:r>
                        <a:rPr lang="en-US" dirty="0"/>
                        <a:t>145.1</a:t>
                      </a:r>
                    </a:p>
                  </a:txBody>
                  <a:tcPr/>
                </a:tc>
                <a:tc>
                  <a:txBody>
                    <a:bodyPr/>
                    <a:lstStyle/>
                    <a:p>
                      <a:r>
                        <a:rPr lang="en-US" dirty="0"/>
                        <a:t>1</a:t>
                      </a:r>
                    </a:p>
                  </a:txBody>
                  <a:tcPr>
                    <a:noFill/>
                  </a:tcPr>
                </a:tc>
                <a:extLst>
                  <a:ext uri="{0D108BD9-81ED-4DB2-BD59-A6C34878D82A}">
                    <a16:rowId xmlns:a16="http://schemas.microsoft.com/office/drawing/2014/main" val="10001"/>
                  </a:ext>
                </a:extLst>
              </a:tr>
              <a:tr h="425138">
                <a:tc>
                  <a:txBody>
                    <a:bodyPr/>
                    <a:lstStyle/>
                    <a:p>
                      <a:r>
                        <a:rPr lang="en-US" dirty="0"/>
                        <a:t>2</a:t>
                      </a:r>
                    </a:p>
                  </a:txBody>
                  <a:tcPr/>
                </a:tc>
                <a:tc>
                  <a:txBody>
                    <a:bodyPr/>
                    <a:lstStyle/>
                    <a:p>
                      <a:r>
                        <a:rPr lang="en-US" dirty="0"/>
                        <a:t>11.0</a:t>
                      </a:r>
                    </a:p>
                  </a:txBody>
                  <a:tcPr/>
                </a:tc>
                <a:tc>
                  <a:txBody>
                    <a:bodyPr/>
                    <a:lstStyle/>
                    <a:p>
                      <a:r>
                        <a:rPr lang="en-US" dirty="0"/>
                        <a:t>40.8</a:t>
                      </a:r>
                    </a:p>
                  </a:txBody>
                  <a:tcPr/>
                </a:tc>
                <a:tc>
                  <a:txBody>
                    <a:bodyPr/>
                    <a:lstStyle/>
                    <a:p>
                      <a:r>
                        <a:rPr lang="en-US" dirty="0"/>
                        <a:t>143.8</a:t>
                      </a:r>
                    </a:p>
                  </a:txBody>
                  <a:tcPr/>
                </a:tc>
                <a:tc>
                  <a:txBody>
                    <a:bodyPr/>
                    <a:lstStyle/>
                    <a:p>
                      <a:r>
                        <a:rPr lang="en-US" dirty="0"/>
                        <a:t>1</a:t>
                      </a:r>
                    </a:p>
                  </a:txBody>
                  <a:tcPr>
                    <a:noFill/>
                  </a:tcPr>
                </a:tc>
                <a:extLst>
                  <a:ext uri="{0D108BD9-81ED-4DB2-BD59-A6C34878D82A}">
                    <a16:rowId xmlns:a16="http://schemas.microsoft.com/office/drawing/2014/main" val="10002"/>
                  </a:ext>
                </a:extLst>
              </a:tr>
              <a:tr h="425138">
                <a:tc>
                  <a:txBody>
                    <a:bodyPr/>
                    <a:lstStyle/>
                    <a:p>
                      <a:r>
                        <a:rPr lang="en-US" dirty="0"/>
                        <a:t>3</a:t>
                      </a:r>
                    </a:p>
                  </a:txBody>
                  <a:tcPr/>
                </a:tc>
                <a:tc>
                  <a:txBody>
                    <a:bodyPr/>
                    <a:lstStyle/>
                    <a:p>
                      <a:r>
                        <a:rPr lang="en-US" dirty="0"/>
                        <a:t>15.6</a:t>
                      </a:r>
                    </a:p>
                  </a:txBody>
                  <a:tcPr/>
                </a:tc>
                <a:tc>
                  <a:txBody>
                    <a:bodyPr/>
                    <a:lstStyle/>
                    <a:p>
                      <a:r>
                        <a:rPr lang="en-US" dirty="0"/>
                        <a:t>65.3</a:t>
                      </a:r>
                    </a:p>
                  </a:txBody>
                  <a:tcPr/>
                </a:tc>
                <a:tc>
                  <a:txBody>
                    <a:bodyPr/>
                    <a:lstStyle/>
                    <a:p>
                      <a:r>
                        <a:rPr lang="en-US" dirty="0"/>
                        <a:t>165.3</a:t>
                      </a:r>
                    </a:p>
                  </a:txBody>
                  <a:tcPr/>
                </a:tc>
                <a:tc>
                  <a:txBody>
                    <a:bodyPr/>
                    <a:lstStyle/>
                    <a:p>
                      <a:r>
                        <a:rPr lang="en-US" dirty="0"/>
                        <a:t>2</a:t>
                      </a:r>
                    </a:p>
                  </a:txBody>
                  <a:tcPr>
                    <a:noFill/>
                  </a:tcPr>
                </a:tc>
                <a:extLst>
                  <a:ext uri="{0D108BD9-81ED-4DB2-BD59-A6C34878D82A}">
                    <a16:rowId xmlns:a16="http://schemas.microsoft.com/office/drawing/2014/main" val="10003"/>
                  </a:ext>
                </a:extLst>
              </a:tr>
              <a:tr h="425138">
                <a:tc>
                  <a:txBody>
                    <a:bodyPr/>
                    <a:lstStyle/>
                    <a:p>
                      <a:r>
                        <a:rPr lang="en-US" dirty="0"/>
                        <a:t>4</a:t>
                      </a:r>
                    </a:p>
                  </a:txBody>
                  <a:tcPr/>
                </a:tc>
                <a:tc>
                  <a:txBody>
                    <a:bodyPr/>
                    <a:lstStyle/>
                    <a:p>
                      <a:r>
                        <a:rPr lang="en-US" dirty="0"/>
                        <a:t>35.1</a:t>
                      </a:r>
                    </a:p>
                  </a:txBody>
                  <a:tcPr/>
                </a:tc>
                <a:tc>
                  <a:txBody>
                    <a:bodyPr/>
                    <a:lstStyle/>
                    <a:p>
                      <a:r>
                        <a:rPr lang="en-US" dirty="0"/>
                        <a:t>84.2</a:t>
                      </a:r>
                    </a:p>
                  </a:txBody>
                  <a:tcPr/>
                </a:tc>
                <a:tc>
                  <a:txBody>
                    <a:bodyPr/>
                    <a:lstStyle/>
                    <a:p>
                      <a:r>
                        <a:rPr lang="en-US" dirty="0"/>
                        <a:t>185.8</a:t>
                      </a:r>
                    </a:p>
                  </a:txBody>
                  <a:tcPr/>
                </a:tc>
                <a:tc>
                  <a:txBody>
                    <a:bodyPr/>
                    <a:lstStyle/>
                    <a:p>
                      <a:r>
                        <a:rPr lang="en-US" dirty="0"/>
                        <a:t>1</a:t>
                      </a:r>
                    </a:p>
                  </a:txBody>
                  <a:tcPr>
                    <a:noFill/>
                  </a:tcPr>
                </a:tc>
                <a:extLst>
                  <a:ext uri="{0D108BD9-81ED-4DB2-BD59-A6C34878D82A}">
                    <a16:rowId xmlns:a16="http://schemas.microsoft.com/office/drawing/2014/main" val="10004"/>
                  </a:ext>
                </a:extLst>
              </a:tr>
              <a:tr h="425138">
                <a:tc>
                  <a:txBody>
                    <a:bodyPr/>
                    <a:lstStyle/>
                    <a:p>
                      <a:r>
                        <a:rPr lang="en-US" dirty="0"/>
                        <a:t>5</a:t>
                      </a:r>
                    </a:p>
                  </a:txBody>
                  <a:tcPr/>
                </a:tc>
                <a:tc>
                  <a:txBody>
                    <a:bodyPr/>
                    <a:lstStyle/>
                    <a:p>
                      <a:r>
                        <a:rPr lang="en-US" dirty="0"/>
                        <a:t>18.1</a:t>
                      </a:r>
                    </a:p>
                  </a:txBody>
                  <a:tcPr/>
                </a:tc>
                <a:tc>
                  <a:txBody>
                    <a:bodyPr/>
                    <a:lstStyle/>
                    <a:p>
                      <a:r>
                        <a:rPr lang="en-US" dirty="0"/>
                        <a:t>62.2</a:t>
                      </a:r>
                    </a:p>
                  </a:txBody>
                  <a:tcPr/>
                </a:tc>
                <a:tc>
                  <a:txBody>
                    <a:bodyPr/>
                    <a:lstStyle/>
                    <a:p>
                      <a:r>
                        <a:rPr lang="en-US" dirty="0"/>
                        <a:t>176.2</a:t>
                      </a:r>
                    </a:p>
                  </a:txBody>
                  <a:tcPr/>
                </a:tc>
                <a:tc>
                  <a:txBody>
                    <a:bodyPr/>
                    <a:lstStyle/>
                    <a:p>
                      <a:r>
                        <a:rPr lang="en-US" dirty="0"/>
                        <a:t>3</a:t>
                      </a:r>
                    </a:p>
                  </a:txBody>
                  <a:tcPr>
                    <a:noFill/>
                  </a:tcPr>
                </a:tc>
                <a:extLst>
                  <a:ext uri="{0D108BD9-81ED-4DB2-BD59-A6C34878D82A}">
                    <a16:rowId xmlns:a16="http://schemas.microsoft.com/office/drawing/2014/main" val="10005"/>
                  </a:ext>
                </a:extLst>
              </a:tr>
              <a:tr h="425138">
                <a:tc>
                  <a:txBody>
                    <a:bodyPr/>
                    <a:lstStyle/>
                    <a:p>
                      <a:r>
                        <a:rPr lang="en-US" dirty="0"/>
                        <a:t>6</a:t>
                      </a:r>
                    </a:p>
                  </a:txBody>
                  <a:tcPr/>
                </a:tc>
                <a:tc>
                  <a:txBody>
                    <a:bodyPr/>
                    <a:lstStyle/>
                    <a:p>
                      <a:r>
                        <a:rPr lang="en-US" dirty="0"/>
                        <a:t>19.6</a:t>
                      </a:r>
                    </a:p>
                  </a:txBody>
                  <a:tcPr/>
                </a:tc>
                <a:tc>
                  <a:txBody>
                    <a:bodyPr/>
                    <a:lstStyle/>
                    <a:p>
                      <a:r>
                        <a:rPr lang="en-US" dirty="0"/>
                        <a:t>82.1</a:t>
                      </a:r>
                    </a:p>
                  </a:txBody>
                  <a:tcPr/>
                </a:tc>
                <a:tc>
                  <a:txBody>
                    <a:bodyPr/>
                    <a:lstStyle/>
                    <a:p>
                      <a:r>
                        <a:rPr lang="en-US" dirty="0"/>
                        <a:t>180.1</a:t>
                      </a:r>
                    </a:p>
                  </a:txBody>
                  <a:tcPr/>
                </a:tc>
                <a:tc>
                  <a:txBody>
                    <a:bodyPr/>
                    <a:lstStyle/>
                    <a:p>
                      <a:r>
                        <a:rPr lang="en-US" dirty="0"/>
                        <a:t>1</a:t>
                      </a:r>
                    </a:p>
                  </a:txBody>
                  <a:tcPr>
                    <a:noFill/>
                  </a:tcPr>
                </a:tc>
                <a:extLst>
                  <a:ext uri="{0D108BD9-81ED-4DB2-BD59-A6C34878D82A}">
                    <a16:rowId xmlns:a16="http://schemas.microsoft.com/office/drawing/2014/main" val="10006"/>
                  </a:ext>
                </a:extLst>
              </a:tr>
            </a:tbl>
          </a:graphicData>
        </a:graphic>
      </p:graphicFrame>
      <p:graphicFrame>
        <p:nvGraphicFramePr>
          <p:cNvPr id="7" name="Table 6"/>
          <p:cNvGraphicFramePr>
            <a:graphicFrameLocks noGrp="1"/>
          </p:cNvGraphicFramePr>
          <p:nvPr/>
        </p:nvGraphicFramePr>
        <p:xfrm>
          <a:off x="7211074" y="3296538"/>
          <a:ext cx="2758192" cy="1483360"/>
        </p:xfrm>
        <a:graphic>
          <a:graphicData uri="http://schemas.openxmlformats.org/drawingml/2006/table">
            <a:tbl>
              <a:tblPr firstRow="1" bandRow="1">
                <a:tableStyleId>{7E9639D4-E3E2-4D34-9284-5A2195B3D0D7}</a:tableStyleId>
              </a:tblPr>
              <a:tblGrid>
                <a:gridCol w="1379096">
                  <a:extLst>
                    <a:ext uri="{9D8B030D-6E8A-4147-A177-3AD203B41FA5}">
                      <a16:colId xmlns:a16="http://schemas.microsoft.com/office/drawing/2014/main" val="20000"/>
                    </a:ext>
                  </a:extLst>
                </a:gridCol>
                <a:gridCol w="1379096">
                  <a:extLst>
                    <a:ext uri="{9D8B030D-6E8A-4147-A177-3AD203B41FA5}">
                      <a16:colId xmlns:a16="http://schemas.microsoft.com/office/drawing/2014/main" val="20001"/>
                    </a:ext>
                  </a:extLst>
                </a:gridCol>
              </a:tblGrid>
              <a:tr h="370840">
                <a:tc>
                  <a:txBody>
                    <a:bodyPr/>
                    <a:lstStyle/>
                    <a:p>
                      <a:r>
                        <a:rPr lang="en-US" dirty="0"/>
                        <a:t>ID</a:t>
                      </a:r>
                    </a:p>
                  </a:txBody>
                  <a:tcPr/>
                </a:tc>
                <a:tc>
                  <a:txBody>
                    <a:bodyPr/>
                    <a:lstStyle/>
                    <a:p>
                      <a:r>
                        <a:rPr lang="en-US" dirty="0"/>
                        <a:t>Nationality</a:t>
                      </a:r>
                    </a:p>
                  </a:txBody>
                  <a:tcPr/>
                </a:tc>
                <a:extLst>
                  <a:ext uri="{0D108BD9-81ED-4DB2-BD59-A6C34878D82A}">
                    <a16:rowId xmlns:a16="http://schemas.microsoft.com/office/drawing/2014/main" val="10000"/>
                  </a:ext>
                </a:extLst>
              </a:tr>
              <a:tr h="370840">
                <a:tc>
                  <a:txBody>
                    <a:bodyPr/>
                    <a:lstStyle/>
                    <a:p>
                      <a:r>
                        <a:rPr lang="en-US" dirty="0"/>
                        <a:t>1</a:t>
                      </a:r>
                    </a:p>
                  </a:txBody>
                  <a:tcPr/>
                </a:tc>
                <a:tc>
                  <a:txBody>
                    <a:bodyPr/>
                    <a:lstStyle/>
                    <a:p>
                      <a:r>
                        <a:rPr lang="en-US" dirty="0"/>
                        <a:t>USA</a:t>
                      </a:r>
                    </a:p>
                  </a:txBody>
                  <a:tcPr/>
                </a:tc>
                <a:extLst>
                  <a:ext uri="{0D108BD9-81ED-4DB2-BD59-A6C34878D82A}">
                    <a16:rowId xmlns:a16="http://schemas.microsoft.com/office/drawing/2014/main" val="10001"/>
                  </a:ext>
                </a:extLst>
              </a:tr>
              <a:tr h="370840">
                <a:tc>
                  <a:txBody>
                    <a:bodyPr/>
                    <a:lstStyle/>
                    <a:p>
                      <a:r>
                        <a:rPr lang="en-US" dirty="0"/>
                        <a:t>2</a:t>
                      </a:r>
                    </a:p>
                  </a:txBody>
                  <a:tcPr/>
                </a:tc>
                <a:tc>
                  <a:txBody>
                    <a:bodyPr/>
                    <a:lstStyle/>
                    <a:p>
                      <a:r>
                        <a:rPr lang="en-US" dirty="0"/>
                        <a:t>Canada</a:t>
                      </a:r>
                    </a:p>
                  </a:txBody>
                  <a:tcPr/>
                </a:tc>
                <a:extLst>
                  <a:ext uri="{0D108BD9-81ED-4DB2-BD59-A6C34878D82A}">
                    <a16:rowId xmlns:a16="http://schemas.microsoft.com/office/drawing/2014/main" val="10002"/>
                  </a:ext>
                </a:extLst>
              </a:tr>
              <a:tr h="370840">
                <a:tc>
                  <a:txBody>
                    <a:bodyPr/>
                    <a:lstStyle/>
                    <a:p>
                      <a:r>
                        <a:rPr lang="en-US" dirty="0"/>
                        <a:t>3</a:t>
                      </a:r>
                    </a:p>
                  </a:txBody>
                  <a:tcPr/>
                </a:tc>
                <a:tc>
                  <a:txBody>
                    <a:bodyPr/>
                    <a:lstStyle/>
                    <a:p>
                      <a:r>
                        <a:rPr lang="en-US" dirty="0"/>
                        <a:t>Mexico</a:t>
                      </a:r>
                    </a:p>
                  </a:txBody>
                  <a:tcPr/>
                </a:tc>
                <a:extLst>
                  <a:ext uri="{0D108BD9-81ED-4DB2-BD59-A6C34878D82A}">
                    <a16:rowId xmlns:a16="http://schemas.microsoft.com/office/drawing/2014/main" val="10003"/>
                  </a:ext>
                </a:extLst>
              </a:tr>
            </a:tbl>
          </a:graphicData>
        </a:graphic>
      </p:graphicFrame>
      <p:grpSp>
        <p:nvGrpSpPr>
          <p:cNvPr id="13" name="Group 12"/>
          <p:cNvGrpSpPr/>
          <p:nvPr/>
        </p:nvGrpSpPr>
        <p:grpSpPr>
          <a:xfrm>
            <a:off x="3277849" y="2533337"/>
            <a:ext cx="5455170" cy="524656"/>
            <a:chOff x="1753849" y="2533337"/>
            <a:chExt cx="5455170" cy="524656"/>
          </a:xfrm>
        </p:grpSpPr>
        <p:sp>
          <p:nvSpPr>
            <p:cNvPr id="8" name="Rounded Rectangle 7"/>
            <p:cNvSpPr/>
            <p:nvPr/>
          </p:nvSpPr>
          <p:spPr>
            <a:xfrm>
              <a:off x="1753849" y="2533338"/>
              <a:ext cx="2293495" cy="52465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a:t>Person</a:t>
              </a:r>
            </a:p>
          </p:txBody>
        </p:sp>
        <p:sp>
          <p:nvSpPr>
            <p:cNvPr id="9" name="Rounded Rectangle 8"/>
            <p:cNvSpPr/>
            <p:nvPr/>
          </p:nvSpPr>
          <p:spPr>
            <a:xfrm>
              <a:off x="4915524" y="2533337"/>
              <a:ext cx="2293495" cy="52465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a:t>Nationality</a:t>
              </a:r>
            </a:p>
          </p:txBody>
        </p:sp>
        <p:cxnSp>
          <p:nvCxnSpPr>
            <p:cNvPr id="11" name="Straight Connector 10"/>
            <p:cNvCxnSpPr>
              <a:stCxn id="9" idx="1"/>
            </p:cNvCxnSpPr>
            <p:nvPr/>
          </p:nvCxnSpPr>
          <p:spPr>
            <a:xfrm flipH="1" flipV="1">
              <a:off x="4047344" y="2795664"/>
              <a:ext cx="868180" cy="1"/>
            </a:xfrm>
            <a:prstGeom prst="line">
              <a:avLst/>
            </a:prstGeom>
          </p:spPr>
          <p:style>
            <a:lnRef idx="3">
              <a:schemeClr val="dk1"/>
            </a:lnRef>
            <a:fillRef idx="0">
              <a:schemeClr val="dk1"/>
            </a:fillRef>
            <a:effectRef idx="2">
              <a:schemeClr val="dk1"/>
            </a:effectRef>
            <a:fontRef idx="minor">
              <a:schemeClr val="tx1"/>
            </a:fontRef>
          </p:style>
        </p:cxnSp>
        <p:sp>
          <p:nvSpPr>
            <p:cNvPr id="12" name="Triangle 11"/>
            <p:cNvSpPr/>
            <p:nvPr/>
          </p:nvSpPr>
          <p:spPr>
            <a:xfrm rot="5400000">
              <a:off x="4005277" y="2690733"/>
              <a:ext cx="313982" cy="209863"/>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590970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One-to-One</a:t>
            </a:r>
          </a:p>
        </p:txBody>
      </p:sp>
      <p:sp>
        <p:nvSpPr>
          <p:cNvPr id="3" name="Content Placeholder 2"/>
          <p:cNvSpPr>
            <a:spLocks noGrp="1"/>
          </p:cNvSpPr>
          <p:nvPr>
            <p:ph idx="1"/>
          </p:nvPr>
        </p:nvSpPr>
        <p:spPr/>
        <p:txBody>
          <a:bodyPr/>
          <a:lstStyle/>
          <a:p>
            <a:r>
              <a:rPr lang="en-US" dirty="0"/>
              <a:t>Two tables have a one-to-one relationship if every tuple in the first tables corresponds to </a:t>
            </a:r>
            <a:r>
              <a:rPr lang="en-US" dirty="0">
                <a:solidFill>
                  <a:schemeClr val="tx2"/>
                </a:solidFill>
              </a:rPr>
              <a:t>exactly one</a:t>
            </a:r>
            <a:r>
              <a:rPr lang="en-US" dirty="0"/>
              <a:t> entry in the other</a:t>
            </a:r>
          </a:p>
          <a:p>
            <a:endParaRPr lang="en-US" dirty="0"/>
          </a:p>
          <a:p>
            <a:endParaRPr lang="en-US" dirty="0"/>
          </a:p>
          <a:p>
            <a:r>
              <a:rPr lang="en-US" dirty="0"/>
              <a:t>In general, you won’t be using these (why not just merge the rows into one table?) unless:</a:t>
            </a:r>
          </a:p>
          <a:p>
            <a:pPr marL="342900" indent="-342900">
              <a:buFont typeface="Arial" charset="0"/>
              <a:buChar char="•"/>
            </a:pPr>
            <a:r>
              <a:rPr lang="en-US" b="0" dirty="0"/>
              <a:t>Split a big row between SSD and HDD or distributed</a:t>
            </a:r>
          </a:p>
          <a:p>
            <a:pPr marL="342900" indent="-342900">
              <a:buFont typeface="Arial" charset="0"/>
              <a:buChar char="•"/>
            </a:pPr>
            <a:r>
              <a:rPr lang="en-US" b="0" dirty="0"/>
              <a:t>Restrict access to part of a row (some DBMSs allow column-level access control, but not all)</a:t>
            </a:r>
          </a:p>
          <a:p>
            <a:pPr marL="342900" indent="-342900">
              <a:buFont typeface="Arial" charset="0"/>
              <a:buChar char="•"/>
            </a:pPr>
            <a:r>
              <a:rPr lang="en-US" b="0" dirty="0"/>
              <a:t>Caching, partitioning, &amp; serious stuff: take CMSC424</a:t>
            </a:r>
          </a:p>
        </p:txBody>
      </p:sp>
      <p:sp>
        <p:nvSpPr>
          <p:cNvPr id="4" name="Slide Number Placeholder 3"/>
          <p:cNvSpPr>
            <a:spLocks noGrp="1"/>
          </p:cNvSpPr>
          <p:nvPr>
            <p:ph type="sldNum" sz="quarter" idx="12"/>
          </p:nvPr>
        </p:nvSpPr>
        <p:spPr/>
        <p:txBody>
          <a:bodyPr/>
          <a:lstStyle/>
          <a:p>
            <a:fld id="{A2EF37A0-74FC-AB4F-AE4C-D9BFC6719E9F}" type="slidenum">
              <a:rPr lang="en-US" smtClean="0"/>
              <a:t>66</a:t>
            </a:fld>
            <a:endParaRPr lang="en-US"/>
          </a:p>
        </p:txBody>
      </p:sp>
      <p:grpSp>
        <p:nvGrpSpPr>
          <p:cNvPr id="5" name="Group 4"/>
          <p:cNvGrpSpPr/>
          <p:nvPr/>
        </p:nvGrpSpPr>
        <p:grpSpPr>
          <a:xfrm>
            <a:off x="3277849" y="2653257"/>
            <a:ext cx="5455170" cy="524656"/>
            <a:chOff x="1753849" y="2533337"/>
            <a:chExt cx="5455170" cy="524656"/>
          </a:xfrm>
        </p:grpSpPr>
        <p:sp>
          <p:nvSpPr>
            <p:cNvPr id="6" name="Rounded Rectangle 5"/>
            <p:cNvSpPr/>
            <p:nvPr/>
          </p:nvSpPr>
          <p:spPr>
            <a:xfrm>
              <a:off x="1753849" y="2533338"/>
              <a:ext cx="2293495" cy="52465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a:t>Person</a:t>
              </a:r>
            </a:p>
          </p:txBody>
        </p:sp>
        <p:sp>
          <p:nvSpPr>
            <p:cNvPr id="7" name="Rounded Rectangle 6"/>
            <p:cNvSpPr/>
            <p:nvPr/>
          </p:nvSpPr>
          <p:spPr>
            <a:xfrm>
              <a:off x="4915524" y="2533337"/>
              <a:ext cx="2293495" cy="52465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a:t>SSN</a:t>
              </a:r>
            </a:p>
          </p:txBody>
        </p:sp>
        <p:cxnSp>
          <p:nvCxnSpPr>
            <p:cNvPr id="8" name="Straight Connector 7"/>
            <p:cNvCxnSpPr/>
            <p:nvPr/>
          </p:nvCxnSpPr>
          <p:spPr>
            <a:xfrm flipH="1" flipV="1">
              <a:off x="4047344" y="2795664"/>
              <a:ext cx="868180" cy="1"/>
            </a:xfrm>
            <a:prstGeom prst="line">
              <a:avLst/>
            </a:prstGeom>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2921108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One-to-One-Or-None</a:t>
            </a:r>
          </a:p>
        </p:txBody>
      </p:sp>
      <p:sp>
        <p:nvSpPr>
          <p:cNvPr id="3" name="Content Placeholder 2"/>
          <p:cNvSpPr>
            <a:spLocks noGrp="1"/>
          </p:cNvSpPr>
          <p:nvPr>
            <p:ph idx="1"/>
          </p:nvPr>
        </p:nvSpPr>
        <p:spPr/>
        <p:txBody>
          <a:bodyPr/>
          <a:lstStyle/>
          <a:p>
            <a:r>
              <a:rPr lang="en-US" dirty="0"/>
              <a:t>Say we want to keep track of people’s cats:</a:t>
            </a:r>
          </a:p>
          <a:p>
            <a:endParaRPr lang="en-US" dirty="0"/>
          </a:p>
          <a:p>
            <a:endParaRPr lang="en-US" dirty="0"/>
          </a:p>
          <a:p>
            <a:endParaRPr lang="en-US" dirty="0"/>
          </a:p>
          <a:p>
            <a:endParaRPr lang="en-US" dirty="0"/>
          </a:p>
          <a:p>
            <a:r>
              <a:rPr lang="en-US" dirty="0"/>
              <a:t>People with IDs 2 and 3 do not own cats</a:t>
            </a:r>
            <a:r>
              <a:rPr lang="en-US" dirty="0">
                <a:solidFill>
                  <a:schemeClr val="bg1">
                    <a:lumMod val="50000"/>
                  </a:schemeClr>
                </a:solidFill>
              </a:rPr>
              <a:t>*</a:t>
            </a:r>
            <a:r>
              <a:rPr lang="en-US" dirty="0"/>
              <a:t>, and are not in the table.  </a:t>
            </a:r>
            <a:r>
              <a:rPr lang="en-US" dirty="0">
                <a:solidFill>
                  <a:schemeClr val="tx2"/>
                </a:solidFill>
              </a:rPr>
              <a:t>Each person has at most one entry in the table</a:t>
            </a:r>
            <a:r>
              <a:rPr lang="en-US" dirty="0"/>
              <a:t>.</a:t>
            </a:r>
          </a:p>
          <a:p>
            <a:endParaRPr lang="en-US" dirty="0"/>
          </a:p>
          <a:p>
            <a:endParaRPr lang="en-US" dirty="0"/>
          </a:p>
          <a:p>
            <a:r>
              <a:rPr lang="en-US" dirty="0"/>
              <a:t>Is this data </a:t>
            </a:r>
            <a:r>
              <a:rPr lang="en-US" dirty="0">
                <a:solidFill>
                  <a:schemeClr val="tx2"/>
                </a:solidFill>
              </a:rPr>
              <a:t>tidy</a:t>
            </a:r>
            <a:r>
              <a:rPr lang="en-US" dirty="0"/>
              <a:t>?</a:t>
            </a:r>
          </a:p>
        </p:txBody>
      </p:sp>
      <p:sp>
        <p:nvSpPr>
          <p:cNvPr id="4" name="Slide Number Placeholder 3"/>
          <p:cNvSpPr>
            <a:spLocks noGrp="1"/>
          </p:cNvSpPr>
          <p:nvPr>
            <p:ph type="sldNum" sz="quarter" idx="12"/>
          </p:nvPr>
        </p:nvSpPr>
        <p:spPr/>
        <p:txBody>
          <a:bodyPr/>
          <a:lstStyle/>
          <a:p>
            <a:fld id="{A2EF37A0-74FC-AB4F-AE4C-D9BFC6719E9F}" type="slidenum">
              <a:rPr lang="en-US" smtClean="0"/>
              <a:t>67</a:t>
            </a:fld>
            <a:endParaRPr lang="en-US"/>
          </a:p>
        </p:txBody>
      </p:sp>
      <p:graphicFrame>
        <p:nvGraphicFramePr>
          <p:cNvPr id="5" name="Table 4"/>
          <p:cNvGraphicFramePr>
            <a:graphicFrameLocks noGrp="1"/>
          </p:cNvGraphicFramePr>
          <p:nvPr/>
        </p:nvGraphicFramePr>
        <p:xfrm>
          <a:off x="2763187" y="2307236"/>
          <a:ext cx="6056026" cy="1342656"/>
        </p:xfrm>
        <a:graphic>
          <a:graphicData uri="http://schemas.openxmlformats.org/drawingml/2006/table">
            <a:tbl>
              <a:tblPr firstRow="1" bandRow="1">
                <a:tableStyleId>{7E9639D4-E3E2-4D34-9284-5A2195B3D0D7}</a:tableStyleId>
              </a:tblPr>
              <a:tblGrid>
                <a:gridCol w="1199213">
                  <a:extLst>
                    <a:ext uri="{9D8B030D-6E8A-4147-A177-3AD203B41FA5}">
                      <a16:colId xmlns:a16="http://schemas.microsoft.com/office/drawing/2014/main" val="20000"/>
                    </a:ext>
                  </a:extLst>
                </a:gridCol>
                <a:gridCol w="2359112">
                  <a:extLst>
                    <a:ext uri="{9D8B030D-6E8A-4147-A177-3AD203B41FA5}">
                      <a16:colId xmlns:a16="http://schemas.microsoft.com/office/drawing/2014/main" val="20001"/>
                    </a:ext>
                  </a:extLst>
                </a:gridCol>
                <a:gridCol w="2497701">
                  <a:extLst>
                    <a:ext uri="{9D8B030D-6E8A-4147-A177-3AD203B41FA5}">
                      <a16:colId xmlns:a16="http://schemas.microsoft.com/office/drawing/2014/main" val="20002"/>
                    </a:ext>
                  </a:extLst>
                </a:gridCol>
              </a:tblGrid>
              <a:tr h="335664">
                <a:tc>
                  <a:txBody>
                    <a:bodyPr/>
                    <a:lstStyle/>
                    <a:p>
                      <a:r>
                        <a:rPr lang="en-US" sz="1600" dirty="0"/>
                        <a:t>Person ID</a:t>
                      </a:r>
                    </a:p>
                  </a:txBody>
                  <a:tcPr/>
                </a:tc>
                <a:tc>
                  <a:txBody>
                    <a:bodyPr/>
                    <a:lstStyle/>
                    <a:p>
                      <a:r>
                        <a:rPr lang="en-US" sz="1600" dirty="0"/>
                        <a:t>Cat1</a:t>
                      </a:r>
                    </a:p>
                  </a:txBody>
                  <a:tcPr/>
                </a:tc>
                <a:tc>
                  <a:txBody>
                    <a:bodyPr/>
                    <a:lstStyle/>
                    <a:p>
                      <a:r>
                        <a:rPr lang="en-US" sz="1600" dirty="0"/>
                        <a:t>Cat2</a:t>
                      </a:r>
                    </a:p>
                  </a:txBody>
                  <a:tcPr/>
                </a:tc>
                <a:extLst>
                  <a:ext uri="{0D108BD9-81ED-4DB2-BD59-A6C34878D82A}">
                    <a16:rowId xmlns:a16="http://schemas.microsoft.com/office/drawing/2014/main" val="10000"/>
                  </a:ext>
                </a:extLst>
              </a:tr>
              <a:tr h="335664">
                <a:tc>
                  <a:txBody>
                    <a:bodyPr/>
                    <a:lstStyle/>
                    <a:p>
                      <a:r>
                        <a:rPr lang="en-US" sz="1600" dirty="0"/>
                        <a:t>1</a:t>
                      </a:r>
                    </a:p>
                  </a:txBody>
                  <a:tcPr/>
                </a:tc>
                <a:tc>
                  <a:txBody>
                    <a:bodyPr/>
                    <a:lstStyle/>
                    <a:p>
                      <a:r>
                        <a:rPr lang="en-US" sz="1600" dirty="0"/>
                        <a:t>Chair</a:t>
                      </a:r>
                      <a:r>
                        <a:rPr lang="en-US" sz="1600" baseline="0" dirty="0"/>
                        <a:t>man Meow</a:t>
                      </a:r>
                      <a:endParaRPr lang="en-US" sz="1600" dirty="0"/>
                    </a:p>
                  </a:txBody>
                  <a:tcPr/>
                </a:tc>
                <a:tc>
                  <a:txBody>
                    <a:bodyPr/>
                    <a:lstStyle/>
                    <a:p>
                      <a:r>
                        <a:rPr lang="en-US" sz="1600" dirty="0"/>
                        <a:t>Fuzz</a:t>
                      </a:r>
                      <a:r>
                        <a:rPr lang="en-US" sz="1600" baseline="0" dirty="0"/>
                        <a:t> Aldrin</a:t>
                      </a:r>
                      <a:endParaRPr lang="en-US" sz="1600" dirty="0"/>
                    </a:p>
                  </a:txBody>
                  <a:tcPr/>
                </a:tc>
                <a:extLst>
                  <a:ext uri="{0D108BD9-81ED-4DB2-BD59-A6C34878D82A}">
                    <a16:rowId xmlns:a16="http://schemas.microsoft.com/office/drawing/2014/main" val="10001"/>
                  </a:ext>
                </a:extLst>
              </a:tr>
              <a:tr h="335664">
                <a:tc>
                  <a:txBody>
                    <a:bodyPr/>
                    <a:lstStyle/>
                    <a:p>
                      <a:r>
                        <a:rPr lang="en-US" sz="1600" dirty="0"/>
                        <a:t>4</a:t>
                      </a:r>
                    </a:p>
                  </a:txBody>
                  <a:tcPr/>
                </a:tc>
                <a:tc>
                  <a:txBody>
                    <a:bodyPr/>
                    <a:lstStyle/>
                    <a:p>
                      <a:r>
                        <a:rPr lang="en-US" sz="1600" dirty="0"/>
                        <a:t>Anderson</a:t>
                      </a:r>
                      <a:r>
                        <a:rPr lang="en-US" sz="1600" baseline="0" dirty="0"/>
                        <a:t> Pooper</a:t>
                      </a:r>
                      <a:endParaRPr lang="en-US" sz="1600" dirty="0"/>
                    </a:p>
                  </a:txBody>
                  <a:tcPr/>
                </a:tc>
                <a:tc>
                  <a:txBody>
                    <a:bodyPr/>
                    <a:lstStyle/>
                    <a:p>
                      <a:r>
                        <a:rPr lang="en-US" sz="1600" dirty="0" err="1"/>
                        <a:t>Meowly</a:t>
                      </a:r>
                      <a:r>
                        <a:rPr lang="en-US" sz="1600" baseline="0" dirty="0"/>
                        <a:t> Cyrus</a:t>
                      </a:r>
                      <a:endParaRPr lang="en-US" sz="1600" dirty="0"/>
                    </a:p>
                  </a:txBody>
                  <a:tcPr/>
                </a:tc>
                <a:extLst>
                  <a:ext uri="{0D108BD9-81ED-4DB2-BD59-A6C34878D82A}">
                    <a16:rowId xmlns:a16="http://schemas.microsoft.com/office/drawing/2014/main" val="10002"/>
                  </a:ext>
                </a:extLst>
              </a:tr>
              <a:tr h="335664">
                <a:tc>
                  <a:txBody>
                    <a:bodyPr/>
                    <a:lstStyle/>
                    <a:p>
                      <a:r>
                        <a:rPr lang="en-US" sz="1600" dirty="0"/>
                        <a:t>5</a:t>
                      </a:r>
                    </a:p>
                  </a:txBody>
                  <a:tcPr/>
                </a:tc>
                <a:tc>
                  <a:txBody>
                    <a:bodyPr/>
                    <a:lstStyle/>
                    <a:p>
                      <a:r>
                        <a:rPr lang="en-US" sz="1600" dirty="0"/>
                        <a:t>Gigabyte</a:t>
                      </a:r>
                    </a:p>
                  </a:txBody>
                  <a:tcPr/>
                </a:tc>
                <a:tc>
                  <a:txBody>
                    <a:bodyPr/>
                    <a:lstStyle/>
                    <a:p>
                      <a:r>
                        <a:rPr lang="en-US" sz="1600" dirty="0"/>
                        <a:t>Megabyte</a:t>
                      </a:r>
                    </a:p>
                  </a:txBody>
                  <a:tcPr/>
                </a:tc>
                <a:extLst>
                  <a:ext uri="{0D108BD9-81ED-4DB2-BD59-A6C34878D82A}">
                    <a16:rowId xmlns:a16="http://schemas.microsoft.com/office/drawing/2014/main" val="10003"/>
                  </a:ext>
                </a:extLst>
              </a:tr>
            </a:tbl>
          </a:graphicData>
        </a:graphic>
      </p:graphicFrame>
      <p:grpSp>
        <p:nvGrpSpPr>
          <p:cNvPr id="14" name="Group 13"/>
          <p:cNvGrpSpPr/>
          <p:nvPr/>
        </p:nvGrpSpPr>
        <p:grpSpPr>
          <a:xfrm>
            <a:off x="3364043" y="4885543"/>
            <a:ext cx="5455170" cy="524656"/>
            <a:chOff x="1840043" y="4885543"/>
            <a:chExt cx="5455170" cy="524656"/>
          </a:xfrm>
        </p:grpSpPr>
        <p:sp>
          <p:nvSpPr>
            <p:cNvPr id="7" name="Rounded Rectangle 6"/>
            <p:cNvSpPr/>
            <p:nvPr/>
          </p:nvSpPr>
          <p:spPr>
            <a:xfrm>
              <a:off x="1840043" y="4885544"/>
              <a:ext cx="2293495" cy="52465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a:t>Person</a:t>
              </a:r>
            </a:p>
          </p:txBody>
        </p:sp>
        <p:sp>
          <p:nvSpPr>
            <p:cNvPr id="8" name="Rounded Rectangle 7"/>
            <p:cNvSpPr/>
            <p:nvPr/>
          </p:nvSpPr>
          <p:spPr>
            <a:xfrm>
              <a:off x="5001718" y="4885543"/>
              <a:ext cx="2293495" cy="52465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a:t>Cat</a:t>
              </a:r>
            </a:p>
          </p:txBody>
        </p:sp>
        <p:cxnSp>
          <p:nvCxnSpPr>
            <p:cNvPr id="9" name="Straight Connector 8"/>
            <p:cNvCxnSpPr/>
            <p:nvPr/>
          </p:nvCxnSpPr>
          <p:spPr>
            <a:xfrm flipH="1" flipV="1">
              <a:off x="4133538" y="5147870"/>
              <a:ext cx="868180" cy="1"/>
            </a:xfrm>
            <a:prstGeom prst="line">
              <a:avLst/>
            </a:prstGeom>
          </p:spPr>
          <p:style>
            <a:lnRef idx="3">
              <a:schemeClr val="dk1"/>
            </a:lnRef>
            <a:fillRef idx="0">
              <a:schemeClr val="dk1"/>
            </a:fillRef>
            <a:effectRef idx="2">
              <a:schemeClr val="dk1"/>
            </a:effectRef>
            <a:fontRef idx="minor">
              <a:schemeClr val="tx1"/>
            </a:fontRef>
          </p:style>
        </p:cxnSp>
        <p:cxnSp>
          <p:nvCxnSpPr>
            <p:cNvPr id="11" name="Straight Connector 10"/>
            <p:cNvCxnSpPr/>
            <p:nvPr/>
          </p:nvCxnSpPr>
          <p:spPr>
            <a:xfrm>
              <a:off x="4267200" y="4885543"/>
              <a:ext cx="0" cy="524655"/>
            </a:xfrm>
            <a:prstGeom prst="line">
              <a:avLst/>
            </a:prstGeom>
          </p:spPr>
          <p:style>
            <a:lnRef idx="3">
              <a:schemeClr val="dk1"/>
            </a:lnRef>
            <a:fillRef idx="0">
              <a:schemeClr val="dk1"/>
            </a:fillRef>
            <a:effectRef idx="2">
              <a:schemeClr val="dk1"/>
            </a:effectRef>
            <a:fontRef idx="minor">
              <a:schemeClr val="tx1"/>
            </a:fontRef>
          </p:style>
        </p:cxnSp>
        <p:sp>
          <p:nvSpPr>
            <p:cNvPr id="13" name="Oval 12"/>
            <p:cNvSpPr/>
            <p:nvPr/>
          </p:nvSpPr>
          <p:spPr>
            <a:xfrm>
              <a:off x="4643202" y="5035443"/>
              <a:ext cx="224853" cy="224853"/>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15" name="TextBox 14"/>
          <p:cNvSpPr txBox="1"/>
          <p:nvPr/>
        </p:nvSpPr>
        <p:spPr>
          <a:xfrm>
            <a:off x="7672465" y="6505731"/>
            <a:ext cx="4032354" cy="369332"/>
          </a:xfrm>
          <a:prstGeom prst="rect">
            <a:avLst/>
          </a:prstGeom>
          <a:noFill/>
        </p:spPr>
        <p:txBody>
          <a:bodyPr wrap="square" rtlCol="0">
            <a:spAutoFit/>
          </a:bodyPr>
          <a:lstStyle/>
          <a:p>
            <a:r>
              <a:rPr lang="en-US" dirty="0">
                <a:solidFill>
                  <a:schemeClr val="bg1">
                    <a:lumMod val="50000"/>
                  </a:schemeClr>
                </a:solidFill>
              </a:rPr>
              <a:t>*nor do they have hearts, apparently.</a:t>
            </a:r>
          </a:p>
        </p:txBody>
      </p:sp>
    </p:spTree>
    <p:extLst>
      <p:ext uri="{BB962C8B-B14F-4D97-AF65-F5344CB8AC3E}">
        <p14:creationId xmlns:p14="http://schemas.microsoft.com/office/powerpoint/2010/main" val="4166430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700689" y="4916774"/>
            <a:ext cx="1798489" cy="1941226"/>
          </a:xfrm>
          <a:prstGeom prst="rect">
            <a:avLst/>
          </a:prstGeom>
        </p:spPr>
      </p:pic>
      <p:sp>
        <p:nvSpPr>
          <p:cNvPr id="2" name="Title 1"/>
          <p:cNvSpPr>
            <a:spLocks noGrp="1"/>
          </p:cNvSpPr>
          <p:nvPr>
            <p:ph type="title"/>
          </p:nvPr>
        </p:nvSpPr>
        <p:spPr/>
        <p:txBody>
          <a:bodyPr/>
          <a:lstStyle/>
          <a:p>
            <a:r>
              <a:rPr lang="en-US" dirty="0"/>
              <a:t>Many-to-Many</a:t>
            </a:r>
          </a:p>
        </p:txBody>
      </p:sp>
      <p:sp>
        <p:nvSpPr>
          <p:cNvPr id="3" name="Content Placeholder 2"/>
          <p:cNvSpPr>
            <a:spLocks noGrp="1"/>
          </p:cNvSpPr>
          <p:nvPr>
            <p:ph idx="1"/>
          </p:nvPr>
        </p:nvSpPr>
        <p:spPr/>
        <p:txBody>
          <a:bodyPr>
            <a:normAutofit/>
          </a:bodyPr>
          <a:lstStyle/>
          <a:p>
            <a:r>
              <a:rPr lang="en-US" dirty="0"/>
              <a:t>Say we want to keep track of people’s cats’ colorings:</a:t>
            </a:r>
          </a:p>
          <a:p>
            <a:endParaRPr lang="en-US" dirty="0"/>
          </a:p>
          <a:p>
            <a:endParaRPr lang="en-US" dirty="0"/>
          </a:p>
          <a:p>
            <a:endParaRPr lang="en-US" dirty="0"/>
          </a:p>
          <a:p>
            <a:endParaRPr lang="en-US" dirty="0"/>
          </a:p>
          <a:p>
            <a:endParaRPr lang="en-US" dirty="0"/>
          </a:p>
          <a:p>
            <a:endParaRPr lang="en-US" dirty="0"/>
          </a:p>
          <a:p>
            <a:r>
              <a:rPr lang="en-US" dirty="0"/>
              <a:t>One column per color, too many columns, too many nulls</a:t>
            </a:r>
          </a:p>
          <a:p>
            <a:r>
              <a:rPr lang="en-US" dirty="0"/>
              <a:t>Each cat can have many colors, and each color many cats </a:t>
            </a:r>
          </a:p>
        </p:txBody>
      </p:sp>
      <p:sp>
        <p:nvSpPr>
          <p:cNvPr id="4" name="Slide Number Placeholder 3"/>
          <p:cNvSpPr>
            <a:spLocks noGrp="1"/>
          </p:cNvSpPr>
          <p:nvPr>
            <p:ph type="sldNum" sz="quarter" idx="12"/>
          </p:nvPr>
        </p:nvSpPr>
        <p:spPr/>
        <p:txBody>
          <a:bodyPr/>
          <a:lstStyle/>
          <a:p>
            <a:fld id="{A2EF37A0-74FC-AB4F-AE4C-D9BFC6719E9F}" type="slidenum">
              <a:rPr lang="en-US" smtClean="0"/>
              <a:t>68</a:t>
            </a:fld>
            <a:endParaRPr lang="en-US"/>
          </a:p>
        </p:txBody>
      </p:sp>
      <p:graphicFrame>
        <p:nvGraphicFramePr>
          <p:cNvPr id="5" name="Table 4"/>
          <p:cNvGraphicFramePr>
            <a:graphicFrameLocks noGrp="1"/>
          </p:cNvGraphicFramePr>
          <p:nvPr/>
        </p:nvGraphicFramePr>
        <p:xfrm>
          <a:off x="2118611" y="2371878"/>
          <a:ext cx="3558325" cy="2349648"/>
        </p:xfrm>
        <a:graphic>
          <a:graphicData uri="http://schemas.openxmlformats.org/drawingml/2006/table">
            <a:tbl>
              <a:tblPr firstRow="1" bandRow="1">
                <a:tableStyleId>{7E9639D4-E3E2-4D34-9284-5A2195B3D0D7}</a:tableStyleId>
              </a:tblPr>
              <a:tblGrid>
                <a:gridCol w="1199213">
                  <a:extLst>
                    <a:ext uri="{9D8B030D-6E8A-4147-A177-3AD203B41FA5}">
                      <a16:colId xmlns:a16="http://schemas.microsoft.com/office/drawing/2014/main" val="20000"/>
                    </a:ext>
                  </a:extLst>
                </a:gridCol>
                <a:gridCol w="2359112">
                  <a:extLst>
                    <a:ext uri="{9D8B030D-6E8A-4147-A177-3AD203B41FA5}">
                      <a16:colId xmlns:a16="http://schemas.microsoft.com/office/drawing/2014/main" val="20001"/>
                    </a:ext>
                  </a:extLst>
                </a:gridCol>
              </a:tblGrid>
              <a:tr h="335664">
                <a:tc>
                  <a:txBody>
                    <a:bodyPr/>
                    <a:lstStyle/>
                    <a:p>
                      <a:r>
                        <a:rPr lang="en-US" sz="1600" dirty="0"/>
                        <a:t>ID</a:t>
                      </a:r>
                    </a:p>
                  </a:txBody>
                  <a:tcPr/>
                </a:tc>
                <a:tc>
                  <a:txBody>
                    <a:bodyPr/>
                    <a:lstStyle/>
                    <a:p>
                      <a:r>
                        <a:rPr lang="en-US" sz="1600" dirty="0"/>
                        <a:t>Name</a:t>
                      </a:r>
                    </a:p>
                  </a:txBody>
                  <a:tcPr/>
                </a:tc>
                <a:extLst>
                  <a:ext uri="{0D108BD9-81ED-4DB2-BD59-A6C34878D82A}">
                    <a16:rowId xmlns:a16="http://schemas.microsoft.com/office/drawing/2014/main" val="10000"/>
                  </a:ext>
                </a:extLst>
              </a:tr>
              <a:tr h="335664">
                <a:tc>
                  <a:txBody>
                    <a:bodyPr/>
                    <a:lstStyle/>
                    <a:p>
                      <a:r>
                        <a:rPr lang="en-US" sz="1600" dirty="0"/>
                        <a:t>1</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Megabyte</a:t>
                      </a:r>
                    </a:p>
                  </a:txBody>
                  <a:tcPr/>
                </a:tc>
                <a:extLst>
                  <a:ext uri="{0D108BD9-81ED-4DB2-BD59-A6C34878D82A}">
                    <a16:rowId xmlns:a16="http://schemas.microsoft.com/office/drawing/2014/main" val="10001"/>
                  </a:ext>
                </a:extLst>
              </a:tr>
              <a:tr h="335664">
                <a:tc>
                  <a:txBody>
                    <a:bodyPr/>
                    <a:lstStyle/>
                    <a:p>
                      <a:r>
                        <a:rPr lang="en-US" sz="1600" dirty="0"/>
                        <a:t>2</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err="1"/>
                        <a:t>Meowly</a:t>
                      </a:r>
                      <a:r>
                        <a:rPr lang="en-US" sz="1600" baseline="0" dirty="0"/>
                        <a:t> Cyrus</a:t>
                      </a:r>
                      <a:endParaRPr lang="en-US" sz="1600" dirty="0"/>
                    </a:p>
                  </a:txBody>
                  <a:tcPr/>
                </a:tc>
                <a:extLst>
                  <a:ext uri="{0D108BD9-81ED-4DB2-BD59-A6C34878D82A}">
                    <a16:rowId xmlns:a16="http://schemas.microsoft.com/office/drawing/2014/main" val="10002"/>
                  </a:ext>
                </a:extLst>
              </a:tr>
              <a:tr h="335664">
                <a:tc>
                  <a:txBody>
                    <a:bodyPr/>
                    <a:lstStyle/>
                    <a:p>
                      <a:r>
                        <a:rPr lang="en-US" sz="1600" dirty="0"/>
                        <a:t>3</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Fuzz</a:t>
                      </a:r>
                      <a:r>
                        <a:rPr lang="en-US" sz="1600" baseline="0" dirty="0"/>
                        <a:t> Aldrin</a:t>
                      </a:r>
                      <a:endParaRPr lang="en-US" sz="1600" dirty="0"/>
                    </a:p>
                  </a:txBody>
                  <a:tcPr/>
                </a:tc>
                <a:extLst>
                  <a:ext uri="{0D108BD9-81ED-4DB2-BD59-A6C34878D82A}">
                    <a16:rowId xmlns:a16="http://schemas.microsoft.com/office/drawing/2014/main" val="10003"/>
                  </a:ext>
                </a:extLst>
              </a:tr>
              <a:tr h="335664">
                <a:tc>
                  <a:txBody>
                    <a:bodyPr/>
                    <a:lstStyle/>
                    <a:p>
                      <a:r>
                        <a:rPr lang="en-US" sz="1600" dirty="0"/>
                        <a:t>4</a:t>
                      </a:r>
                    </a:p>
                  </a:txBody>
                  <a:tcPr/>
                </a:tc>
                <a:tc>
                  <a:txBody>
                    <a:bodyPr/>
                    <a:lstStyle/>
                    <a:p>
                      <a:r>
                        <a:rPr lang="en-US" sz="1600" dirty="0"/>
                        <a:t>Chair</a:t>
                      </a:r>
                      <a:r>
                        <a:rPr lang="en-US" sz="1600" baseline="0" dirty="0"/>
                        <a:t>man Meow</a:t>
                      </a:r>
                      <a:endParaRPr lang="en-US" sz="1600" dirty="0"/>
                    </a:p>
                  </a:txBody>
                  <a:tcPr/>
                </a:tc>
                <a:extLst>
                  <a:ext uri="{0D108BD9-81ED-4DB2-BD59-A6C34878D82A}">
                    <a16:rowId xmlns:a16="http://schemas.microsoft.com/office/drawing/2014/main" val="10004"/>
                  </a:ext>
                </a:extLst>
              </a:tr>
              <a:tr h="335664">
                <a:tc>
                  <a:txBody>
                    <a:bodyPr/>
                    <a:lstStyle/>
                    <a:p>
                      <a:r>
                        <a:rPr lang="en-US" sz="1600" dirty="0"/>
                        <a:t>5</a:t>
                      </a:r>
                    </a:p>
                  </a:txBody>
                  <a:tcPr/>
                </a:tc>
                <a:tc>
                  <a:txBody>
                    <a:bodyPr/>
                    <a:lstStyle/>
                    <a:p>
                      <a:r>
                        <a:rPr lang="en-US" sz="1600" dirty="0"/>
                        <a:t>Anderson</a:t>
                      </a:r>
                      <a:r>
                        <a:rPr lang="en-US" sz="1600" baseline="0" dirty="0"/>
                        <a:t> Pooper</a:t>
                      </a:r>
                      <a:endParaRPr lang="en-US" sz="1600" dirty="0"/>
                    </a:p>
                  </a:txBody>
                  <a:tcPr/>
                </a:tc>
                <a:extLst>
                  <a:ext uri="{0D108BD9-81ED-4DB2-BD59-A6C34878D82A}">
                    <a16:rowId xmlns:a16="http://schemas.microsoft.com/office/drawing/2014/main" val="10005"/>
                  </a:ext>
                </a:extLst>
              </a:tr>
              <a:tr h="335664">
                <a:tc>
                  <a:txBody>
                    <a:bodyPr/>
                    <a:lstStyle/>
                    <a:p>
                      <a:r>
                        <a:rPr lang="en-US" sz="1600" dirty="0"/>
                        <a:t>6</a:t>
                      </a:r>
                    </a:p>
                  </a:txBody>
                  <a:tcPr/>
                </a:tc>
                <a:tc>
                  <a:txBody>
                    <a:bodyPr/>
                    <a:lstStyle/>
                    <a:p>
                      <a:r>
                        <a:rPr lang="en-US" sz="1600" dirty="0"/>
                        <a:t>Gigabyte</a:t>
                      </a:r>
                    </a:p>
                  </a:txBody>
                  <a:tcPr/>
                </a:tc>
                <a:extLst>
                  <a:ext uri="{0D108BD9-81ED-4DB2-BD59-A6C34878D82A}">
                    <a16:rowId xmlns:a16="http://schemas.microsoft.com/office/drawing/2014/main" val="10006"/>
                  </a:ext>
                </a:extLst>
              </a:tr>
            </a:tbl>
          </a:graphicData>
        </a:graphic>
      </p:graphicFrame>
      <p:graphicFrame>
        <p:nvGraphicFramePr>
          <p:cNvPr id="6" name="Table 5"/>
          <p:cNvGraphicFramePr>
            <a:graphicFrameLocks noGrp="1"/>
          </p:cNvGraphicFramePr>
          <p:nvPr/>
        </p:nvGraphicFramePr>
        <p:xfrm>
          <a:off x="6618158" y="2371878"/>
          <a:ext cx="2983042" cy="2349648"/>
        </p:xfrm>
        <a:graphic>
          <a:graphicData uri="http://schemas.openxmlformats.org/drawingml/2006/table">
            <a:tbl>
              <a:tblPr firstRow="1" bandRow="1">
                <a:tableStyleId>{7E9639D4-E3E2-4D34-9284-5A2195B3D0D7}</a:tableStyleId>
              </a:tblPr>
              <a:tblGrid>
                <a:gridCol w="961878">
                  <a:extLst>
                    <a:ext uri="{9D8B030D-6E8A-4147-A177-3AD203B41FA5}">
                      <a16:colId xmlns:a16="http://schemas.microsoft.com/office/drawing/2014/main" val="20000"/>
                    </a:ext>
                  </a:extLst>
                </a:gridCol>
                <a:gridCol w="1010582">
                  <a:extLst>
                    <a:ext uri="{9D8B030D-6E8A-4147-A177-3AD203B41FA5}">
                      <a16:colId xmlns:a16="http://schemas.microsoft.com/office/drawing/2014/main" val="20001"/>
                    </a:ext>
                  </a:extLst>
                </a:gridCol>
                <a:gridCol w="1010582">
                  <a:extLst>
                    <a:ext uri="{9D8B030D-6E8A-4147-A177-3AD203B41FA5}">
                      <a16:colId xmlns:a16="http://schemas.microsoft.com/office/drawing/2014/main" val="20002"/>
                    </a:ext>
                  </a:extLst>
                </a:gridCol>
              </a:tblGrid>
              <a:tr h="335664">
                <a:tc>
                  <a:txBody>
                    <a:bodyPr/>
                    <a:lstStyle/>
                    <a:p>
                      <a:r>
                        <a:rPr lang="en-US" sz="1600" dirty="0"/>
                        <a:t>Cat</a:t>
                      </a:r>
                      <a:r>
                        <a:rPr lang="en-US" sz="1600" baseline="0" dirty="0"/>
                        <a:t> ID</a:t>
                      </a:r>
                      <a:endParaRPr lang="en-US" sz="1600" dirty="0"/>
                    </a:p>
                  </a:txBody>
                  <a:tcPr/>
                </a:tc>
                <a:tc>
                  <a:txBody>
                    <a:bodyPr/>
                    <a:lstStyle/>
                    <a:p>
                      <a:r>
                        <a:rPr lang="en-US" sz="1600" dirty="0"/>
                        <a:t>Color ID</a:t>
                      </a:r>
                    </a:p>
                  </a:txBody>
                  <a:tcPr/>
                </a:tc>
                <a:tc>
                  <a:txBody>
                    <a:bodyPr/>
                    <a:lstStyle/>
                    <a:p>
                      <a:r>
                        <a:rPr lang="en-US" sz="1600" dirty="0"/>
                        <a:t>Amount</a:t>
                      </a:r>
                    </a:p>
                  </a:txBody>
                  <a:tcPr/>
                </a:tc>
                <a:extLst>
                  <a:ext uri="{0D108BD9-81ED-4DB2-BD59-A6C34878D82A}">
                    <a16:rowId xmlns:a16="http://schemas.microsoft.com/office/drawing/2014/main" val="10000"/>
                  </a:ext>
                </a:extLst>
              </a:tr>
              <a:tr h="335664">
                <a:tc>
                  <a:txBody>
                    <a:bodyPr/>
                    <a:lstStyle/>
                    <a:p>
                      <a:r>
                        <a:rPr lang="en-US" sz="1600" dirty="0"/>
                        <a:t>1</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1</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50</a:t>
                      </a:r>
                    </a:p>
                  </a:txBody>
                  <a:tcPr/>
                </a:tc>
                <a:extLst>
                  <a:ext uri="{0D108BD9-81ED-4DB2-BD59-A6C34878D82A}">
                    <a16:rowId xmlns:a16="http://schemas.microsoft.com/office/drawing/2014/main" val="10001"/>
                  </a:ext>
                </a:extLst>
              </a:tr>
              <a:tr h="335664">
                <a:tc>
                  <a:txBody>
                    <a:bodyPr/>
                    <a:lstStyle/>
                    <a:p>
                      <a:r>
                        <a:rPr lang="en-US" sz="1600" dirty="0"/>
                        <a:t>1</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2</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50</a:t>
                      </a:r>
                    </a:p>
                  </a:txBody>
                  <a:tcPr/>
                </a:tc>
                <a:extLst>
                  <a:ext uri="{0D108BD9-81ED-4DB2-BD59-A6C34878D82A}">
                    <a16:rowId xmlns:a16="http://schemas.microsoft.com/office/drawing/2014/main" val="10002"/>
                  </a:ext>
                </a:extLst>
              </a:tr>
              <a:tr h="335664">
                <a:tc>
                  <a:txBody>
                    <a:bodyPr/>
                    <a:lstStyle/>
                    <a:p>
                      <a:r>
                        <a:rPr lang="en-US" sz="1600" dirty="0"/>
                        <a:t>2</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2</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20</a:t>
                      </a:r>
                    </a:p>
                  </a:txBody>
                  <a:tcPr/>
                </a:tc>
                <a:extLst>
                  <a:ext uri="{0D108BD9-81ED-4DB2-BD59-A6C34878D82A}">
                    <a16:rowId xmlns:a16="http://schemas.microsoft.com/office/drawing/2014/main" val="10003"/>
                  </a:ext>
                </a:extLst>
              </a:tr>
              <a:tr h="335664">
                <a:tc>
                  <a:txBody>
                    <a:bodyPr/>
                    <a:lstStyle/>
                    <a:p>
                      <a:r>
                        <a:rPr lang="en-US" sz="1600" dirty="0"/>
                        <a:t>2</a:t>
                      </a:r>
                    </a:p>
                  </a:txBody>
                  <a:tcPr/>
                </a:tc>
                <a:tc>
                  <a:txBody>
                    <a:bodyPr/>
                    <a:lstStyle/>
                    <a:p>
                      <a:r>
                        <a:rPr lang="en-US" sz="1600" dirty="0"/>
                        <a:t>4</a:t>
                      </a:r>
                    </a:p>
                  </a:txBody>
                  <a:tcPr/>
                </a:tc>
                <a:tc>
                  <a:txBody>
                    <a:bodyPr/>
                    <a:lstStyle/>
                    <a:p>
                      <a:r>
                        <a:rPr lang="en-US" sz="1600" dirty="0"/>
                        <a:t>40</a:t>
                      </a:r>
                    </a:p>
                  </a:txBody>
                  <a:tcPr/>
                </a:tc>
                <a:extLst>
                  <a:ext uri="{0D108BD9-81ED-4DB2-BD59-A6C34878D82A}">
                    <a16:rowId xmlns:a16="http://schemas.microsoft.com/office/drawing/2014/main" val="10004"/>
                  </a:ext>
                </a:extLst>
              </a:tr>
              <a:tr h="335664">
                <a:tc>
                  <a:txBody>
                    <a:bodyPr/>
                    <a:lstStyle/>
                    <a:p>
                      <a:r>
                        <a:rPr lang="en-US" sz="1600" dirty="0"/>
                        <a:t>2</a:t>
                      </a:r>
                    </a:p>
                  </a:txBody>
                  <a:tcPr/>
                </a:tc>
                <a:tc>
                  <a:txBody>
                    <a:bodyPr/>
                    <a:lstStyle/>
                    <a:p>
                      <a:r>
                        <a:rPr lang="en-US" sz="1600" dirty="0"/>
                        <a:t>5</a:t>
                      </a:r>
                    </a:p>
                  </a:txBody>
                  <a:tcPr/>
                </a:tc>
                <a:tc>
                  <a:txBody>
                    <a:bodyPr/>
                    <a:lstStyle/>
                    <a:p>
                      <a:r>
                        <a:rPr lang="en-US" sz="1600" dirty="0"/>
                        <a:t>40</a:t>
                      </a:r>
                    </a:p>
                  </a:txBody>
                  <a:tcPr/>
                </a:tc>
                <a:extLst>
                  <a:ext uri="{0D108BD9-81ED-4DB2-BD59-A6C34878D82A}">
                    <a16:rowId xmlns:a16="http://schemas.microsoft.com/office/drawing/2014/main" val="10005"/>
                  </a:ext>
                </a:extLst>
              </a:tr>
              <a:tr h="335664">
                <a:tc>
                  <a:txBody>
                    <a:bodyPr/>
                    <a:lstStyle/>
                    <a:p>
                      <a:r>
                        <a:rPr lang="en-US" sz="1600" dirty="0"/>
                        <a:t>3</a:t>
                      </a:r>
                    </a:p>
                  </a:txBody>
                  <a:tcPr/>
                </a:tc>
                <a:tc>
                  <a:txBody>
                    <a:bodyPr/>
                    <a:lstStyle/>
                    <a:p>
                      <a:r>
                        <a:rPr lang="en-US" sz="1600" dirty="0"/>
                        <a:t>1</a:t>
                      </a:r>
                    </a:p>
                  </a:txBody>
                  <a:tcPr/>
                </a:tc>
                <a:tc>
                  <a:txBody>
                    <a:bodyPr/>
                    <a:lstStyle/>
                    <a:p>
                      <a:r>
                        <a:rPr lang="en-US" sz="1600" dirty="0"/>
                        <a:t>100</a:t>
                      </a:r>
                    </a:p>
                  </a:txBody>
                  <a:tcPr/>
                </a:tc>
                <a:extLst>
                  <a:ext uri="{0D108BD9-81ED-4DB2-BD59-A6C34878D82A}">
                    <a16:rowId xmlns:a16="http://schemas.microsoft.com/office/drawing/2014/main" val="10006"/>
                  </a:ext>
                </a:extLst>
              </a:tr>
            </a:tbl>
          </a:graphicData>
        </a:graphic>
      </p:graphicFrame>
      <p:grpSp>
        <p:nvGrpSpPr>
          <p:cNvPr id="15" name="Group 14"/>
          <p:cNvGrpSpPr/>
          <p:nvPr/>
        </p:nvGrpSpPr>
        <p:grpSpPr>
          <a:xfrm>
            <a:off x="2654509" y="5988757"/>
            <a:ext cx="5455170" cy="524656"/>
            <a:chOff x="1130509" y="5988757"/>
            <a:chExt cx="5455170" cy="524656"/>
          </a:xfrm>
        </p:grpSpPr>
        <p:sp>
          <p:nvSpPr>
            <p:cNvPr id="9" name="Rounded Rectangle 8"/>
            <p:cNvSpPr/>
            <p:nvPr/>
          </p:nvSpPr>
          <p:spPr>
            <a:xfrm>
              <a:off x="1130509" y="5988758"/>
              <a:ext cx="2293495" cy="52465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a:t>Cat</a:t>
              </a:r>
            </a:p>
          </p:txBody>
        </p:sp>
        <p:sp>
          <p:nvSpPr>
            <p:cNvPr id="10" name="Rounded Rectangle 9"/>
            <p:cNvSpPr/>
            <p:nvPr/>
          </p:nvSpPr>
          <p:spPr>
            <a:xfrm>
              <a:off x="4292184" y="5988757"/>
              <a:ext cx="2293495" cy="52465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a:t>Color</a:t>
              </a:r>
            </a:p>
          </p:txBody>
        </p:sp>
        <p:cxnSp>
          <p:nvCxnSpPr>
            <p:cNvPr id="11" name="Straight Connector 10"/>
            <p:cNvCxnSpPr/>
            <p:nvPr/>
          </p:nvCxnSpPr>
          <p:spPr>
            <a:xfrm flipH="1" flipV="1">
              <a:off x="3424004" y="6251084"/>
              <a:ext cx="868180" cy="1"/>
            </a:xfrm>
            <a:prstGeom prst="line">
              <a:avLst/>
            </a:prstGeom>
          </p:spPr>
          <p:style>
            <a:lnRef idx="3">
              <a:schemeClr val="dk1"/>
            </a:lnRef>
            <a:fillRef idx="0">
              <a:schemeClr val="dk1"/>
            </a:fillRef>
            <a:effectRef idx="2">
              <a:schemeClr val="dk1"/>
            </a:effectRef>
            <a:fontRef idx="minor">
              <a:schemeClr val="tx1"/>
            </a:fontRef>
          </p:style>
        </p:cxnSp>
        <p:sp>
          <p:nvSpPr>
            <p:cNvPr id="12" name="Triangle 11"/>
            <p:cNvSpPr/>
            <p:nvPr/>
          </p:nvSpPr>
          <p:spPr>
            <a:xfrm rot="5400000">
              <a:off x="3381937" y="6146153"/>
              <a:ext cx="313982" cy="209863"/>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3" name="Triangle 12"/>
            <p:cNvSpPr/>
            <p:nvPr/>
          </p:nvSpPr>
          <p:spPr>
            <a:xfrm rot="16200000" flipH="1">
              <a:off x="4020192" y="6146154"/>
              <a:ext cx="313982" cy="209863"/>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2110315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Associative tables</a:t>
            </a:r>
          </a:p>
        </p:txBody>
      </p:sp>
      <p:sp>
        <p:nvSpPr>
          <p:cNvPr id="3" name="Content Placeholder 2"/>
          <p:cNvSpPr>
            <a:spLocks noGrp="1"/>
          </p:cNvSpPr>
          <p:nvPr>
            <p:ph idx="1"/>
          </p:nvPr>
        </p:nvSpPr>
        <p:spPr>
          <a:xfrm>
            <a:off x="609600" y="4369872"/>
            <a:ext cx="10160000" cy="2218517"/>
          </a:xfrm>
        </p:spPr>
        <p:txBody>
          <a:bodyPr>
            <a:normAutofit/>
          </a:bodyPr>
          <a:lstStyle/>
          <a:p>
            <a:r>
              <a:rPr lang="en-US" dirty="0"/>
              <a:t>Used to model </a:t>
            </a:r>
            <a:r>
              <a:rPr lang="en-US" dirty="0">
                <a:solidFill>
                  <a:schemeClr val="tx2"/>
                </a:solidFill>
              </a:rPr>
              <a:t>pure relationships</a:t>
            </a:r>
            <a:r>
              <a:rPr lang="en-US" dirty="0"/>
              <a:t> (as opposed to discrete entities)</a:t>
            </a:r>
          </a:p>
          <a:p>
            <a:r>
              <a:rPr lang="en-US" dirty="0"/>
              <a:t>Primary key  ???????????</a:t>
            </a:r>
          </a:p>
          <a:p>
            <a:pPr marL="342900" indent="-342900">
              <a:buFont typeface="Arial" charset="0"/>
              <a:buChar char="•"/>
            </a:pPr>
            <a:r>
              <a:rPr lang="en-US" b="0" dirty="0"/>
              <a:t>[Cat ID, Color ID] (+ [Color ID, Cat ID], case-dependent)</a:t>
            </a:r>
          </a:p>
          <a:p>
            <a:r>
              <a:rPr lang="en-US" dirty="0"/>
              <a:t>Foreign key(s)   ???????????</a:t>
            </a:r>
          </a:p>
          <a:p>
            <a:pPr marL="342900" indent="-342900">
              <a:buFont typeface="Arial" charset="0"/>
              <a:buChar char="•"/>
            </a:pPr>
            <a:r>
              <a:rPr lang="en-US" b="0" dirty="0"/>
              <a:t>Cat ID and Color ID</a:t>
            </a:r>
          </a:p>
        </p:txBody>
      </p:sp>
      <p:sp>
        <p:nvSpPr>
          <p:cNvPr id="4" name="Slide Number Placeholder 3"/>
          <p:cNvSpPr>
            <a:spLocks noGrp="1"/>
          </p:cNvSpPr>
          <p:nvPr>
            <p:ph type="sldNum" sz="quarter" idx="12"/>
          </p:nvPr>
        </p:nvSpPr>
        <p:spPr/>
        <p:txBody>
          <a:bodyPr/>
          <a:lstStyle/>
          <a:p>
            <a:fld id="{A2EF37A0-74FC-AB4F-AE4C-D9BFC6719E9F}" type="slidenum">
              <a:rPr lang="en-US" smtClean="0"/>
              <a:t>69</a:t>
            </a:fld>
            <a:endParaRPr lang="en-US"/>
          </a:p>
        </p:txBody>
      </p:sp>
      <p:graphicFrame>
        <p:nvGraphicFramePr>
          <p:cNvPr id="6" name="Table 5"/>
          <p:cNvGraphicFramePr>
            <a:graphicFrameLocks noGrp="1"/>
          </p:cNvGraphicFramePr>
          <p:nvPr/>
        </p:nvGraphicFramePr>
        <p:xfrm>
          <a:off x="4789358" y="1772271"/>
          <a:ext cx="2983042" cy="2349648"/>
        </p:xfrm>
        <a:graphic>
          <a:graphicData uri="http://schemas.openxmlformats.org/drawingml/2006/table">
            <a:tbl>
              <a:tblPr firstRow="1" bandRow="1">
                <a:tableStyleId>{7E9639D4-E3E2-4D34-9284-5A2195B3D0D7}</a:tableStyleId>
              </a:tblPr>
              <a:tblGrid>
                <a:gridCol w="961878">
                  <a:extLst>
                    <a:ext uri="{9D8B030D-6E8A-4147-A177-3AD203B41FA5}">
                      <a16:colId xmlns:a16="http://schemas.microsoft.com/office/drawing/2014/main" val="20000"/>
                    </a:ext>
                  </a:extLst>
                </a:gridCol>
                <a:gridCol w="1010582">
                  <a:extLst>
                    <a:ext uri="{9D8B030D-6E8A-4147-A177-3AD203B41FA5}">
                      <a16:colId xmlns:a16="http://schemas.microsoft.com/office/drawing/2014/main" val="20001"/>
                    </a:ext>
                  </a:extLst>
                </a:gridCol>
                <a:gridCol w="1010582">
                  <a:extLst>
                    <a:ext uri="{9D8B030D-6E8A-4147-A177-3AD203B41FA5}">
                      <a16:colId xmlns:a16="http://schemas.microsoft.com/office/drawing/2014/main" val="20002"/>
                    </a:ext>
                  </a:extLst>
                </a:gridCol>
              </a:tblGrid>
              <a:tr h="335664">
                <a:tc>
                  <a:txBody>
                    <a:bodyPr/>
                    <a:lstStyle/>
                    <a:p>
                      <a:r>
                        <a:rPr lang="en-US" sz="1600" dirty="0"/>
                        <a:t>Cat</a:t>
                      </a:r>
                      <a:r>
                        <a:rPr lang="en-US" sz="1600" baseline="0" dirty="0"/>
                        <a:t> ID</a:t>
                      </a:r>
                      <a:endParaRPr lang="en-US" sz="1600" dirty="0"/>
                    </a:p>
                  </a:txBody>
                  <a:tcPr/>
                </a:tc>
                <a:tc>
                  <a:txBody>
                    <a:bodyPr/>
                    <a:lstStyle/>
                    <a:p>
                      <a:r>
                        <a:rPr lang="en-US" sz="1600" dirty="0"/>
                        <a:t>Color ID</a:t>
                      </a:r>
                    </a:p>
                  </a:txBody>
                  <a:tcPr/>
                </a:tc>
                <a:tc>
                  <a:txBody>
                    <a:bodyPr/>
                    <a:lstStyle/>
                    <a:p>
                      <a:r>
                        <a:rPr lang="en-US" sz="1600" dirty="0"/>
                        <a:t>Amount</a:t>
                      </a:r>
                    </a:p>
                  </a:txBody>
                  <a:tcPr/>
                </a:tc>
                <a:extLst>
                  <a:ext uri="{0D108BD9-81ED-4DB2-BD59-A6C34878D82A}">
                    <a16:rowId xmlns:a16="http://schemas.microsoft.com/office/drawing/2014/main" val="10000"/>
                  </a:ext>
                </a:extLst>
              </a:tr>
              <a:tr h="335664">
                <a:tc>
                  <a:txBody>
                    <a:bodyPr/>
                    <a:lstStyle/>
                    <a:p>
                      <a:r>
                        <a:rPr lang="en-US" sz="1600" dirty="0"/>
                        <a:t>1</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1</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50</a:t>
                      </a:r>
                    </a:p>
                  </a:txBody>
                  <a:tcPr/>
                </a:tc>
                <a:extLst>
                  <a:ext uri="{0D108BD9-81ED-4DB2-BD59-A6C34878D82A}">
                    <a16:rowId xmlns:a16="http://schemas.microsoft.com/office/drawing/2014/main" val="10001"/>
                  </a:ext>
                </a:extLst>
              </a:tr>
              <a:tr h="335664">
                <a:tc>
                  <a:txBody>
                    <a:bodyPr/>
                    <a:lstStyle/>
                    <a:p>
                      <a:r>
                        <a:rPr lang="en-US" sz="1600" dirty="0"/>
                        <a:t>1</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2</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50</a:t>
                      </a:r>
                    </a:p>
                  </a:txBody>
                  <a:tcPr/>
                </a:tc>
                <a:extLst>
                  <a:ext uri="{0D108BD9-81ED-4DB2-BD59-A6C34878D82A}">
                    <a16:rowId xmlns:a16="http://schemas.microsoft.com/office/drawing/2014/main" val="10002"/>
                  </a:ext>
                </a:extLst>
              </a:tr>
              <a:tr h="335664">
                <a:tc>
                  <a:txBody>
                    <a:bodyPr/>
                    <a:lstStyle/>
                    <a:p>
                      <a:r>
                        <a:rPr lang="en-US" sz="1600" dirty="0"/>
                        <a:t>2</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2</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20</a:t>
                      </a:r>
                    </a:p>
                  </a:txBody>
                  <a:tcPr/>
                </a:tc>
                <a:extLst>
                  <a:ext uri="{0D108BD9-81ED-4DB2-BD59-A6C34878D82A}">
                    <a16:rowId xmlns:a16="http://schemas.microsoft.com/office/drawing/2014/main" val="10003"/>
                  </a:ext>
                </a:extLst>
              </a:tr>
              <a:tr h="335664">
                <a:tc>
                  <a:txBody>
                    <a:bodyPr/>
                    <a:lstStyle/>
                    <a:p>
                      <a:r>
                        <a:rPr lang="en-US" sz="1600" dirty="0"/>
                        <a:t>2</a:t>
                      </a:r>
                    </a:p>
                  </a:txBody>
                  <a:tcPr/>
                </a:tc>
                <a:tc>
                  <a:txBody>
                    <a:bodyPr/>
                    <a:lstStyle/>
                    <a:p>
                      <a:r>
                        <a:rPr lang="en-US" sz="1600" dirty="0"/>
                        <a:t>4</a:t>
                      </a:r>
                    </a:p>
                  </a:txBody>
                  <a:tcPr/>
                </a:tc>
                <a:tc>
                  <a:txBody>
                    <a:bodyPr/>
                    <a:lstStyle/>
                    <a:p>
                      <a:r>
                        <a:rPr lang="en-US" sz="1600" dirty="0"/>
                        <a:t>40</a:t>
                      </a:r>
                    </a:p>
                  </a:txBody>
                  <a:tcPr/>
                </a:tc>
                <a:extLst>
                  <a:ext uri="{0D108BD9-81ED-4DB2-BD59-A6C34878D82A}">
                    <a16:rowId xmlns:a16="http://schemas.microsoft.com/office/drawing/2014/main" val="10004"/>
                  </a:ext>
                </a:extLst>
              </a:tr>
              <a:tr h="335664">
                <a:tc>
                  <a:txBody>
                    <a:bodyPr/>
                    <a:lstStyle/>
                    <a:p>
                      <a:r>
                        <a:rPr lang="en-US" sz="1600" dirty="0"/>
                        <a:t>2</a:t>
                      </a:r>
                    </a:p>
                  </a:txBody>
                  <a:tcPr/>
                </a:tc>
                <a:tc>
                  <a:txBody>
                    <a:bodyPr/>
                    <a:lstStyle/>
                    <a:p>
                      <a:r>
                        <a:rPr lang="en-US" sz="1600" dirty="0"/>
                        <a:t>5</a:t>
                      </a:r>
                    </a:p>
                  </a:txBody>
                  <a:tcPr/>
                </a:tc>
                <a:tc>
                  <a:txBody>
                    <a:bodyPr/>
                    <a:lstStyle/>
                    <a:p>
                      <a:r>
                        <a:rPr lang="en-US" sz="1600" dirty="0"/>
                        <a:t>40</a:t>
                      </a:r>
                    </a:p>
                  </a:txBody>
                  <a:tcPr/>
                </a:tc>
                <a:extLst>
                  <a:ext uri="{0D108BD9-81ED-4DB2-BD59-A6C34878D82A}">
                    <a16:rowId xmlns:a16="http://schemas.microsoft.com/office/drawing/2014/main" val="10005"/>
                  </a:ext>
                </a:extLst>
              </a:tr>
              <a:tr h="335664">
                <a:tc>
                  <a:txBody>
                    <a:bodyPr/>
                    <a:lstStyle/>
                    <a:p>
                      <a:r>
                        <a:rPr lang="en-US" sz="1600" dirty="0"/>
                        <a:t>3</a:t>
                      </a:r>
                    </a:p>
                  </a:txBody>
                  <a:tcPr/>
                </a:tc>
                <a:tc>
                  <a:txBody>
                    <a:bodyPr/>
                    <a:lstStyle/>
                    <a:p>
                      <a:r>
                        <a:rPr lang="en-US" sz="1600" dirty="0"/>
                        <a:t>1</a:t>
                      </a:r>
                    </a:p>
                  </a:txBody>
                  <a:tcPr/>
                </a:tc>
                <a:tc>
                  <a:txBody>
                    <a:bodyPr/>
                    <a:lstStyle/>
                    <a:p>
                      <a:r>
                        <a:rPr lang="en-US" sz="1600" dirty="0"/>
                        <a:t>100</a:t>
                      </a:r>
                    </a:p>
                  </a:txBody>
                  <a:tcPr/>
                </a:tc>
                <a:extLst>
                  <a:ext uri="{0D108BD9-81ED-4DB2-BD59-A6C34878D82A}">
                    <a16:rowId xmlns:a16="http://schemas.microsoft.com/office/drawing/2014/main" val="10006"/>
                  </a:ext>
                </a:extLst>
              </a:tr>
            </a:tbl>
          </a:graphicData>
        </a:graphic>
      </p:graphicFrame>
      <p:graphicFrame>
        <p:nvGraphicFramePr>
          <p:cNvPr id="7" name="Table 6"/>
          <p:cNvGraphicFramePr>
            <a:graphicFrameLocks noGrp="1"/>
          </p:cNvGraphicFramePr>
          <p:nvPr/>
        </p:nvGraphicFramePr>
        <p:xfrm>
          <a:off x="2118612" y="1982133"/>
          <a:ext cx="2313481" cy="1900318"/>
        </p:xfrm>
        <a:graphic>
          <a:graphicData uri="http://schemas.openxmlformats.org/drawingml/2006/table">
            <a:tbl>
              <a:tblPr firstRow="1" bandRow="1">
                <a:tableStyleId>{69012ECD-51FC-41F1-AA8D-1B2483CD663E}</a:tableStyleId>
              </a:tblPr>
              <a:tblGrid>
                <a:gridCol w="779680">
                  <a:extLst>
                    <a:ext uri="{9D8B030D-6E8A-4147-A177-3AD203B41FA5}">
                      <a16:colId xmlns:a16="http://schemas.microsoft.com/office/drawing/2014/main" val="20000"/>
                    </a:ext>
                  </a:extLst>
                </a:gridCol>
                <a:gridCol w="1533801">
                  <a:extLst>
                    <a:ext uri="{9D8B030D-6E8A-4147-A177-3AD203B41FA5}">
                      <a16:colId xmlns:a16="http://schemas.microsoft.com/office/drawing/2014/main" val="20001"/>
                    </a:ext>
                  </a:extLst>
                </a:gridCol>
              </a:tblGrid>
              <a:tr h="271474">
                <a:tc>
                  <a:txBody>
                    <a:bodyPr/>
                    <a:lstStyle/>
                    <a:p>
                      <a:r>
                        <a:rPr lang="en-US" sz="1100" dirty="0"/>
                        <a:t>ID</a:t>
                      </a:r>
                    </a:p>
                  </a:txBody>
                  <a:tcPr/>
                </a:tc>
                <a:tc>
                  <a:txBody>
                    <a:bodyPr/>
                    <a:lstStyle/>
                    <a:p>
                      <a:r>
                        <a:rPr lang="en-US" sz="1100" dirty="0"/>
                        <a:t>Name</a:t>
                      </a:r>
                    </a:p>
                  </a:txBody>
                  <a:tcPr/>
                </a:tc>
                <a:extLst>
                  <a:ext uri="{0D108BD9-81ED-4DB2-BD59-A6C34878D82A}">
                    <a16:rowId xmlns:a16="http://schemas.microsoft.com/office/drawing/2014/main" val="10000"/>
                  </a:ext>
                </a:extLst>
              </a:tr>
              <a:tr h="271474">
                <a:tc>
                  <a:txBody>
                    <a:bodyPr/>
                    <a:lstStyle/>
                    <a:p>
                      <a:r>
                        <a:rPr lang="en-US" sz="1100" dirty="0"/>
                        <a:t>1</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t>Megabyte</a:t>
                      </a:r>
                    </a:p>
                  </a:txBody>
                  <a:tcPr/>
                </a:tc>
                <a:extLst>
                  <a:ext uri="{0D108BD9-81ED-4DB2-BD59-A6C34878D82A}">
                    <a16:rowId xmlns:a16="http://schemas.microsoft.com/office/drawing/2014/main" val="10001"/>
                  </a:ext>
                </a:extLst>
              </a:tr>
              <a:tr h="271474">
                <a:tc>
                  <a:txBody>
                    <a:bodyPr/>
                    <a:lstStyle/>
                    <a:p>
                      <a:r>
                        <a:rPr lang="en-US" sz="1100" dirty="0"/>
                        <a:t>2</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err="1"/>
                        <a:t>Meowly</a:t>
                      </a:r>
                      <a:r>
                        <a:rPr lang="en-US" sz="1100" baseline="0" dirty="0"/>
                        <a:t> Cyrus</a:t>
                      </a:r>
                      <a:endParaRPr lang="en-US" sz="1100" dirty="0"/>
                    </a:p>
                  </a:txBody>
                  <a:tcPr/>
                </a:tc>
                <a:extLst>
                  <a:ext uri="{0D108BD9-81ED-4DB2-BD59-A6C34878D82A}">
                    <a16:rowId xmlns:a16="http://schemas.microsoft.com/office/drawing/2014/main" val="10002"/>
                  </a:ext>
                </a:extLst>
              </a:tr>
              <a:tr h="271474">
                <a:tc>
                  <a:txBody>
                    <a:bodyPr/>
                    <a:lstStyle/>
                    <a:p>
                      <a:r>
                        <a:rPr lang="en-US" sz="1100" dirty="0"/>
                        <a:t>3</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t>Fuzz</a:t>
                      </a:r>
                      <a:r>
                        <a:rPr lang="en-US" sz="1100" baseline="0" dirty="0"/>
                        <a:t> Aldrin</a:t>
                      </a:r>
                      <a:endParaRPr lang="en-US" sz="1100" dirty="0"/>
                    </a:p>
                  </a:txBody>
                  <a:tcPr/>
                </a:tc>
                <a:extLst>
                  <a:ext uri="{0D108BD9-81ED-4DB2-BD59-A6C34878D82A}">
                    <a16:rowId xmlns:a16="http://schemas.microsoft.com/office/drawing/2014/main" val="10003"/>
                  </a:ext>
                </a:extLst>
              </a:tr>
              <a:tr h="271474">
                <a:tc>
                  <a:txBody>
                    <a:bodyPr/>
                    <a:lstStyle/>
                    <a:p>
                      <a:r>
                        <a:rPr lang="en-US" sz="1100" dirty="0"/>
                        <a:t>4</a:t>
                      </a:r>
                    </a:p>
                  </a:txBody>
                  <a:tcPr/>
                </a:tc>
                <a:tc>
                  <a:txBody>
                    <a:bodyPr/>
                    <a:lstStyle/>
                    <a:p>
                      <a:r>
                        <a:rPr lang="en-US" sz="1100" dirty="0"/>
                        <a:t>Chair</a:t>
                      </a:r>
                      <a:r>
                        <a:rPr lang="en-US" sz="1100" baseline="0" dirty="0"/>
                        <a:t>man Meow</a:t>
                      </a:r>
                      <a:endParaRPr lang="en-US" sz="1100" dirty="0"/>
                    </a:p>
                  </a:txBody>
                  <a:tcPr/>
                </a:tc>
                <a:extLst>
                  <a:ext uri="{0D108BD9-81ED-4DB2-BD59-A6C34878D82A}">
                    <a16:rowId xmlns:a16="http://schemas.microsoft.com/office/drawing/2014/main" val="10004"/>
                  </a:ext>
                </a:extLst>
              </a:tr>
              <a:tr h="271474">
                <a:tc>
                  <a:txBody>
                    <a:bodyPr/>
                    <a:lstStyle/>
                    <a:p>
                      <a:r>
                        <a:rPr lang="en-US" sz="1100" dirty="0"/>
                        <a:t>5</a:t>
                      </a:r>
                    </a:p>
                  </a:txBody>
                  <a:tcPr/>
                </a:tc>
                <a:tc>
                  <a:txBody>
                    <a:bodyPr/>
                    <a:lstStyle/>
                    <a:p>
                      <a:r>
                        <a:rPr lang="en-US" sz="1100" dirty="0"/>
                        <a:t>Anderson</a:t>
                      </a:r>
                      <a:r>
                        <a:rPr lang="en-US" sz="1100" baseline="0" dirty="0"/>
                        <a:t> Pooper</a:t>
                      </a:r>
                      <a:endParaRPr lang="en-US" sz="1100" dirty="0"/>
                    </a:p>
                  </a:txBody>
                  <a:tcPr/>
                </a:tc>
                <a:extLst>
                  <a:ext uri="{0D108BD9-81ED-4DB2-BD59-A6C34878D82A}">
                    <a16:rowId xmlns:a16="http://schemas.microsoft.com/office/drawing/2014/main" val="10005"/>
                  </a:ext>
                </a:extLst>
              </a:tr>
              <a:tr h="271474">
                <a:tc>
                  <a:txBody>
                    <a:bodyPr/>
                    <a:lstStyle/>
                    <a:p>
                      <a:r>
                        <a:rPr lang="en-US" sz="1100" dirty="0"/>
                        <a:t>6</a:t>
                      </a:r>
                    </a:p>
                  </a:txBody>
                  <a:tcPr/>
                </a:tc>
                <a:tc>
                  <a:txBody>
                    <a:bodyPr/>
                    <a:lstStyle/>
                    <a:p>
                      <a:r>
                        <a:rPr lang="en-US" sz="1100" dirty="0"/>
                        <a:t>Gigabyte</a:t>
                      </a:r>
                    </a:p>
                  </a:txBody>
                  <a:tcPr/>
                </a:tc>
                <a:extLst>
                  <a:ext uri="{0D108BD9-81ED-4DB2-BD59-A6C34878D82A}">
                    <a16:rowId xmlns:a16="http://schemas.microsoft.com/office/drawing/2014/main" val="10006"/>
                  </a:ext>
                </a:extLst>
              </a:tr>
            </a:tbl>
          </a:graphicData>
        </a:graphic>
      </p:graphicFrame>
      <p:graphicFrame>
        <p:nvGraphicFramePr>
          <p:cNvPr id="8" name="Table 7"/>
          <p:cNvGraphicFramePr>
            <a:graphicFrameLocks noGrp="1"/>
          </p:cNvGraphicFramePr>
          <p:nvPr/>
        </p:nvGraphicFramePr>
        <p:xfrm>
          <a:off x="8095757" y="1982133"/>
          <a:ext cx="2313481" cy="1900318"/>
        </p:xfrm>
        <a:graphic>
          <a:graphicData uri="http://schemas.openxmlformats.org/drawingml/2006/table">
            <a:tbl>
              <a:tblPr firstRow="1" bandRow="1">
                <a:tableStyleId>{69012ECD-51FC-41F1-AA8D-1B2483CD663E}</a:tableStyleId>
              </a:tblPr>
              <a:tblGrid>
                <a:gridCol w="779680">
                  <a:extLst>
                    <a:ext uri="{9D8B030D-6E8A-4147-A177-3AD203B41FA5}">
                      <a16:colId xmlns:a16="http://schemas.microsoft.com/office/drawing/2014/main" val="20000"/>
                    </a:ext>
                  </a:extLst>
                </a:gridCol>
                <a:gridCol w="1533801">
                  <a:extLst>
                    <a:ext uri="{9D8B030D-6E8A-4147-A177-3AD203B41FA5}">
                      <a16:colId xmlns:a16="http://schemas.microsoft.com/office/drawing/2014/main" val="20001"/>
                    </a:ext>
                  </a:extLst>
                </a:gridCol>
              </a:tblGrid>
              <a:tr h="271474">
                <a:tc>
                  <a:txBody>
                    <a:bodyPr/>
                    <a:lstStyle/>
                    <a:p>
                      <a:r>
                        <a:rPr lang="en-US" sz="1100" dirty="0"/>
                        <a:t>ID</a:t>
                      </a:r>
                    </a:p>
                  </a:txBody>
                  <a:tcPr/>
                </a:tc>
                <a:tc>
                  <a:txBody>
                    <a:bodyPr/>
                    <a:lstStyle/>
                    <a:p>
                      <a:r>
                        <a:rPr lang="en-US" sz="1100" dirty="0"/>
                        <a:t>Name</a:t>
                      </a:r>
                    </a:p>
                  </a:txBody>
                  <a:tcPr/>
                </a:tc>
                <a:extLst>
                  <a:ext uri="{0D108BD9-81ED-4DB2-BD59-A6C34878D82A}">
                    <a16:rowId xmlns:a16="http://schemas.microsoft.com/office/drawing/2014/main" val="10000"/>
                  </a:ext>
                </a:extLst>
              </a:tr>
              <a:tr h="271474">
                <a:tc>
                  <a:txBody>
                    <a:bodyPr/>
                    <a:lstStyle/>
                    <a:p>
                      <a:r>
                        <a:rPr lang="en-US" sz="1100" dirty="0"/>
                        <a:t>1</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t>Black</a:t>
                      </a:r>
                    </a:p>
                  </a:txBody>
                  <a:tcPr/>
                </a:tc>
                <a:extLst>
                  <a:ext uri="{0D108BD9-81ED-4DB2-BD59-A6C34878D82A}">
                    <a16:rowId xmlns:a16="http://schemas.microsoft.com/office/drawing/2014/main" val="10001"/>
                  </a:ext>
                </a:extLst>
              </a:tr>
              <a:tr h="271474">
                <a:tc>
                  <a:txBody>
                    <a:bodyPr/>
                    <a:lstStyle/>
                    <a:p>
                      <a:r>
                        <a:rPr lang="en-US" sz="1100" dirty="0"/>
                        <a:t>2</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t>Brown</a:t>
                      </a:r>
                    </a:p>
                  </a:txBody>
                  <a:tcPr/>
                </a:tc>
                <a:extLst>
                  <a:ext uri="{0D108BD9-81ED-4DB2-BD59-A6C34878D82A}">
                    <a16:rowId xmlns:a16="http://schemas.microsoft.com/office/drawing/2014/main" val="10002"/>
                  </a:ext>
                </a:extLst>
              </a:tr>
              <a:tr h="271474">
                <a:tc>
                  <a:txBody>
                    <a:bodyPr/>
                    <a:lstStyle/>
                    <a:p>
                      <a:r>
                        <a:rPr lang="en-US" sz="1100" dirty="0"/>
                        <a:t>3</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t>White</a:t>
                      </a:r>
                    </a:p>
                  </a:txBody>
                  <a:tcPr/>
                </a:tc>
                <a:extLst>
                  <a:ext uri="{0D108BD9-81ED-4DB2-BD59-A6C34878D82A}">
                    <a16:rowId xmlns:a16="http://schemas.microsoft.com/office/drawing/2014/main" val="10003"/>
                  </a:ext>
                </a:extLst>
              </a:tr>
              <a:tr h="271474">
                <a:tc>
                  <a:txBody>
                    <a:bodyPr/>
                    <a:lstStyle/>
                    <a:p>
                      <a:r>
                        <a:rPr lang="en-US" sz="1100" dirty="0"/>
                        <a:t>4</a:t>
                      </a:r>
                    </a:p>
                  </a:txBody>
                  <a:tcPr/>
                </a:tc>
                <a:tc>
                  <a:txBody>
                    <a:bodyPr/>
                    <a:lstStyle/>
                    <a:p>
                      <a:r>
                        <a:rPr lang="en-US" sz="1100" dirty="0"/>
                        <a:t>Orange</a:t>
                      </a:r>
                    </a:p>
                  </a:txBody>
                  <a:tcPr/>
                </a:tc>
                <a:extLst>
                  <a:ext uri="{0D108BD9-81ED-4DB2-BD59-A6C34878D82A}">
                    <a16:rowId xmlns:a16="http://schemas.microsoft.com/office/drawing/2014/main" val="10004"/>
                  </a:ext>
                </a:extLst>
              </a:tr>
              <a:tr h="271474">
                <a:tc>
                  <a:txBody>
                    <a:bodyPr/>
                    <a:lstStyle/>
                    <a:p>
                      <a:r>
                        <a:rPr lang="en-US" sz="1100" dirty="0"/>
                        <a:t>5</a:t>
                      </a:r>
                    </a:p>
                  </a:txBody>
                  <a:tcPr/>
                </a:tc>
                <a:tc>
                  <a:txBody>
                    <a:bodyPr/>
                    <a:lstStyle/>
                    <a:p>
                      <a:r>
                        <a:rPr lang="en-US" sz="1100" dirty="0"/>
                        <a:t>Neon</a:t>
                      </a:r>
                      <a:r>
                        <a:rPr lang="en-US" sz="1100" baseline="0" dirty="0"/>
                        <a:t> Green</a:t>
                      </a:r>
                      <a:endParaRPr lang="en-US" sz="1100" dirty="0"/>
                    </a:p>
                  </a:txBody>
                  <a:tcPr/>
                </a:tc>
                <a:extLst>
                  <a:ext uri="{0D108BD9-81ED-4DB2-BD59-A6C34878D82A}">
                    <a16:rowId xmlns:a16="http://schemas.microsoft.com/office/drawing/2014/main" val="10005"/>
                  </a:ext>
                </a:extLst>
              </a:tr>
              <a:tr h="271474">
                <a:tc>
                  <a:txBody>
                    <a:bodyPr/>
                    <a:lstStyle/>
                    <a:p>
                      <a:r>
                        <a:rPr lang="en-US" sz="1100" dirty="0"/>
                        <a:t>6</a:t>
                      </a:r>
                    </a:p>
                  </a:txBody>
                  <a:tcPr/>
                </a:tc>
                <a:tc>
                  <a:txBody>
                    <a:bodyPr/>
                    <a:lstStyle/>
                    <a:p>
                      <a:r>
                        <a:rPr lang="en-US" sz="1100" dirty="0"/>
                        <a:t>Invisible</a:t>
                      </a:r>
                    </a:p>
                  </a:txBody>
                  <a:tcPr/>
                </a:tc>
                <a:extLst>
                  <a:ext uri="{0D108BD9-81ED-4DB2-BD59-A6C34878D82A}">
                    <a16:rowId xmlns:a16="http://schemas.microsoft.com/office/drawing/2014/main" val="10006"/>
                  </a:ext>
                </a:extLst>
              </a:tr>
            </a:tbl>
          </a:graphicData>
        </a:graphic>
      </p:graphicFrame>
      <p:sp>
        <p:nvSpPr>
          <p:cNvPr id="9" name="TextBox 8"/>
          <p:cNvSpPr txBox="1"/>
          <p:nvPr/>
        </p:nvSpPr>
        <p:spPr>
          <a:xfrm>
            <a:off x="2118612" y="1587605"/>
            <a:ext cx="2313481" cy="369332"/>
          </a:xfrm>
          <a:prstGeom prst="rect">
            <a:avLst/>
          </a:prstGeom>
          <a:noFill/>
        </p:spPr>
        <p:txBody>
          <a:bodyPr wrap="square" rtlCol="0">
            <a:spAutoFit/>
          </a:bodyPr>
          <a:lstStyle/>
          <a:p>
            <a:pPr algn="ctr"/>
            <a:r>
              <a:rPr lang="en-US" b="1" dirty="0">
                <a:solidFill>
                  <a:schemeClr val="bg1">
                    <a:lumMod val="50000"/>
                  </a:schemeClr>
                </a:solidFill>
              </a:rPr>
              <a:t>Cats</a:t>
            </a:r>
          </a:p>
        </p:txBody>
      </p:sp>
      <p:sp>
        <p:nvSpPr>
          <p:cNvPr id="10" name="TextBox 9"/>
          <p:cNvSpPr txBox="1"/>
          <p:nvPr/>
        </p:nvSpPr>
        <p:spPr>
          <a:xfrm>
            <a:off x="8095756" y="1587605"/>
            <a:ext cx="2313481" cy="369332"/>
          </a:xfrm>
          <a:prstGeom prst="rect">
            <a:avLst/>
          </a:prstGeom>
          <a:noFill/>
        </p:spPr>
        <p:txBody>
          <a:bodyPr wrap="square" rtlCol="0">
            <a:spAutoFit/>
          </a:bodyPr>
          <a:lstStyle/>
          <a:p>
            <a:pPr algn="ctr"/>
            <a:r>
              <a:rPr lang="en-US" b="1" dirty="0">
                <a:solidFill>
                  <a:schemeClr val="bg1">
                    <a:lumMod val="50000"/>
                  </a:schemeClr>
                </a:solidFill>
              </a:rPr>
              <a:t>Colors</a:t>
            </a:r>
          </a:p>
        </p:txBody>
      </p:sp>
    </p:spTree>
    <p:extLst>
      <p:ext uri="{BB962C8B-B14F-4D97-AF65-F5344CB8AC3E}">
        <p14:creationId xmlns:p14="http://schemas.microsoft.com/office/powerpoint/2010/main" val="1460687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Today/Next Class</a:t>
            </a:r>
          </a:p>
        </p:txBody>
      </p:sp>
      <p:sp>
        <p:nvSpPr>
          <p:cNvPr id="3" name="Content Placeholder 2"/>
          <p:cNvSpPr>
            <a:spLocks noGrp="1"/>
          </p:cNvSpPr>
          <p:nvPr>
            <p:ph idx="1"/>
          </p:nvPr>
        </p:nvSpPr>
        <p:spPr/>
        <p:txBody>
          <a:bodyPr vert="horz" lIns="91440" tIns="45720" rIns="91440" bIns="731520" rtlCol="0">
            <a:normAutofit/>
          </a:bodyPr>
          <a:lstStyle/>
          <a:p>
            <a:pPr marL="457200" indent="-457200">
              <a:spcBef>
                <a:spcPts val="0"/>
              </a:spcBef>
              <a:spcAft>
                <a:spcPts val="0"/>
              </a:spcAft>
              <a:buFont typeface="Wingdings" charset="2"/>
              <a:buChar char="§"/>
              <a:defRPr/>
            </a:pPr>
            <a:r>
              <a:rPr lang="en-US" dirty="0"/>
              <a:t>Tables</a:t>
            </a:r>
          </a:p>
          <a:p>
            <a:pPr marL="914400" lvl="1" indent="-457200">
              <a:spcBef>
                <a:spcPts val="0"/>
              </a:spcBef>
              <a:buClrTx/>
              <a:buFont typeface="Wingdings" charset="2"/>
              <a:buChar char="§"/>
            </a:pPr>
            <a:r>
              <a:rPr lang="en-US" dirty="0"/>
              <a:t>Abstraction</a:t>
            </a:r>
          </a:p>
          <a:p>
            <a:pPr marL="914400" lvl="1" indent="-457200">
              <a:spcBef>
                <a:spcPts val="0"/>
              </a:spcBef>
              <a:buClrTx/>
              <a:buFont typeface="Wingdings" charset="2"/>
              <a:buChar char="§"/>
            </a:pPr>
            <a:r>
              <a:rPr lang="en-US" dirty="0"/>
              <a:t>Operations</a:t>
            </a:r>
          </a:p>
          <a:p>
            <a:pPr marL="457200" indent="-457200">
              <a:spcBef>
                <a:spcPts val="0"/>
              </a:spcBef>
              <a:spcAft>
                <a:spcPts val="0"/>
              </a:spcAft>
              <a:buFont typeface="Wingdings" charset="2"/>
              <a:buChar char="§"/>
              <a:defRPr/>
            </a:pPr>
            <a:endParaRPr lang="en-US" dirty="0"/>
          </a:p>
          <a:p>
            <a:pPr marL="457200" indent="-457200">
              <a:spcBef>
                <a:spcPts val="0"/>
              </a:spcBef>
              <a:spcAft>
                <a:spcPts val="0"/>
              </a:spcAft>
              <a:buFont typeface="Wingdings" charset="2"/>
              <a:buChar char="§"/>
              <a:defRPr/>
            </a:pPr>
            <a:r>
              <a:rPr lang="en-US" dirty="0"/>
              <a:t>Pandas</a:t>
            </a:r>
          </a:p>
          <a:p>
            <a:pPr marL="457200" indent="-457200">
              <a:spcBef>
                <a:spcPts val="0"/>
              </a:spcBef>
              <a:spcAft>
                <a:spcPts val="0"/>
              </a:spcAft>
              <a:buFont typeface="Wingdings" charset="2"/>
              <a:buChar char="§"/>
              <a:defRPr/>
            </a:pPr>
            <a:endParaRPr lang="en-US" dirty="0"/>
          </a:p>
          <a:p>
            <a:pPr marL="457200" indent="-457200">
              <a:spcBef>
                <a:spcPts val="0"/>
              </a:spcBef>
              <a:spcAft>
                <a:spcPts val="0"/>
              </a:spcAft>
              <a:buFont typeface="Wingdings" charset="2"/>
              <a:buChar char="§"/>
              <a:defRPr/>
            </a:pPr>
            <a:r>
              <a:rPr lang="en-US" dirty="0"/>
              <a:t>Tidy Data</a:t>
            </a:r>
          </a:p>
          <a:p>
            <a:pPr marL="457200" indent="-457200">
              <a:spcBef>
                <a:spcPts val="0"/>
              </a:spcBef>
              <a:spcAft>
                <a:spcPts val="0"/>
              </a:spcAft>
              <a:buFont typeface="Wingdings" charset="2"/>
              <a:buChar char="§"/>
              <a:defRPr/>
            </a:pPr>
            <a:endParaRPr lang="en-US" dirty="0"/>
          </a:p>
          <a:p>
            <a:pPr marL="457200" indent="-457200">
              <a:spcBef>
                <a:spcPts val="0"/>
              </a:spcBef>
              <a:spcAft>
                <a:spcPts val="0"/>
              </a:spcAft>
              <a:buFont typeface="Wingdings" charset="2"/>
              <a:buChar char="§"/>
              <a:defRPr/>
            </a:pPr>
            <a:r>
              <a:rPr lang="en-US" dirty="0"/>
              <a:t>SQL</a:t>
            </a:r>
          </a:p>
        </p:txBody>
      </p:sp>
      <p:sp>
        <p:nvSpPr>
          <p:cNvPr id="5" name="Slide Number Placeholder 4"/>
          <p:cNvSpPr>
            <a:spLocks noGrp="1"/>
          </p:cNvSpPr>
          <p:nvPr>
            <p:ph type="sldNum" sz="quarter" idx="12"/>
          </p:nvPr>
        </p:nvSpPr>
        <p:spPr/>
        <p:txBody>
          <a:bodyPr/>
          <a:lstStyle/>
          <a:p>
            <a:fld id="{A2EF37A0-74FC-AB4F-AE4C-D9BFC6719E9F}" type="slidenum">
              <a:rPr lang="en-US" smtClean="0"/>
              <a:pPr/>
              <a:t>7</a:t>
            </a:fld>
            <a:endParaRPr lang="en-US"/>
          </a:p>
        </p:txBody>
      </p:sp>
    </p:spTree>
    <p:extLst>
      <p:ext uri="{BB962C8B-B14F-4D97-AF65-F5344CB8AC3E}">
        <p14:creationId xmlns:p14="http://schemas.microsoft.com/office/powerpoint/2010/main" val="3857807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Aside: Pandas</a:t>
            </a:r>
          </a:p>
        </p:txBody>
      </p:sp>
      <p:sp>
        <p:nvSpPr>
          <p:cNvPr id="3" name="Content Placeholder 2"/>
          <p:cNvSpPr>
            <a:spLocks noGrp="1"/>
          </p:cNvSpPr>
          <p:nvPr>
            <p:ph idx="1"/>
          </p:nvPr>
        </p:nvSpPr>
        <p:spPr/>
        <p:txBody>
          <a:bodyPr>
            <a:normAutofit/>
          </a:bodyPr>
          <a:lstStyle/>
          <a:p>
            <a:r>
              <a:rPr lang="en-US" dirty="0"/>
              <a:t>So, this </a:t>
            </a:r>
            <a:r>
              <a:rPr lang="en-US" dirty="0" err="1"/>
              <a:t>kinda</a:t>
            </a:r>
            <a:r>
              <a:rPr lang="en-US" dirty="0"/>
              <a:t> feels like pandas </a:t>
            </a:r>
            <a:r>
              <a:rPr lang="mr-IN" dirty="0"/>
              <a:t>…</a:t>
            </a:r>
            <a:endParaRPr lang="en-US" dirty="0"/>
          </a:p>
          <a:p>
            <a:pPr marL="342900" indent="-342900">
              <a:buFont typeface="Arial" charset="0"/>
              <a:buChar char="•"/>
            </a:pPr>
            <a:r>
              <a:rPr lang="en-US" b="0" dirty="0"/>
              <a:t>And pandas </a:t>
            </a:r>
            <a:r>
              <a:rPr lang="en-US" b="0" dirty="0" err="1"/>
              <a:t>kinda</a:t>
            </a:r>
            <a:r>
              <a:rPr lang="en-US" b="0" dirty="0"/>
              <a:t> feels like a relational data system </a:t>
            </a:r>
            <a:r>
              <a:rPr lang="mr-IN" b="0" dirty="0"/>
              <a:t>…</a:t>
            </a:r>
            <a:endParaRPr lang="en-US" b="0" dirty="0"/>
          </a:p>
          <a:p>
            <a:r>
              <a:rPr lang="en-US" dirty="0"/>
              <a:t>Pandas is </a:t>
            </a:r>
            <a:r>
              <a:rPr lang="en-US" dirty="0">
                <a:solidFill>
                  <a:schemeClr val="tx2"/>
                </a:solidFill>
              </a:rPr>
              <a:t>not</a:t>
            </a:r>
            <a:r>
              <a:rPr lang="en-US" dirty="0"/>
              <a:t> strictly a relational data system:</a:t>
            </a:r>
          </a:p>
          <a:p>
            <a:pPr marL="342900" indent="-342900">
              <a:buFont typeface="Arial" charset="0"/>
              <a:buChar char="•"/>
            </a:pPr>
            <a:r>
              <a:rPr lang="en-US" b="0" dirty="0"/>
              <a:t>No notion of primary / foreign keys</a:t>
            </a:r>
          </a:p>
          <a:p>
            <a:r>
              <a:rPr lang="en-US" dirty="0"/>
              <a:t>It does have indexes (and multi-column indexes):</a:t>
            </a:r>
          </a:p>
          <a:p>
            <a:pPr marL="342900" indent="-342900">
              <a:buFont typeface="Arial" charset="0"/>
              <a:buChar char="•"/>
            </a:pPr>
            <a:r>
              <a:rPr lang="en-US" b="0" dirty="0" err="1"/>
              <a:t>pandas.Index</a:t>
            </a:r>
            <a:r>
              <a:rPr lang="en-US" b="0" dirty="0"/>
              <a:t>: ordered, sliceable set storing axis labels</a:t>
            </a:r>
          </a:p>
          <a:p>
            <a:pPr marL="342900" indent="-342900">
              <a:buFont typeface="Arial" charset="0"/>
              <a:buChar char="•"/>
            </a:pPr>
            <a:r>
              <a:rPr lang="en-US" b="0" dirty="0" err="1"/>
              <a:t>pandas.MultiIndex</a:t>
            </a:r>
            <a:r>
              <a:rPr lang="en-US" b="0" dirty="0"/>
              <a:t>: hierarchical index</a:t>
            </a:r>
          </a:p>
          <a:p>
            <a:r>
              <a:rPr lang="en-US" dirty="0">
                <a:solidFill>
                  <a:schemeClr val="tx2"/>
                </a:solidFill>
              </a:rPr>
              <a:t>Rule of thumb: do heavy, rough lifting at the relational DB level, then fine-grained slicing and dicing and </a:t>
            </a:r>
            <a:r>
              <a:rPr lang="en-US" dirty="0" err="1">
                <a:solidFill>
                  <a:schemeClr val="tx2"/>
                </a:solidFill>
              </a:rPr>
              <a:t>viz</a:t>
            </a:r>
            <a:r>
              <a:rPr lang="en-US" dirty="0">
                <a:solidFill>
                  <a:schemeClr val="tx2"/>
                </a:solidFill>
              </a:rPr>
              <a:t> with pandas</a:t>
            </a:r>
            <a:endParaRPr lang="en-US" b="0" dirty="0">
              <a:solidFill>
                <a:schemeClr val="tx2"/>
              </a:solidFill>
            </a:endParaRPr>
          </a:p>
        </p:txBody>
      </p:sp>
      <p:sp>
        <p:nvSpPr>
          <p:cNvPr id="4" name="Slide Number Placeholder 3"/>
          <p:cNvSpPr>
            <a:spLocks noGrp="1"/>
          </p:cNvSpPr>
          <p:nvPr>
            <p:ph type="sldNum" sz="quarter" idx="12"/>
          </p:nvPr>
        </p:nvSpPr>
        <p:spPr/>
        <p:txBody>
          <a:bodyPr/>
          <a:lstStyle/>
          <a:p>
            <a:fld id="{A2EF37A0-74FC-AB4F-AE4C-D9BFC6719E9F}" type="slidenum">
              <a:rPr lang="en-US" smtClean="0"/>
              <a:t>70</a:t>
            </a:fld>
            <a:endParaRPr lang="en-US"/>
          </a:p>
        </p:txBody>
      </p:sp>
    </p:spTree>
    <p:extLst>
      <p:ext uri="{BB962C8B-B14F-4D97-AF65-F5344CB8AC3E}">
        <p14:creationId xmlns:p14="http://schemas.microsoft.com/office/powerpoint/2010/main" val="707607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SQLite</a:t>
            </a:r>
          </a:p>
        </p:txBody>
      </p:sp>
      <p:sp>
        <p:nvSpPr>
          <p:cNvPr id="3" name="Content Placeholder 2"/>
          <p:cNvSpPr>
            <a:spLocks noGrp="1"/>
          </p:cNvSpPr>
          <p:nvPr>
            <p:ph idx="1"/>
          </p:nvPr>
        </p:nvSpPr>
        <p:spPr/>
        <p:txBody>
          <a:bodyPr/>
          <a:lstStyle/>
          <a:p>
            <a:r>
              <a:rPr lang="en-US" dirty="0">
                <a:solidFill>
                  <a:schemeClr val="tx2"/>
                </a:solidFill>
              </a:rPr>
              <a:t>On-disk</a:t>
            </a:r>
            <a:r>
              <a:rPr lang="en-US" dirty="0"/>
              <a:t> relational database management system (RDMS)</a:t>
            </a:r>
          </a:p>
          <a:p>
            <a:pPr marL="342900" indent="-342900">
              <a:buFont typeface="Arial" charset="0"/>
              <a:buChar char="•"/>
            </a:pPr>
            <a:r>
              <a:rPr lang="en-US" b="0" dirty="0"/>
              <a:t>Applications connect directly to a </a:t>
            </a:r>
            <a:r>
              <a:rPr lang="en-US" b="0" dirty="0">
                <a:solidFill>
                  <a:schemeClr val="tx2"/>
                </a:solidFill>
              </a:rPr>
              <a:t>file</a:t>
            </a:r>
          </a:p>
          <a:p>
            <a:r>
              <a:rPr lang="en-US" dirty="0"/>
              <a:t>Most RDMSs have applications connect to a </a:t>
            </a:r>
            <a:r>
              <a:rPr lang="en-US" dirty="0">
                <a:solidFill>
                  <a:schemeClr val="tx2"/>
                </a:solidFill>
              </a:rPr>
              <a:t>server</a:t>
            </a:r>
            <a:r>
              <a:rPr lang="en-US" dirty="0"/>
              <a:t>:</a:t>
            </a:r>
          </a:p>
          <a:p>
            <a:pPr marL="342900" indent="-342900">
              <a:buFont typeface="Arial" charset="0"/>
              <a:buChar char="•"/>
            </a:pPr>
            <a:r>
              <a:rPr lang="en-US" b="0" dirty="0"/>
              <a:t>Advantages include greater concurrency, less restrictive locking</a:t>
            </a:r>
          </a:p>
          <a:p>
            <a:pPr marL="342900" indent="-342900">
              <a:buFont typeface="Arial" charset="0"/>
              <a:buChar char="•"/>
            </a:pPr>
            <a:r>
              <a:rPr lang="en-US" b="0" dirty="0"/>
              <a:t>Disadvantages include, for this class, setup time </a:t>
            </a:r>
            <a:r>
              <a:rPr lang="en-US" b="0" dirty="0">
                <a:sym typeface="Wingdings"/>
              </a:rPr>
              <a:t></a:t>
            </a:r>
          </a:p>
          <a:p>
            <a:r>
              <a:rPr lang="en-US" dirty="0">
                <a:ea typeface="Courier" charset="0"/>
                <a:cs typeface="Courier" charset="0"/>
              </a:rPr>
              <a:t>Installation:</a:t>
            </a:r>
          </a:p>
          <a:p>
            <a:pPr marL="342900" indent="-342900">
              <a:buFont typeface="Arial" charset="0"/>
              <a:buChar char="•"/>
            </a:pPr>
            <a:r>
              <a:rPr lang="en-US" b="0" dirty="0" err="1">
                <a:latin typeface="Courier" charset="0"/>
                <a:ea typeface="Courier" charset="0"/>
                <a:cs typeface="Courier" charset="0"/>
              </a:rPr>
              <a:t>conda</a:t>
            </a:r>
            <a:r>
              <a:rPr lang="en-US" b="0" dirty="0">
                <a:latin typeface="Courier" charset="0"/>
                <a:ea typeface="Courier" charset="0"/>
                <a:cs typeface="Courier" charset="0"/>
              </a:rPr>
              <a:t> install -c anaconda </a:t>
            </a:r>
            <a:r>
              <a:rPr lang="en-US" b="0" dirty="0" err="1">
                <a:latin typeface="Courier" charset="0"/>
                <a:ea typeface="Courier" charset="0"/>
                <a:cs typeface="Courier" charset="0"/>
              </a:rPr>
              <a:t>sqlite</a:t>
            </a:r>
            <a:endParaRPr lang="en-US" b="0" dirty="0">
              <a:latin typeface="Courier" charset="0"/>
              <a:ea typeface="Courier" charset="0"/>
              <a:cs typeface="Courier" charset="0"/>
            </a:endParaRPr>
          </a:p>
          <a:p>
            <a:pPr marL="342900" indent="-342900">
              <a:buFont typeface="Arial" charset="0"/>
              <a:buChar char="•"/>
            </a:pPr>
            <a:r>
              <a:rPr lang="en-US" b="0" dirty="0">
                <a:ea typeface="Courier" charset="0"/>
                <a:cs typeface="Courier" charset="0"/>
              </a:rPr>
              <a:t>(Included in Docker container &amp; </a:t>
            </a:r>
            <a:r>
              <a:rPr lang="en-US" b="0" dirty="0" err="1">
                <a:ea typeface="Courier" charset="0"/>
                <a:cs typeface="Courier" charset="0"/>
              </a:rPr>
              <a:t>Jupyter</a:t>
            </a:r>
            <a:r>
              <a:rPr lang="en-US" b="0" dirty="0">
                <a:ea typeface="Courier" charset="0"/>
                <a:cs typeface="Courier" charset="0"/>
              </a:rPr>
              <a:t> install; need install for raw Python)</a:t>
            </a:r>
          </a:p>
          <a:p>
            <a:r>
              <a:rPr lang="en-US" dirty="0">
                <a:ea typeface="Courier" charset="0"/>
                <a:cs typeface="Courier" charset="0"/>
              </a:rPr>
              <a:t>All interactions use Structured Query Language (SQL)</a:t>
            </a:r>
          </a:p>
        </p:txBody>
      </p:sp>
      <p:sp>
        <p:nvSpPr>
          <p:cNvPr id="4" name="Slide Number Placeholder 3"/>
          <p:cNvSpPr>
            <a:spLocks noGrp="1"/>
          </p:cNvSpPr>
          <p:nvPr>
            <p:ph type="sldNum" sz="quarter" idx="12"/>
          </p:nvPr>
        </p:nvSpPr>
        <p:spPr/>
        <p:txBody>
          <a:bodyPr/>
          <a:lstStyle/>
          <a:p>
            <a:fld id="{A2EF37A0-74FC-AB4F-AE4C-D9BFC6719E9F}" type="slidenum">
              <a:rPr lang="en-US" smtClean="0"/>
              <a:t>71</a:t>
            </a:fld>
            <a:endParaRPr lang="en-US"/>
          </a:p>
        </p:txBody>
      </p:sp>
    </p:spTree>
    <p:extLst>
      <p:ext uri="{BB962C8B-B14F-4D97-AF65-F5344CB8AC3E}">
        <p14:creationId xmlns:p14="http://schemas.microsoft.com/office/powerpoint/2010/main" val="1177103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a </a:t>
            </a:r>
            <a:r>
              <a:rPr lang="en-US"/>
              <a:t>relational DB fits </a:t>
            </a:r>
            <a:r>
              <a:rPr lang="en-US" dirty="0"/>
              <a:t>into your workflow</a:t>
            </a:r>
          </a:p>
        </p:txBody>
      </p:sp>
      <p:sp>
        <p:nvSpPr>
          <p:cNvPr id="4" name="Slide Number Placeholder 3"/>
          <p:cNvSpPr>
            <a:spLocks noGrp="1"/>
          </p:cNvSpPr>
          <p:nvPr>
            <p:ph type="sldNum" sz="quarter" idx="12"/>
          </p:nvPr>
        </p:nvSpPr>
        <p:spPr/>
        <p:txBody>
          <a:bodyPr/>
          <a:lstStyle/>
          <a:p>
            <a:fld id="{A2EF37A0-74FC-AB4F-AE4C-D9BFC6719E9F}" type="slidenum">
              <a:rPr lang="en-US" smtClean="0"/>
              <a:t>72</a:t>
            </a:fld>
            <a:endParaRPr lang="en-US"/>
          </a:p>
        </p:txBody>
      </p:sp>
      <p:sp>
        <p:nvSpPr>
          <p:cNvPr id="5" name="Rounded Rectangle 4"/>
          <p:cNvSpPr/>
          <p:nvPr/>
        </p:nvSpPr>
        <p:spPr>
          <a:xfrm>
            <a:off x="8162563" y="4470497"/>
            <a:ext cx="2503358" cy="1214204"/>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SQLite CLI &amp; GUI Frontend</a:t>
            </a:r>
          </a:p>
        </p:txBody>
      </p:sp>
      <p:sp>
        <p:nvSpPr>
          <p:cNvPr id="6" name="Magnetic Disk 5"/>
          <p:cNvSpPr/>
          <p:nvPr/>
        </p:nvSpPr>
        <p:spPr>
          <a:xfrm>
            <a:off x="8342447" y="2503357"/>
            <a:ext cx="2143593" cy="1154243"/>
          </a:xfrm>
          <a:prstGeom prst="flowChartMagneticDisk">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SQLite File</a:t>
            </a:r>
          </a:p>
        </p:txBody>
      </p:sp>
      <p:sp>
        <p:nvSpPr>
          <p:cNvPr id="7" name="Multidocument 6"/>
          <p:cNvSpPr/>
          <p:nvPr/>
        </p:nvSpPr>
        <p:spPr>
          <a:xfrm>
            <a:off x="4611973" y="2398427"/>
            <a:ext cx="2233534" cy="1364105"/>
          </a:xfrm>
          <a:prstGeom prst="flowChartMultidocumen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a:t>Python</a:t>
            </a:r>
          </a:p>
        </p:txBody>
      </p:sp>
      <p:sp>
        <p:nvSpPr>
          <p:cNvPr id="8" name="Freeform 7"/>
          <p:cNvSpPr/>
          <p:nvPr/>
        </p:nvSpPr>
        <p:spPr>
          <a:xfrm rot="20521337">
            <a:off x="861300" y="1641706"/>
            <a:ext cx="2061148" cy="1573967"/>
          </a:xfrm>
          <a:custGeom>
            <a:avLst/>
            <a:gdLst>
              <a:gd name="connsiteX0" fmla="*/ 314793 w 1723869"/>
              <a:gd name="connsiteY0" fmla="*/ 539646 h 1214204"/>
              <a:gd name="connsiteX1" fmla="*/ 344773 w 1723869"/>
              <a:gd name="connsiteY1" fmla="*/ 674558 h 1214204"/>
              <a:gd name="connsiteX2" fmla="*/ 359764 w 1723869"/>
              <a:gd name="connsiteY2" fmla="*/ 749508 h 1214204"/>
              <a:gd name="connsiteX3" fmla="*/ 374754 w 1723869"/>
              <a:gd name="connsiteY3" fmla="*/ 794479 h 1214204"/>
              <a:gd name="connsiteX4" fmla="*/ 404734 w 1723869"/>
              <a:gd name="connsiteY4" fmla="*/ 914400 h 1214204"/>
              <a:gd name="connsiteX5" fmla="*/ 419724 w 1723869"/>
              <a:gd name="connsiteY5" fmla="*/ 959371 h 1214204"/>
              <a:gd name="connsiteX6" fmla="*/ 539646 w 1723869"/>
              <a:gd name="connsiteY6" fmla="*/ 1064302 h 1214204"/>
              <a:gd name="connsiteX7" fmla="*/ 569626 w 1723869"/>
              <a:gd name="connsiteY7" fmla="*/ 1109272 h 1214204"/>
              <a:gd name="connsiteX8" fmla="*/ 644577 w 1723869"/>
              <a:gd name="connsiteY8" fmla="*/ 1124263 h 1214204"/>
              <a:gd name="connsiteX9" fmla="*/ 704537 w 1723869"/>
              <a:gd name="connsiteY9" fmla="*/ 1139253 h 1214204"/>
              <a:gd name="connsiteX10" fmla="*/ 824459 w 1723869"/>
              <a:gd name="connsiteY10" fmla="*/ 1184223 h 1214204"/>
              <a:gd name="connsiteX11" fmla="*/ 869429 w 1723869"/>
              <a:gd name="connsiteY11" fmla="*/ 1214204 h 1214204"/>
              <a:gd name="connsiteX12" fmla="*/ 974360 w 1723869"/>
              <a:gd name="connsiteY12" fmla="*/ 1184223 h 1214204"/>
              <a:gd name="connsiteX13" fmla="*/ 1064301 w 1723869"/>
              <a:gd name="connsiteY13" fmla="*/ 1124263 h 1214204"/>
              <a:gd name="connsiteX14" fmla="*/ 1588957 w 1723869"/>
              <a:gd name="connsiteY14" fmla="*/ 1124263 h 1214204"/>
              <a:gd name="connsiteX15" fmla="*/ 1648918 w 1723869"/>
              <a:gd name="connsiteY15" fmla="*/ 1109272 h 1214204"/>
              <a:gd name="connsiteX16" fmla="*/ 1708878 w 1723869"/>
              <a:gd name="connsiteY16" fmla="*/ 974361 h 1214204"/>
              <a:gd name="connsiteX17" fmla="*/ 1723869 w 1723869"/>
              <a:gd name="connsiteY17" fmla="*/ 929390 h 1214204"/>
              <a:gd name="connsiteX18" fmla="*/ 1708878 w 1723869"/>
              <a:gd name="connsiteY18" fmla="*/ 884420 h 1214204"/>
              <a:gd name="connsiteX19" fmla="*/ 1663908 w 1723869"/>
              <a:gd name="connsiteY19" fmla="*/ 854440 h 1214204"/>
              <a:gd name="connsiteX20" fmla="*/ 1499016 w 1723869"/>
              <a:gd name="connsiteY20" fmla="*/ 809469 h 1214204"/>
              <a:gd name="connsiteX21" fmla="*/ 1454046 w 1723869"/>
              <a:gd name="connsiteY21" fmla="*/ 764499 h 1214204"/>
              <a:gd name="connsiteX22" fmla="*/ 1454046 w 1723869"/>
              <a:gd name="connsiteY22" fmla="*/ 674558 h 1214204"/>
              <a:gd name="connsiteX23" fmla="*/ 1484026 w 1723869"/>
              <a:gd name="connsiteY23" fmla="*/ 644577 h 1214204"/>
              <a:gd name="connsiteX24" fmla="*/ 1514006 w 1723869"/>
              <a:gd name="connsiteY24" fmla="*/ 584617 h 1214204"/>
              <a:gd name="connsiteX25" fmla="*/ 1543987 w 1723869"/>
              <a:gd name="connsiteY25" fmla="*/ 479685 h 1214204"/>
              <a:gd name="connsiteX26" fmla="*/ 1558977 w 1723869"/>
              <a:gd name="connsiteY26" fmla="*/ 434715 h 1214204"/>
              <a:gd name="connsiteX27" fmla="*/ 1543987 w 1723869"/>
              <a:gd name="connsiteY27" fmla="*/ 314794 h 1214204"/>
              <a:gd name="connsiteX28" fmla="*/ 1514006 w 1723869"/>
              <a:gd name="connsiteY28" fmla="*/ 284813 h 1214204"/>
              <a:gd name="connsiteX29" fmla="*/ 1259173 w 1723869"/>
              <a:gd name="connsiteY29" fmla="*/ 299804 h 1214204"/>
              <a:gd name="connsiteX30" fmla="*/ 1229193 w 1723869"/>
              <a:gd name="connsiteY30" fmla="*/ 344774 h 1214204"/>
              <a:gd name="connsiteX31" fmla="*/ 1154242 w 1723869"/>
              <a:gd name="connsiteY31" fmla="*/ 419725 h 1214204"/>
              <a:gd name="connsiteX32" fmla="*/ 1019331 w 1723869"/>
              <a:gd name="connsiteY32" fmla="*/ 344774 h 1214204"/>
              <a:gd name="connsiteX33" fmla="*/ 974360 w 1723869"/>
              <a:gd name="connsiteY33" fmla="*/ 314794 h 1214204"/>
              <a:gd name="connsiteX34" fmla="*/ 944380 w 1723869"/>
              <a:gd name="connsiteY34" fmla="*/ 284813 h 1214204"/>
              <a:gd name="connsiteX35" fmla="*/ 899410 w 1723869"/>
              <a:gd name="connsiteY35" fmla="*/ 254833 h 1214204"/>
              <a:gd name="connsiteX36" fmla="*/ 839449 w 1723869"/>
              <a:gd name="connsiteY36" fmla="*/ 194872 h 1214204"/>
              <a:gd name="connsiteX37" fmla="*/ 794478 w 1723869"/>
              <a:gd name="connsiteY37" fmla="*/ 164892 h 1214204"/>
              <a:gd name="connsiteX38" fmla="*/ 629587 w 1723869"/>
              <a:gd name="connsiteY38" fmla="*/ 29981 h 1214204"/>
              <a:gd name="connsiteX39" fmla="*/ 524655 w 1723869"/>
              <a:gd name="connsiteY39" fmla="*/ 0 h 1214204"/>
              <a:gd name="connsiteX40" fmla="*/ 224852 w 1723869"/>
              <a:gd name="connsiteY40" fmla="*/ 29981 h 1214204"/>
              <a:gd name="connsiteX41" fmla="*/ 134911 w 1723869"/>
              <a:gd name="connsiteY41" fmla="*/ 59961 h 1214204"/>
              <a:gd name="connsiteX42" fmla="*/ 89941 w 1723869"/>
              <a:gd name="connsiteY42" fmla="*/ 74951 h 1214204"/>
              <a:gd name="connsiteX43" fmla="*/ 44970 w 1723869"/>
              <a:gd name="connsiteY43" fmla="*/ 149902 h 1214204"/>
              <a:gd name="connsiteX44" fmla="*/ 0 w 1723869"/>
              <a:gd name="connsiteY44" fmla="*/ 254833 h 1214204"/>
              <a:gd name="connsiteX45" fmla="*/ 14990 w 1723869"/>
              <a:gd name="connsiteY45" fmla="*/ 464695 h 1214204"/>
              <a:gd name="connsiteX46" fmla="*/ 59960 w 1723869"/>
              <a:gd name="connsiteY46" fmla="*/ 479685 h 1214204"/>
              <a:gd name="connsiteX47" fmla="*/ 89941 w 1723869"/>
              <a:gd name="connsiteY47" fmla="*/ 509666 h 1214204"/>
              <a:gd name="connsiteX48" fmla="*/ 269823 w 1723869"/>
              <a:gd name="connsiteY48" fmla="*/ 524656 h 1214204"/>
              <a:gd name="connsiteX49" fmla="*/ 314793 w 1723869"/>
              <a:gd name="connsiteY49" fmla="*/ 539646 h 121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723869" h="1214204">
                <a:moveTo>
                  <a:pt x="314793" y="539646"/>
                </a:moveTo>
                <a:cubicBezTo>
                  <a:pt x="327285" y="564629"/>
                  <a:pt x="302450" y="484109"/>
                  <a:pt x="344773" y="674558"/>
                </a:cubicBezTo>
                <a:cubicBezTo>
                  <a:pt x="350300" y="699429"/>
                  <a:pt x="353584" y="724791"/>
                  <a:pt x="359764" y="749508"/>
                </a:cubicBezTo>
                <a:cubicBezTo>
                  <a:pt x="363596" y="764837"/>
                  <a:pt x="370596" y="779235"/>
                  <a:pt x="374754" y="794479"/>
                </a:cubicBezTo>
                <a:cubicBezTo>
                  <a:pt x="385595" y="834231"/>
                  <a:pt x="391704" y="875310"/>
                  <a:pt x="404734" y="914400"/>
                </a:cubicBezTo>
                <a:cubicBezTo>
                  <a:pt x="409731" y="929390"/>
                  <a:pt x="410243" y="946730"/>
                  <a:pt x="419724" y="959371"/>
                </a:cubicBezTo>
                <a:cubicBezTo>
                  <a:pt x="463570" y="1017832"/>
                  <a:pt x="487633" y="1029628"/>
                  <a:pt x="539646" y="1064302"/>
                </a:cubicBezTo>
                <a:cubicBezTo>
                  <a:pt x="549639" y="1079292"/>
                  <a:pt x="553984" y="1100334"/>
                  <a:pt x="569626" y="1109272"/>
                </a:cubicBezTo>
                <a:cubicBezTo>
                  <a:pt x="591747" y="1121913"/>
                  <a:pt x="619705" y="1118736"/>
                  <a:pt x="644577" y="1124263"/>
                </a:cubicBezTo>
                <a:cubicBezTo>
                  <a:pt x="664688" y="1128732"/>
                  <a:pt x="684550" y="1134256"/>
                  <a:pt x="704537" y="1139253"/>
                </a:cubicBezTo>
                <a:cubicBezTo>
                  <a:pt x="810006" y="1209564"/>
                  <a:pt x="676265" y="1128650"/>
                  <a:pt x="824459" y="1184223"/>
                </a:cubicBezTo>
                <a:cubicBezTo>
                  <a:pt x="841328" y="1190549"/>
                  <a:pt x="854439" y="1204210"/>
                  <a:pt x="869429" y="1214204"/>
                </a:cubicBezTo>
                <a:cubicBezTo>
                  <a:pt x="883539" y="1210676"/>
                  <a:pt x="956767" y="1193997"/>
                  <a:pt x="974360" y="1184223"/>
                </a:cubicBezTo>
                <a:cubicBezTo>
                  <a:pt x="1005857" y="1166725"/>
                  <a:pt x="1064301" y="1124263"/>
                  <a:pt x="1064301" y="1124263"/>
                </a:cubicBezTo>
                <a:cubicBezTo>
                  <a:pt x="1330702" y="1136372"/>
                  <a:pt x="1360424" y="1151150"/>
                  <a:pt x="1588957" y="1124263"/>
                </a:cubicBezTo>
                <a:cubicBezTo>
                  <a:pt x="1609418" y="1121856"/>
                  <a:pt x="1628931" y="1114269"/>
                  <a:pt x="1648918" y="1109272"/>
                </a:cubicBezTo>
                <a:cubicBezTo>
                  <a:pt x="1696428" y="1038006"/>
                  <a:pt x="1673200" y="1081395"/>
                  <a:pt x="1708878" y="974361"/>
                </a:cubicBezTo>
                <a:lnTo>
                  <a:pt x="1723869" y="929390"/>
                </a:lnTo>
                <a:cubicBezTo>
                  <a:pt x="1718872" y="914400"/>
                  <a:pt x="1718749" y="896758"/>
                  <a:pt x="1708878" y="884420"/>
                </a:cubicBezTo>
                <a:cubicBezTo>
                  <a:pt x="1697624" y="870352"/>
                  <a:pt x="1680371" y="861757"/>
                  <a:pt x="1663908" y="854440"/>
                </a:cubicBezTo>
                <a:cubicBezTo>
                  <a:pt x="1601662" y="826775"/>
                  <a:pt x="1563140" y="822294"/>
                  <a:pt x="1499016" y="809469"/>
                </a:cubicBezTo>
                <a:cubicBezTo>
                  <a:pt x="1484026" y="794479"/>
                  <a:pt x="1465805" y="782138"/>
                  <a:pt x="1454046" y="764499"/>
                </a:cubicBezTo>
                <a:cubicBezTo>
                  <a:pt x="1433006" y="732939"/>
                  <a:pt x="1435110" y="706118"/>
                  <a:pt x="1454046" y="674558"/>
                </a:cubicBezTo>
                <a:cubicBezTo>
                  <a:pt x="1461317" y="662439"/>
                  <a:pt x="1476187" y="656336"/>
                  <a:pt x="1484026" y="644577"/>
                </a:cubicBezTo>
                <a:cubicBezTo>
                  <a:pt x="1496421" y="625984"/>
                  <a:pt x="1505204" y="605156"/>
                  <a:pt x="1514006" y="584617"/>
                </a:cubicBezTo>
                <a:cubicBezTo>
                  <a:pt x="1529407" y="548681"/>
                  <a:pt x="1533122" y="517711"/>
                  <a:pt x="1543987" y="479685"/>
                </a:cubicBezTo>
                <a:cubicBezTo>
                  <a:pt x="1548328" y="464492"/>
                  <a:pt x="1553980" y="449705"/>
                  <a:pt x="1558977" y="434715"/>
                </a:cubicBezTo>
                <a:cubicBezTo>
                  <a:pt x="1553980" y="394741"/>
                  <a:pt x="1555563" y="353380"/>
                  <a:pt x="1543987" y="314794"/>
                </a:cubicBezTo>
                <a:cubicBezTo>
                  <a:pt x="1539926" y="301257"/>
                  <a:pt x="1528120" y="285556"/>
                  <a:pt x="1514006" y="284813"/>
                </a:cubicBezTo>
                <a:lnTo>
                  <a:pt x="1259173" y="299804"/>
                </a:lnTo>
                <a:cubicBezTo>
                  <a:pt x="1249180" y="314794"/>
                  <a:pt x="1241056" y="331216"/>
                  <a:pt x="1229193" y="344774"/>
                </a:cubicBezTo>
                <a:cubicBezTo>
                  <a:pt x="1205927" y="371364"/>
                  <a:pt x="1154242" y="419725"/>
                  <a:pt x="1154242" y="419725"/>
                </a:cubicBezTo>
                <a:cubicBezTo>
                  <a:pt x="1075088" y="393340"/>
                  <a:pt x="1122421" y="413500"/>
                  <a:pt x="1019331" y="344774"/>
                </a:cubicBezTo>
                <a:cubicBezTo>
                  <a:pt x="1004341" y="334781"/>
                  <a:pt x="987099" y="327533"/>
                  <a:pt x="974360" y="314794"/>
                </a:cubicBezTo>
                <a:cubicBezTo>
                  <a:pt x="964367" y="304800"/>
                  <a:pt x="955416" y="293642"/>
                  <a:pt x="944380" y="284813"/>
                </a:cubicBezTo>
                <a:cubicBezTo>
                  <a:pt x="930312" y="273559"/>
                  <a:pt x="913089" y="266557"/>
                  <a:pt x="899410" y="254833"/>
                </a:cubicBezTo>
                <a:cubicBezTo>
                  <a:pt x="877949" y="236438"/>
                  <a:pt x="862968" y="210551"/>
                  <a:pt x="839449" y="194872"/>
                </a:cubicBezTo>
                <a:cubicBezTo>
                  <a:pt x="824459" y="184879"/>
                  <a:pt x="808036" y="176756"/>
                  <a:pt x="794478" y="164892"/>
                </a:cubicBezTo>
                <a:cubicBezTo>
                  <a:pt x="742882" y="119745"/>
                  <a:pt x="699127" y="53162"/>
                  <a:pt x="629587" y="29981"/>
                </a:cubicBezTo>
                <a:cubicBezTo>
                  <a:pt x="565071" y="8475"/>
                  <a:pt x="599945" y="18822"/>
                  <a:pt x="524655" y="0"/>
                </a:cubicBezTo>
                <a:cubicBezTo>
                  <a:pt x="428998" y="6377"/>
                  <a:pt x="321017" y="3754"/>
                  <a:pt x="224852" y="29981"/>
                </a:cubicBezTo>
                <a:cubicBezTo>
                  <a:pt x="194364" y="38296"/>
                  <a:pt x="164891" y="49968"/>
                  <a:pt x="134911" y="59961"/>
                </a:cubicBezTo>
                <a:lnTo>
                  <a:pt x="89941" y="74951"/>
                </a:lnTo>
                <a:cubicBezTo>
                  <a:pt x="55145" y="179343"/>
                  <a:pt x="99842" y="67594"/>
                  <a:pt x="44970" y="149902"/>
                </a:cubicBezTo>
                <a:cubicBezTo>
                  <a:pt x="20273" y="186947"/>
                  <a:pt x="13324" y="214861"/>
                  <a:pt x="0" y="254833"/>
                </a:cubicBezTo>
                <a:cubicBezTo>
                  <a:pt x="4997" y="324787"/>
                  <a:pt x="-3080" y="396931"/>
                  <a:pt x="14990" y="464695"/>
                </a:cubicBezTo>
                <a:cubicBezTo>
                  <a:pt x="19061" y="479962"/>
                  <a:pt x="46411" y="471555"/>
                  <a:pt x="59960" y="479685"/>
                </a:cubicBezTo>
                <a:cubicBezTo>
                  <a:pt x="72079" y="486957"/>
                  <a:pt x="76122" y="506705"/>
                  <a:pt x="89941" y="509666"/>
                </a:cubicBezTo>
                <a:cubicBezTo>
                  <a:pt x="148774" y="522273"/>
                  <a:pt x="209862" y="519659"/>
                  <a:pt x="269823" y="524656"/>
                </a:cubicBezTo>
                <a:cubicBezTo>
                  <a:pt x="325393" y="543179"/>
                  <a:pt x="302301" y="514663"/>
                  <a:pt x="314793" y="539646"/>
                </a:cubicBezTo>
                <a:close/>
              </a:path>
            </a:pathLst>
          </a:cu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a:t>Raw Input</a:t>
            </a:r>
          </a:p>
        </p:txBody>
      </p:sp>
      <p:cxnSp>
        <p:nvCxnSpPr>
          <p:cNvPr id="10" name="Straight Arrow Connector 9"/>
          <p:cNvCxnSpPr>
            <a:stCxn id="8" idx="15"/>
            <a:endCxn id="7" idx="1"/>
          </p:cNvCxnSpPr>
          <p:nvPr/>
        </p:nvCxnSpPr>
        <p:spPr>
          <a:xfrm>
            <a:off x="2987809" y="2757444"/>
            <a:ext cx="1624164" cy="323036"/>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3" name="Straight Arrow Connector 12"/>
          <p:cNvCxnSpPr>
            <a:stCxn id="7" idx="3"/>
            <a:endCxn id="6" idx="2"/>
          </p:cNvCxnSpPr>
          <p:nvPr/>
        </p:nvCxnSpPr>
        <p:spPr>
          <a:xfrm flipV="1">
            <a:off x="6845507" y="3080479"/>
            <a:ext cx="1496940" cy="1"/>
          </a:xfrm>
          <a:prstGeom prst="straightConnector1">
            <a:avLst/>
          </a:prstGeom>
          <a:ln>
            <a:headEnd type="triangle"/>
            <a:tailEnd type="triangle"/>
          </a:ln>
        </p:spPr>
        <p:style>
          <a:lnRef idx="3">
            <a:schemeClr val="accent3"/>
          </a:lnRef>
          <a:fillRef idx="0">
            <a:schemeClr val="accent3"/>
          </a:fillRef>
          <a:effectRef idx="2">
            <a:schemeClr val="accent3"/>
          </a:effectRef>
          <a:fontRef idx="minor">
            <a:schemeClr val="tx1"/>
          </a:fontRef>
        </p:style>
      </p:cxnSp>
      <p:cxnSp>
        <p:nvCxnSpPr>
          <p:cNvPr id="15" name="Straight Arrow Connector 14"/>
          <p:cNvCxnSpPr>
            <a:stCxn id="5" idx="0"/>
            <a:endCxn id="6" idx="3"/>
          </p:cNvCxnSpPr>
          <p:nvPr/>
        </p:nvCxnSpPr>
        <p:spPr>
          <a:xfrm flipV="1">
            <a:off x="9414243" y="3657599"/>
            <a:ext cx="1" cy="812898"/>
          </a:xfrm>
          <a:prstGeom prst="straightConnector1">
            <a:avLst/>
          </a:prstGeom>
          <a:ln>
            <a:headEnd type="triangle"/>
            <a:tailEnd type="triangle"/>
          </a:ln>
        </p:spPr>
        <p:style>
          <a:lnRef idx="3">
            <a:schemeClr val="accent3"/>
          </a:lnRef>
          <a:fillRef idx="0">
            <a:schemeClr val="accent3"/>
          </a:fillRef>
          <a:effectRef idx="2">
            <a:schemeClr val="accent3"/>
          </a:effectRef>
          <a:fontRef idx="minor">
            <a:schemeClr val="tx1"/>
          </a:fontRef>
        </p:style>
      </p:cxnSp>
      <p:sp>
        <p:nvSpPr>
          <p:cNvPr id="18" name="Magnetic Disk 17"/>
          <p:cNvSpPr/>
          <p:nvPr/>
        </p:nvSpPr>
        <p:spPr>
          <a:xfrm>
            <a:off x="2510832" y="4369355"/>
            <a:ext cx="2578117" cy="2386742"/>
          </a:xfrm>
          <a:prstGeom prst="flowChartMagneticDisk">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Structured output (trained classifiers, JSON for D3</a:t>
            </a:r>
            <a:r>
              <a:rPr lang="en-US"/>
              <a:t>, visualizations)</a:t>
            </a:r>
            <a:endParaRPr lang="en-US" dirty="0"/>
          </a:p>
        </p:txBody>
      </p:sp>
      <p:cxnSp>
        <p:nvCxnSpPr>
          <p:cNvPr id="22" name="Straight Arrow Connector 21"/>
          <p:cNvCxnSpPr>
            <a:stCxn id="7" idx="2"/>
            <a:endCxn id="18" idx="1"/>
          </p:cNvCxnSpPr>
          <p:nvPr/>
        </p:nvCxnSpPr>
        <p:spPr>
          <a:xfrm flipH="1">
            <a:off x="3799891" y="3710873"/>
            <a:ext cx="1773536" cy="658482"/>
          </a:xfrm>
          <a:prstGeom prst="straightConnector1">
            <a:avLst/>
          </a:prstGeom>
          <a:ln>
            <a:headEnd type="triangle"/>
            <a:tailEnd type="triangle"/>
          </a:ln>
        </p:spPr>
        <p:style>
          <a:lnRef idx="3">
            <a:schemeClr val="accent3"/>
          </a:lnRef>
          <a:fillRef idx="0">
            <a:schemeClr val="accent3"/>
          </a:fillRef>
          <a:effectRef idx="2">
            <a:schemeClr val="accent3"/>
          </a:effectRef>
          <a:fontRef idx="minor">
            <a:schemeClr val="tx1"/>
          </a:fontRef>
        </p:style>
      </p:cxnSp>
      <p:sp>
        <p:nvSpPr>
          <p:cNvPr id="23" name="TextBox 22"/>
          <p:cNvSpPr txBox="1"/>
          <p:nvPr/>
        </p:nvSpPr>
        <p:spPr>
          <a:xfrm>
            <a:off x="6950439" y="2740096"/>
            <a:ext cx="659566" cy="369332"/>
          </a:xfrm>
          <a:prstGeom prst="rect">
            <a:avLst/>
          </a:prstGeom>
          <a:noFill/>
        </p:spPr>
        <p:txBody>
          <a:bodyPr wrap="square" rtlCol="0">
            <a:spAutoFit/>
          </a:bodyPr>
          <a:lstStyle/>
          <a:p>
            <a:r>
              <a:rPr lang="en-US"/>
              <a:t>SQL</a:t>
            </a:r>
          </a:p>
        </p:txBody>
      </p:sp>
      <p:sp>
        <p:nvSpPr>
          <p:cNvPr id="24" name="TextBox 23"/>
          <p:cNvSpPr txBox="1"/>
          <p:nvPr/>
        </p:nvSpPr>
        <p:spPr>
          <a:xfrm rot="16200000">
            <a:off x="8899791" y="3824730"/>
            <a:ext cx="659566" cy="369332"/>
          </a:xfrm>
          <a:prstGeom prst="rect">
            <a:avLst/>
          </a:prstGeom>
          <a:noFill/>
        </p:spPr>
        <p:txBody>
          <a:bodyPr wrap="square" rtlCol="0">
            <a:spAutoFit/>
          </a:bodyPr>
          <a:lstStyle/>
          <a:p>
            <a:r>
              <a:rPr lang="en-US"/>
              <a:t>SQL</a:t>
            </a:r>
          </a:p>
        </p:txBody>
      </p:sp>
      <p:grpSp>
        <p:nvGrpSpPr>
          <p:cNvPr id="32" name="Group 31"/>
          <p:cNvGrpSpPr/>
          <p:nvPr/>
        </p:nvGrpSpPr>
        <p:grpSpPr>
          <a:xfrm>
            <a:off x="907024" y="1104487"/>
            <a:ext cx="9579016" cy="4458239"/>
            <a:chOff x="-616977" y="1104487"/>
            <a:chExt cx="9579016" cy="4458239"/>
          </a:xfrm>
        </p:grpSpPr>
        <p:cxnSp>
          <p:nvCxnSpPr>
            <p:cNvPr id="26" name="Straight Arrow Connector 25"/>
            <p:cNvCxnSpPr>
              <a:cxnSpLocks/>
              <a:stCxn id="27" idx="2"/>
              <a:endCxn id="6" idx="1"/>
            </p:cNvCxnSpPr>
            <p:nvPr/>
          </p:nvCxnSpPr>
          <p:spPr>
            <a:xfrm flipH="1">
              <a:off x="7890243" y="1473819"/>
              <a:ext cx="400544" cy="102953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7" name="TextBox 26"/>
            <p:cNvSpPr txBox="1"/>
            <p:nvPr/>
          </p:nvSpPr>
          <p:spPr>
            <a:xfrm>
              <a:off x="7619534" y="1104487"/>
              <a:ext cx="1342505" cy="369332"/>
            </a:xfrm>
            <a:prstGeom prst="rect">
              <a:avLst/>
            </a:prstGeom>
            <a:noFill/>
          </p:spPr>
          <p:txBody>
            <a:bodyPr wrap="square" rtlCol="0">
              <a:spAutoFit/>
            </a:bodyPr>
            <a:lstStyle/>
            <a:p>
              <a:pPr algn="ctr"/>
              <a:r>
                <a:rPr lang="en-US" dirty="0"/>
                <a:t>Persists!</a:t>
              </a:r>
            </a:p>
          </p:txBody>
        </p:sp>
        <p:cxnSp>
          <p:nvCxnSpPr>
            <p:cNvPr id="28" name="Straight Arrow Connector 27"/>
            <p:cNvCxnSpPr>
              <a:cxnSpLocks/>
              <a:stCxn id="29" idx="2"/>
              <a:endCxn id="18" idx="2"/>
            </p:cNvCxnSpPr>
            <p:nvPr/>
          </p:nvCxnSpPr>
          <p:spPr>
            <a:xfrm>
              <a:off x="54276" y="5410199"/>
              <a:ext cx="932555" cy="15252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9" name="TextBox 28"/>
            <p:cNvSpPr txBox="1"/>
            <p:nvPr/>
          </p:nvSpPr>
          <p:spPr>
            <a:xfrm>
              <a:off x="-616977" y="5040867"/>
              <a:ext cx="1342505" cy="369332"/>
            </a:xfrm>
            <a:prstGeom prst="rect">
              <a:avLst/>
            </a:prstGeom>
            <a:noFill/>
          </p:spPr>
          <p:txBody>
            <a:bodyPr wrap="square" rtlCol="0">
              <a:spAutoFit/>
            </a:bodyPr>
            <a:lstStyle/>
            <a:p>
              <a:pPr algn="ctr"/>
              <a:r>
                <a:rPr lang="en-US" dirty="0"/>
                <a:t>Persists!</a:t>
              </a:r>
            </a:p>
          </p:txBody>
        </p:sp>
      </p:grpSp>
    </p:spTree>
    <p:extLst>
      <p:ext uri="{BB962C8B-B14F-4D97-AF65-F5344CB8AC3E}">
        <p14:creationId xmlns:p14="http://schemas.microsoft.com/office/powerpoint/2010/main" val="1306387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1"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8" grpId="0" animBg="1"/>
      <p:bldP spid="23" grpId="0"/>
      <p:bldP spid="24" grpId="0"/>
      <p:bldP spid="24" grpId="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Crash Course in SQL (in python)</a:t>
            </a:r>
          </a:p>
        </p:txBody>
      </p:sp>
      <p:sp>
        <p:nvSpPr>
          <p:cNvPr id="3" name="Content Placeholder 2"/>
          <p:cNvSpPr>
            <a:spLocks noGrp="1"/>
          </p:cNvSpPr>
          <p:nvPr>
            <p:ph idx="1"/>
          </p:nvPr>
        </p:nvSpPr>
        <p:spPr>
          <a:xfrm>
            <a:off x="609600" y="4427033"/>
            <a:ext cx="10160000" cy="2074127"/>
          </a:xfrm>
        </p:spPr>
        <p:txBody>
          <a:bodyPr>
            <a:normAutofit/>
          </a:bodyPr>
          <a:lstStyle/>
          <a:p>
            <a:r>
              <a:rPr lang="en-US" dirty="0">
                <a:solidFill>
                  <a:schemeClr val="tx2"/>
                </a:solidFill>
              </a:rPr>
              <a:t>Cursor</a:t>
            </a:r>
            <a:r>
              <a:rPr lang="en-US" dirty="0"/>
              <a:t>: temporary work area in system memory for manipulating SQL statements and return values</a:t>
            </a:r>
          </a:p>
          <a:p>
            <a:r>
              <a:rPr lang="en-US" dirty="0"/>
              <a:t>If you do not close the connection (</a:t>
            </a:r>
            <a:r>
              <a:rPr lang="en-US" dirty="0" err="1">
                <a:latin typeface="Courier" charset="0"/>
                <a:ea typeface="Courier" charset="0"/>
                <a:cs typeface="Courier" charset="0"/>
              </a:rPr>
              <a:t>conn.close</a:t>
            </a:r>
            <a:r>
              <a:rPr lang="en-US" dirty="0">
                <a:latin typeface="Courier" charset="0"/>
                <a:ea typeface="Courier" charset="0"/>
                <a:cs typeface="Courier" charset="0"/>
              </a:rPr>
              <a:t>()</a:t>
            </a:r>
            <a:r>
              <a:rPr lang="en-US" dirty="0"/>
              <a:t>), any outstanding transaction is rolled back</a:t>
            </a:r>
          </a:p>
          <a:p>
            <a:pPr marL="342900" indent="-342900">
              <a:buFont typeface="Arial" charset="0"/>
              <a:buChar char="•"/>
            </a:pPr>
            <a:r>
              <a:rPr lang="en-US" b="0" dirty="0"/>
              <a:t>(More on this in a bit.)</a:t>
            </a:r>
          </a:p>
        </p:txBody>
      </p:sp>
      <p:sp>
        <p:nvSpPr>
          <p:cNvPr id="4" name="Slide Number Placeholder 3"/>
          <p:cNvSpPr>
            <a:spLocks noGrp="1"/>
          </p:cNvSpPr>
          <p:nvPr>
            <p:ph type="sldNum" sz="quarter" idx="12"/>
          </p:nvPr>
        </p:nvSpPr>
        <p:spPr/>
        <p:txBody>
          <a:bodyPr/>
          <a:lstStyle/>
          <a:p>
            <a:fld id="{A2EF37A0-74FC-AB4F-AE4C-D9BFC6719E9F}" type="slidenum">
              <a:rPr lang="en-US" smtClean="0"/>
              <a:t>73</a:t>
            </a:fld>
            <a:endParaRPr lang="en-US"/>
          </a:p>
        </p:txBody>
      </p:sp>
      <p:sp>
        <p:nvSpPr>
          <p:cNvPr id="5" name="Rounded Rectangle 4"/>
          <p:cNvSpPr/>
          <p:nvPr/>
        </p:nvSpPr>
        <p:spPr>
          <a:xfrm>
            <a:off x="1981200" y="1779151"/>
            <a:ext cx="7997252" cy="252302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solidFill>
                  <a:schemeClr val="bg1"/>
                </a:solidFill>
                <a:latin typeface="Courier" charset="0"/>
                <a:ea typeface="Courier" charset="0"/>
                <a:cs typeface="Courier" charset="0"/>
              </a:rPr>
              <a:t>import sqlite3</a:t>
            </a:r>
          </a:p>
          <a:p>
            <a:endParaRPr lang="en-US" dirty="0">
              <a:solidFill>
                <a:srgbClr val="92D050"/>
              </a:solidFill>
              <a:latin typeface="Courier" charset="0"/>
              <a:ea typeface="Courier" charset="0"/>
              <a:cs typeface="Courier" charset="0"/>
            </a:endParaRPr>
          </a:p>
          <a:p>
            <a:r>
              <a:rPr lang="en-US" dirty="0">
                <a:solidFill>
                  <a:srgbClr val="92D050"/>
                </a:solidFill>
                <a:latin typeface="Courier" charset="0"/>
                <a:ea typeface="Courier" charset="0"/>
                <a:cs typeface="Courier" charset="0"/>
              </a:rPr>
              <a:t># Create a database and connect to it</a:t>
            </a:r>
          </a:p>
          <a:p>
            <a:r>
              <a:rPr lang="en-US" dirty="0">
                <a:latin typeface="Courier" charset="0"/>
                <a:ea typeface="Courier" charset="0"/>
                <a:cs typeface="Courier" charset="0"/>
              </a:rPr>
              <a:t>conn = sqlite3.connect(“cmsc320.db”)</a:t>
            </a:r>
          </a:p>
          <a:p>
            <a:r>
              <a:rPr lang="en-US" dirty="0">
                <a:latin typeface="Courier" charset="0"/>
                <a:ea typeface="Courier" charset="0"/>
                <a:cs typeface="Courier" charset="0"/>
              </a:rPr>
              <a:t>cursor = </a:t>
            </a:r>
            <a:r>
              <a:rPr lang="en-US" dirty="0" err="1">
                <a:latin typeface="Courier" charset="0"/>
                <a:ea typeface="Courier" charset="0"/>
                <a:cs typeface="Courier" charset="0"/>
              </a:rPr>
              <a:t>conn.cursor</a:t>
            </a:r>
            <a:r>
              <a:rPr lang="en-US" dirty="0">
                <a:latin typeface="Courier" charset="0"/>
                <a:ea typeface="Courier" charset="0"/>
                <a:cs typeface="Courier" charset="0"/>
              </a:rPr>
              <a:t>()</a:t>
            </a:r>
          </a:p>
          <a:p>
            <a:endParaRPr lang="en-US" dirty="0">
              <a:latin typeface="Courier" charset="0"/>
              <a:ea typeface="Courier" charset="0"/>
              <a:cs typeface="Courier" charset="0"/>
            </a:endParaRPr>
          </a:p>
          <a:p>
            <a:r>
              <a:rPr lang="en-US" dirty="0">
                <a:solidFill>
                  <a:srgbClr val="9BBB59"/>
                </a:solidFill>
                <a:latin typeface="Courier" charset="0"/>
                <a:ea typeface="Courier" charset="0"/>
                <a:cs typeface="Courier" charset="0"/>
              </a:rPr>
              <a:t># do cool stuff</a:t>
            </a:r>
          </a:p>
          <a:p>
            <a:r>
              <a:rPr lang="en-US" dirty="0" err="1">
                <a:latin typeface="Courier" charset="0"/>
                <a:ea typeface="Courier" charset="0"/>
                <a:cs typeface="Courier" charset="0"/>
              </a:rPr>
              <a:t>conn.close</a:t>
            </a:r>
            <a:r>
              <a:rPr lang="en-US" dirty="0">
                <a:latin typeface="Courier" charset="0"/>
                <a:ea typeface="Courier" charset="0"/>
                <a:cs typeface="Courier" charset="0"/>
              </a:rPr>
              <a:t>()</a:t>
            </a:r>
          </a:p>
          <a:p>
            <a:endParaRPr lang="en-US" dirty="0">
              <a:latin typeface="Courier" charset="0"/>
              <a:ea typeface="Courier" charset="0"/>
              <a:cs typeface="Courier" charset="0"/>
            </a:endParaRPr>
          </a:p>
        </p:txBody>
      </p:sp>
    </p:spTree>
    <p:extLst>
      <p:ext uri="{BB962C8B-B14F-4D97-AF65-F5344CB8AC3E}">
        <p14:creationId xmlns:p14="http://schemas.microsoft.com/office/powerpoint/2010/main" val="2380693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Crash Course in SQL (in python)</a:t>
            </a:r>
          </a:p>
        </p:txBody>
      </p:sp>
      <p:sp>
        <p:nvSpPr>
          <p:cNvPr id="11" name="Content Placeholder 10"/>
          <p:cNvSpPr>
            <a:spLocks noGrp="1"/>
          </p:cNvSpPr>
          <p:nvPr>
            <p:ph idx="1"/>
          </p:nvPr>
        </p:nvSpPr>
        <p:spPr>
          <a:xfrm>
            <a:off x="609600" y="5169480"/>
            <a:ext cx="10160000" cy="1315722"/>
          </a:xfrm>
        </p:spPr>
        <p:txBody>
          <a:bodyPr>
            <a:normAutofit/>
          </a:bodyPr>
          <a:lstStyle/>
          <a:p>
            <a:r>
              <a:rPr lang="en-US" dirty="0"/>
              <a:t>Capitalization doesn’t matter for SQL reserved words</a:t>
            </a:r>
          </a:p>
          <a:p>
            <a:pPr marL="342900" indent="-342900">
              <a:buFont typeface="Arial" charset="0"/>
              <a:buChar char="•"/>
            </a:pPr>
            <a:r>
              <a:rPr lang="en-US" dirty="0"/>
              <a:t>SELECT = select = </a:t>
            </a:r>
            <a:r>
              <a:rPr lang="en-US" dirty="0" err="1"/>
              <a:t>SeLeCt</a:t>
            </a:r>
            <a:endParaRPr lang="en-US" dirty="0"/>
          </a:p>
          <a:p>
            <a:r>
              <a:rPr lang="en-US" dirty="0">
                <a:solidFill>
                  <a:schemeClr val="tx2"/>
                </a:solidFill>
              </a:rPr>
              <a:t>Rule of thumb: capitalize keywords for readability</a:t>
            </a:r>
          </a:p>
        </p:txBody>
      </p:sp>
      <p:sp>
        <p:nvSpPr>
          <p:cNvPr id="4" name="Slide Number Placeholder 3"/>
          <p:cNvSpPr>
            <a:spLocks noGrp="1"/>
          </p:cNvSpPr>
          <p:nvPr>
            <p:ph type="sldNum" sz="quarter" idx="12"/>
          </p:nvPr>
        </p:nvSpPr>
        <p:spPr/>
        <p:txBody>
          <a:bodyPr/>
          <a:lstStyle/>
          <a:p>
            <a:fld id="{A2EF37A0-74FC-AB4F-AE4C-D9BFC6719E9F}" type="slidenum">
              <a:rPr lang="en-US" smtClean="0"/>
              <a:pPr/>
              <a:t>74</a:t>
            </a:fld>
            <a:endParaRPr lang="en-US"/>
          </a:p>
        </p:txBody>
      </p:sp>
      <p:sp>
        <p:nvSpPr>
          <p:cNvPr id="5" name="Rounded Rectangle 4"/>
          <p:cNvSpPr/>
          <p:nvPr/>
        </p:nvSpPr>
        <p:spPr>
          <a:xfrm>
            <a:off x="1981200" y="1629251"/>
            <a:ext cx="7997252" cy="214827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solidFill>
                  <a:srgbClr val="92D050"/>
                </a:solidFill>
                <a:latin typeface="Courier" charset="0"/>
                <a:ea typeface="Courier" charset="0"/>
                <a:cs typeface="Courier" charset="0"/>
              </a:rPr>
              <a:t># Make a table</a:t>
            </a:r>
          </a:p>
          <a:p>
            <a:r>
              <a:rPr lang="en-US" dirty="0" err="1">
                <a:latin typeface="Courier" charset="0"/>
                <a:ea typeface="Courier" charset="0"/>
                <a:cs typeface="Courier" charset="0"/>
              </a:rPr>
              <a:t>cursor.execute</a:t>
            </a:r>
            <a:r>
              <a:rPr lang="en-US" dirty="0">
                <a:latin typeface="Courier" charset="0"/>
                <a:ea typeface="Courier" charset="0"/>
                <a:cs typeface="Courier" charset="0"/>
              </a:rPr>
              <a:t>(“””</a:t>
            </a:r>
          </a:p>
          <a:p>
            <a:r>
              <a:rPr lang="en-US" dirty="0">
                <a:latin typeface="Courier" charset="0"/>
                <a:ea typeface="Courier" charset="0"/>
                <a:cs typeface="Courier" charset="0"/>
              </a:rPr>
              <a:t>CREATE TABLE cats (</a:t>
            </a:r>
          </a:p>
          <a:p>
            <a:r>
              <a:rPr lang="en-US" dirty="0">
                <a:latin typeface="Courier" charset="0"/>
                <a:ea typeface="Courier" charset="0"/>
                <a:cs typeface="Courier" charset="0"/>
              </a:rPr>
              <a:t>    id INTEGER PRIMARY KEY,</a:t>
            </a:r>
          </a:p>
          <a:p>
            <a:r>
              <a:rPr lang="en-US" dirty="0">
                <a:latin typeface="Courier" charset="0"/>
                <a:ea typeface="Courier" charset="0"/>
                <a:cs typeface="Courier" charset="0"/>
              </a:rPr>
              <a:t>    name TEXT</a:t>
            </a:r>
          </a:p>
          <a:p>
            <a:r>
              <a:rPr lang="en-US" dirty="0">
                <a:latin typeface="Courier" charset="0"/>
                <a:ea typeface="Courier" charset="0"/>
                <a:cs typeface="Courier" charset="0"/>
              </a:rPr>
              <a:t>)”””)</a:t>
            </a:r>
          </a:p>
          <a:p>
            <a:endParaRPr lang="en-US" dirty="0">
              <a:latin typeface="Courier" charset="0"/>
              <a:ea typeface="Courier" charset="0"/>
              <a:cs typeface="Courier" charset="0"/>
            </a:endParaRPr>
          </a:p>
        </p:txBody>
      </p:sp>
      <p:sp>
        <p:nvSpPr>
          <p:cNvPr id="6" name="TextBox 5"/>
          <p:cNvSpPr txBox="1"/>
          <p:nvPr/>
        </p:nvSpPr>
        <p:spPr>
          <a:xfrm>
            <a:off x="4264702" y="3882454"/>
            <a:ext cx="3507699" cy="369332"/>
          </a:xfrm>
          <a:prstGeom prst="rect">
            <a:avLst/>
          </a:prstGeom>
          <a:noFill/>
        </p:spPr>
        <p:txBody>
          <a:bodyPr wrap="square" rtlCol="0">
            <a:spAutoFit/>
          </a:bodyPr>
          <a:lstStyle/>
          <a:p>
            <a:pPr algn="ctr"/>
            <a:r>
              <a:rPr lang="en-US" b="1" dirty="0"/>
              <a:t>?????????</a:t>
            </a:r>
          </a:p>
        </p:txBody>
      </p:sp>
      <p:graphicFrame>
        <p:nvGraphicFramePr>
          <p:cNvPr id="7" name="Table 6"/>
          <p:cNvGraphicFramePr>
            <a:graphicFrameLocks noGrp="1"/>
          </p:cNvGraphicFramePr>
          <p:nvPr/>
        </p:nvGraphicFramePr>
        <p:xfrm>
          <a:off x="2970550" y="4469151"/>
          <a:ext cx="6096000" cy="365760"/>
        </p:xfrm>
        <a:graphic>
          <a:graphicData uri="http://schemas.openxmlformats.org/drawingml/2006/table">
            <a:tbl>
              <a:tblPr firstRow="1" bandRow="1">
                <a:tableStyleId>{7E9639D4-E3E2-4D34-9284-5A2195B3D0D7}</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0">
                <a:tc>
                  <a:txBody>
                    <a:bodyPr/>
                    <a:lstStyle/>
                    <a:p>
                      <a:pPr algn="ctr"/>
                      <a:r>
                        <a:rPr lang="en-US" dirty="0"/>
                        <a:t>id</a:t>
                      </a:r>
                    </a:p>
                  </a:txBody>
                  <a:tcPr/>
                </a:tc>
                <a:tc>
                  <a:txBody>
                    <a:bodyPr/>
                    <a:lstStyle/>
                    <a:p>
                      <a:pPr algn="ctr"/>
                      <a:r>
                        <a:rPr lang="en-US" dirty="0"/>
                        <a:t>name</a:t>
                      </a:r>
                    </a:p>
                  </a:txBody>
                  <a:tcPr/>
                </a:tc>
                <a:extLst>
                  <a:ext uri="{0D108BD9-81ED-4DB2-BD59-A6C34878D82A}">
                    <a16:rowId xmlns:a16="http://schemas.microsoft.com/office/drawing/2014/main" val="10000"/>
                  </a:ext>
                </a:extLst>
              </a:tr>
            </a:tbl>
          </a:graphicData>
        </a:graphic>
      </p:graphicFrame>
      <p:sp>
        <p:nvSpPr>
          <p:cNvPr id="8" name="TextBox 7"/>
          <p:cNvSpPr txBox="1"/>
          <p:nvPr/>
        </p:nvSpPr>
        <p:spPr>
          <a:xfrm>
            <a:off x="5066675" y="4803720"/>
            <a:ext cx="1903750" cy="369332"/>
          </a:xfrm>
          <a:prstGeom prst="rect">
            <a:avLst/>
          </a:prstGeom>
          <a:noFill/>
        </p:spPr>
        <p:txBody>
          <a:bodyPr wrap="square" rtlCol="0">
            <a:spAutoFit/>
          </a:bodyPr>
          <a:lstStyle/>
          <a:p>
            <a:pPr algn="ctr"/>
            <a:r>
              <a:rPr lang="en-US" dirty="0">
                <a:latin typeface="Courier" charset="0"/>
                <a:ea typeface="Courier" charset="0"/>
                <a:cs typeface="Courier" charset="0"/>
              </a:rPr>
              <a:t>cats</a:t>
            </a:r>
          </a:p>
        </p:txBody>
      </p:sp>
    </p:spTree>
    <p:extLst>
      <p:ext uri="{BB962C8B-B14F-4D97-AF65-F5344CB8AC3E}">
        <p14:creationId xmlns:p14="http://schemas.microsoft.com/office/powerpoint/2010/main" val="564109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5" grpId="0" animBg="1"/>
      <p:bldP spid="6" grpId="0"/>
      <p:bldP spid="8"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Crash Course in SQL (in python)</a:t>
            </a:r>
          </a:p>
        </p:txBody>
      </p:sp>
      <p:sp>
        <p:nvSpPr>
          <p:cNvPr id="4" name="Slide Number Placeholder 3"/>
          <p:cNvSpPr>
            <a:spLocks noGrp="1"/>
          </p:cNvSpPr>
          <p:nvPr>
            <p:ph type="sldNum" sz="quarter" idx="12"/>
          </p:nvPr>
        </p:nvSpPr>
        <p:spPr/>
        <p:txBody>
          <a:bodyPr/>
          <a:lstStyle/>
          <a:p>
            <a:fld id="{A2EF37A0-74FC-AB4F-AE4C-D9BFC6719E9F}" type="slidenum">
              <a:rPr lang="en-US" smtClean="0"/>
              <a:t>75</a:t>
            </a:fld>
            <a:endParaRPr lang="en-US"/>
          </a:p>
        </p:txBody>
      </p:sp>
      <p:sp>
        <p:nvSpPr>
          <p:cNvPr id="5" name="Rounded Rectangle 4"/>
          <p:cNvSpPr/>
          <p:nvPr/>
        </p:nvSpPr>
        <p:spPr>
          <a:xfrm>
            <a:off x="1981200" y="1629252"/>
            <a:ext cx="7997252" cy="132381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1600" dirty="0">
                <a:solidFill>
                  <a:srgbClr val="92D050"/>
                </a:solidFill>
                <a:latin typeface="Courier" charset="0"/>
                <a:ea typeface="Courier" charset="0"/>
                <a:cs typeface="Courier" charset="0"/>
              </a:rPr>
              <a:t># Insert into the table</a:t>
            </a:r>
          </a:p>
          <a:p>
            <a:r>
              <a:rPr lang="en-US" sz="1600" dirty="0" err="1">
                <a:latin typeface="Courier" charset="0"/>
                <a:ea typeface="Courier" charset="0"/>
                <a:cs typeface="Courier" charset="0"/>
              </a:rPr>
              <a:t>cursor.execute</a:t>
            </a:r>
            <a:r>
              <a:rPr lang="en-US" sz="1600" dirty="0">
                <a:latin typeface="Courier" charset="0"/>
                <a:ea typeface="Courier" charset="0"/>
                <a:cs typeface="Courier" charset="0"/>
              </a:rPr>
              <a:t>(“INSERT INTO cats VALUE (1, ’Megabyte’)”)</a:t>
            </a:r>
          </a:p>
          <a:p>
            <a:r>
              <a:rPr lang="en-US" sz="1600" dirty="0" err="1">
                <a:latin typeface="Courier" charset="0"/>
                <a:ea typeface="Courier" charset="0"/>
                <a:cs typeface="Courier" charset="0"/>
              </a:rPr>
              <a:t>cursor.execute</a:t>
            </a:r>
            <a:r>
              <a:rPr lang="en-US" sz="1600" dirty="0">
                <a:latin typeface="Courier" charset="0"/>
                <a:ea typeface="Courier" charset="0"/>
                <a:cs typeface="Courier" charset="0"/>
              </a:rPr>
              <a:t>(“INSERT INTO cats VALUE (2, ‘</a:t>
            </a:r>
            <a:r>
              <a:rPr lang="en-US" sz="1600" dirty="0" err="1">
                <a:latin typeface="Courier" charset="0"/>
                <a:ea typeface="Courier" charset="0"/>
                <a:cs typeface="Courier" charset="0"/>
              </a:rPr>
              <a:t>Meowly</a:t>
            </a:r>
            <a:r>
              <a:rPr lang="en-US" sz="1600" dirty="0">
                <a:latin typeface="Courier" charset="0"/>
                <a:ea typeface="Courier" charset="0"/>
                <a:cs typeface="Courier" charset="0"/>
              </a:rPr>
              <a:t> Cyrus’)”)</a:t>
            </a:r>
          </a:p>
          <a:p>
            <a:r>
              <a:rPr lang="en-US" sz="1600" dirty="0" err="1">
                <a:latin typeface="Courier" charset="0"/>
                <a:ea typeface="Courier" charset="0"/>
                <a:cs typeface="Courier" charset="0"/>
              </a:rPr>
              <a:t>cursor.execute</a:t>
            </a:r>
            <a:r>
              <a:rPr lang="en-US" sz="1600" dirty="0">
                <a:latin typeface="Courier" charset="0"/>
                <a:ea typeface="Courier" charset="0"/>
                <a:cs typeface="Courier" charset="0"/>
              </a:rPr>
              <a:t>(“INSERT INTO cats VALUE (3, ‘Fuzz Aldrin’)”)</a:t>
            </a:r>
          </a:p>
          <a:p>
            <a:r>
              <a:rPr lang="en-US" sz="1600" dirty="0" err="1">
                <a:latin typeface="Courier" charset="0"/>
                <a:ea typeface="Courier" charset="0"/>
                <a:cs typeface="Courier" charset="0"/>
              </a:rPr>
              <a:t>conn.commit</a:t>
            </a:r>
            <a:r>
              <a:rPr lang="en-US" sz="1600" dirty="0">
                <a:latin typeface="Courier" charset="0"/>
                <a:ea typeface="Courier" charset="0"/>
                <a:cs typeface="Courier" charset="0"/>
              </a:rPr>
              <a:t>()</a:t>
            </a:r>
          </a:p>
        </p:txBody>
      </p:sp>
      <p:graphicFrame>
        <p:nvGraphicFramePr>
          <p:cNvPr id="6" name="Table 5"/>
          <p:cNvGraphicFramePr>
            <a:graphicFrameLocks noGrp="1"/>
          </p:cNvGraphicFramePr>
          <p:nvPr/>
        </p:nvGraphicFramePr>
        <p:xfrm>
          <a:off x="4012038" y="3072987"/>
          <a:ext cx="3558325" cy="1342656"/>
        </p:xfrm>
        <a:graphic>
          <a:graphicData uri="http://schemas.openxmlformats.org/drawingml/2006/table">
            <a:tbl>
              <a:tblPr firstRow="1" bandRow="1">
                <a:tableStyleId>{7E9639D4-E3E2-4D34-9284-5A2195B3D0D7}</a:tableStyleId>
              </a:tblPr>
              <a:tblGrid>
                <a:gridCol w="1199213">
                  <a:extLst>
                    <a:ext uri="{9D8B030D-6E8A-4147-A177-3AD203B41FA5}">
                      <a16:colId xmlns:a16="http://schemas.microsoft.com/office/drawing/2014/main" val="20000"/>
                    </a:ext>
                  </a:extLst>
                </a:gridCol>
                <a:gridCol w="2359112">
                  <a:extLst>
                    <a:ext uri="{9D8B030D-6E8A-4147-A177-3AD203B41FA5}">
                      <a16:colId xmlns:a16="http://schemas.microsoft.com/office/drawing/2014/main" val="20001"/>
                    </a:ext>
                  </a:extLst>
                </a:gridCol>
              </a:tblGrid>
              <a:tr h="335664">
                <a:tc>
                  <a:txBody>
                    <a:bodyPr/>
                    <a:lstStyle/>
                    <a:p>
                      <a:r>
                        <a:rPr lang="en-US" sz="1600" dirty="0"/>
                        <a:t>id</a:t>
                      </a:r>
                    </a:p>
                  </a:txBody>
                  <a:tcPr/>
                </a:tc>
                <a:tc>
                  <a:txBody>
                    <a:bodyPr/>
                    <a:lstStyle/>
                    <a:p>
                      <a:r>
                        <a:rPr lang="en-US" sz="1600" dirty="0"/>
                        <a:t>name</a:t>
                      </a:r>
                    </a:p>
                  </a:txBody>
                  <a:tcPr/>
                </a:tc>
                <a:extLst>
                  <a:ext uri="{0D108BD9-81ED-4DB2-BD59-A6C34878D82A}">
                    <a16:rowId xmlns:a16="http://schemas.microsoft.com/office/drawing/2014/main" val="10000"/>
                  </a:ext>
                </a:extLst>
              </a:tr>
              <a:tr h="335664">
                <a:tc>
                  <a:txBody>
                    <a:bodyPr/>
                    <a:lstStyle/>
                    <a:p>
                      <a:r>
                        <a:rPr lang="en-US" sz="1600" dirty="0"/>
                        <a:t>1</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Megabyte</a:t>
                      </a:r>
                    </a:p>
                  </a:txBody>
                  <a:tcPr/>
                </a:tc>
                <a:extLst>
                  <a:ext uri="{0D108BD9-81ED-4DB2-BD59-A6C34878D82A}">
                    <a16:rowId xmlns:a16="http://schemas.microsoft.com/office/drawing/2014/main" val="10001"/>
                  </a:ext>
                </a:extLst>
              </a:tr>
              <a:tr h="335664">
                <a:tc>
                  <a:txBody>
                    <a:bodyPr/>
                    <a:lstStyle/>
                    <a:p>
                      <a:r>
                        <a:rPr lang="en-US" sz="1600" dirty="0"/>
                        <a:t>2</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err="1"/>
                        <a:t>Meowly</a:t>
                      </a:r>
                      <a:r>
                        <a:rPr lang="en-US" sz="1600" baseline="0" dirty="0"/>
                        <a:t> Cyrus</a:t>
                      </a:r>
                      <a:endParaRPr lang="en-US" sz="1600" dirty="0"/>
                    </a:p>
                  </a:txBody>
                  <a:tcPr/>
                </a:tc>
                <a:extLst>
                  <a:ext uri="{0D108BD9-81ED-4DB2-BD59-A6C34878D82A}">
                    <a16:rowId xmlns:a16="http://schemas.microsoft.com/office/drawing/2014/main" val="10002"/>
                  </a:ext>
                </a:extLst>
              </a:tr>
              <a:tr h="335664">
                <a:tc>
                  <a:txBody>
                    <a:bodyPr/>
                    <a:lstStyle/>
                    <a:p>
                      <a:r>
                        <a:rPr lang="en-US" sz="1600" dirty="0"/>
                        <a:t>3</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Fuzz</a:t>
                      </a:r>
                      <a:r>
                        <a:rPr lang="en-US" sz="1600" baseline="0" dirty="0"/>
                        <a:t> Aldrin</a:t>
                      </a:r>
                      <a:endParaRPr lang="en-US" sz="1600" dirty="0"/>
                    </a:p>
                  </a:txBody>
                  <a:tcPr/>
                </a:tc>
                <a:extLst>
                  <a:ext uri="{0D108BD9-81ED-4DB2-BD59-A6C34878D82A}">
                    <a16:rowId xmlns:a16="http://schemas.microsoft.com/office/drawing/2014/main" val="10003"/>
                  </a:ext>
                </a:extLst>
              </a:tr>
            </a:tbl>
          </a:graphicData>
        </a:graphic>
      </p:graphicFrame>
      <p:sp>
        <p:nvSpPr>
          <p:cNvPr id="7" name="Rounded Rectangle 6"/>
          <p:cNvSpPr/>
          <p:nvPr/>
        </p:nvSpPr>
        <p:spPr>
          <a:xfrm>
            <a:off x="1981200" y="4535569"/>
            <a:ext cx="7997252" cy="87463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1600" dirty="0">
                <a:solidFill>
                  <a:srgbClr val="92D050"/>
                </a:solidFill>
                <a:latin typeface="Courier" charset="0"/>
                <a:ea typeface="Courier" charset="0"/>
                <a:cs typeface="Courier" charset="0"/>
              </a:rPr>
              <a:t># Delete row(s) from the table</a:t>
            </a:r>
          </a:p>
          <a:p>
            <a:r>
              <a:rPr lang="en-US" sz="1600" dirty="0" err="1">
                <a:latin typeface="Courier" charset="0"/>
                <a:ea typeface="Courier" charset="0"/>
                <a:cs typeface="Courier" charset="0"/>
              </a:rPr>
              <a:t>cursor.execute</a:t>
            </a:r>
            <a:r>
              <a:rPr lang="en-US" sz="1600" dirty="0">
                <a:latin typeface="Courier" charset="0"/>
                <a:ea typeface="Courier" charset="0"/>
                <a:cs typeface="Courier" charset="0"/>
              </a:rPr>
              <a:t>(“DELETE FROM cats WHERE id == 2”);</a:t>
            </a:r>
          </a:p>
          <a:p>
            <a:r>
              <a:rPr lang="en-US" sz="1600" dirty="0" err="1">
                <a:latin typeface="Courier" charset="0"/>
                <a:ea typeface="Courier" charset="0"/>
                <a:cs typeface="Courier" charset="0"/>
              </a:rPr>
              <a:t>conn.commit</a:t>
            </a:r>
            <a:r>
              <a:rPr lang="en-US" sz="1600" dirty="0">
                <a:latin typeface="Courier" charset="0"/>
                <a:ea typeface="Courier" charset="0"/>
                <a:cs typeface="Courier" charset="0"/>
              </a:rPr>
              <a:t>()</a:t>
            </a:r>
          </a:p>
        </p:txBody>
      </p:sp>
      <p:graphicFrame>
        <p:nvGraphicFramePr>
          <p:cNvPr id="8" name="Table 7"/>
          <p:cNvGraphicFramePr>
            <a:graphicFrameLocks noGrp="1"/>
          </p:cNvGraphicFramePr>
          <p:nvPr/>
        </p:nvGraphicFramePr>
        <p:xfrm>
          <a:off x="4012037" y="5494653"/>
          <a:ext cx="3558325" cy="1006992"/>
        </p:xfrm>
        <a:graphic>
          <a:graphicData uri="http://schemas.openxmlformats.org/drawingml/2006/table">
            <a:tbl>
              <a:tblPr firstRow="1" bandRow="1">
                <a:tableStyleId>{7E9639D4-E3E2-4D34-9284-5A2195B3D0D7}</a:tableStyleId>
              </a:tblPr>
              <a:tblGrid>
                <a:gridCol w="1199213">
                  <a:extLst>
                    <a:ext uri="{9D8B030D-6E8A-4147-A177-3AD203B41FA5}">
                      <a16:colId xmlns:a16="http://schemas.microsoft.com/office/drawing/2014/main" val="20000"/>
                    </a:ext>
                  </a:extLst>
                </a:gridCol>
                <a:gridCol w="2359112">
                  <a:extLst>
                    <a:ext uri="{9D8B030D-6E8A-4147-A177-3AD203B41FA5}">
                      <a16:colId xmlns:a16="http://schemas.microsoft.com/office/drawing/2014/main" val="20001"/>
                    </a:ext>
                  </a:extLst>
                </a:gridCol>
              </a:tblGrid>
              <a:tr h="335664">
                <a:tc>
                  <a:txBody>
                    <a:bodyPr/>
                    <a:lstStyle/>
                    <a:p>
                      <a:r>
                        <a:rPr lang="en-US" sz="1600" dirty="0"/>
                        <a:t>id</a:t>
                      </a:r>
                    </a:p>
                  </a:txBody>
                  <a:tcPr/>
                </a:tc>
                <a:tc>
                  <a:txBody>
                    <a:bodyPr/>
                    <a:lstStyle/>
                    <a:p>
                      <a:r>
                        <a:rPr lang="en-US" sz="1600" dirty="0"/>
                        <a:t>name</a:t>
                      </a:r>
                    </a:p>
                  </a:txBody>
                  <a:tcPr/>
                </a:tc>
                <a:extLst>
                  <a:ext uri="{0D108BD9-81ED-4DB2-BD59-A6C34878D82A}">
                    <a16:rowId xmlns:a16="http://schemas.microsoft.com/office/drawing/2014/main" val="10000"/>
                  </a:ext>
                </a:extLst>
              </a:tr>
              <a:tr h="335664">
                <a:tc>
                  <a:txBody>
                    <a:bodyPr/>
                    <a:lstStyle/>
                    <a:p>
                      <a:r>
                        <a:rPr lang="en-US" sz="1600" dirty="0"/>
                        <a:t>1</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Megabyte</a:t>
                      </a:r>
                    </a:p>
                  </a:txBody>
                  <a:tcPr/>
                </a:tc>
                <a:extLst>
                  <a:ext uri="{0D108BD9-81ED-4DB2-BD59-A6C34878D82A}">
                    <a16:rowId xmlns:a16="http://schemas.microsoft.com/office/drawing/2014/main" val="10001"/>
                  </a:ext>
                </a:extLst>
              </a:tr>
              <a:tr h="335664">
                <a:tc>
                  <a:txBody>
                    <a:bodyPr/>
                    <a:lstStyle/>
                    <a:p>
                      <a:r>
                        <a:rPr lang="en-US" sz="1600" dirty="0"/>
                        <a:t>3</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Fuzz</a:t>
                      </a:r>
                      <a:r>
                        <a:rPr lang="en-US" sz="1600" baseline="0" dirty="0"/>
                        <a:t> Aldrin</a:t>
                      </a:r>
                      <a:endParaRPr lang="en-US" sz="1600" dirty="0"/>
                    </a:p>
                  </a:txBody>
                  <a:tcPr/>
                </a:tc>
                <a:extLst>
                  <a:ext uri="{0D108BD9-81ED-4DB2-BD59-A6C34878D82A}">
                    <a16:rowId xmlns:a16="http://schemas.microsoft.com/office/drawing/2014/main" val="10002"/>
                  </a:ext>
                </a:extLst>
              </a:tr>
            </a:tbl>
          </a:graphicData>
        </a:graphic>
      </p:graphicFrame>
      <p:pic>
        <p:nvPicPr>
          <p:cNvPr id="9" name="Picture 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505887" y="4700118"/>
            <a:ext cx="1965169" cy="1965169"/>
          </a:xfrm>
          <a:prstGeom prst="roundRect">
            <a:avLst>
              <a:gd name="adj" fmla="val 8594"/>
            </a:avLst>
          </a:prstGeom>
          <a:solidFill>
            <a:srgbClr val="FFFFFF">
              <a:shade val="85000"/>
            </a:srgbClr>
          </a:solidFill>
          <a:ln>
            <a:noFill/>
          </a:ln>
          <a:effectLst/>
        </p:spPr>
      </p:pic>
      <p:pic>
        <p:nvPicPr>
          <p:cNvPr id="2050" name="Picture 2" descr="Fuzz Aldrin – the shop of interest">
            <a:extLst>
              <a:ext uri="{FF2B5EF4-FFF2-40B4-BE49-F238E27FC236}">
                <a16:creationId xmlns:a16="http://schemas.microsoft.com/office/drawing/2014/main" id="{D11F5982-B0F5-5746-97C4-9826FD631A47}"/>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57355" y="2743721"/>
            <a:ext cx="1857947" cy="2322433"/>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65518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Crash Course in SQL (in python)</a:t>
            </a:r>
          </a:p>
        </p:txBody>
      </p:sp>
      <p:sp>
        <p:nvSpPr>
          <p:cNvPr id="3" name="Content Placeholder 2"/>
          <p:cNvSpPr>
            <a:spLocks noGrp="1"/>
          </p:cNvSpPr>
          <p:nvPr>
            <p:ph idx="1"/>
          </p:nvPr>
        </p:nvSpPr>
        <p:spPr>
          <a:xfrm>
            <a:off x="609600" y="4754564"/>
            <a:ext cx="10160000" cy="1371600"/>
          </a:xfrm>
        </p:spPr>
        <p:txBody>
          <a:bodyPr/>
          <a:lstStyle/>
          <a:p>
            <a:r>
              <a:rPr lang="en-US" dirty="0" err="1"/>
              <a:t>index_col</a:t>
            </a:r>
            <a:r>
              <a:rPr lang="en-US" dirty="0"/>
              <a:t>=“id”: treat column with label “id” as an index</a:t>
            </a:r>
          </a:p>
          <a:p>
            <a:r>
              <a:rPr lang="en-US" dirty="0" err="1"/>
              <a:t>index_col</a:t>
            </a:r>
            <a:r>
              <a:rPr lang="en-US" dirty="0"/>
              <a:t>=1: treat column #1 (i.e., “name”) as an index</a:t>
            </a:r>
          </a:p>
          <a:p>
            <a:r>
              <a:rPr lang="en-US" dirty="0"/>
              <a:t>(Can also do multi-indexing.)</a:t>
            </a:r>
          </a:p>
        </p:txBody>
      </p:sp>
      <p:sp>
        <p:nvSpPr>
          <p:cNvPr id="4" name="Slide Number Placeholder 3"/>
          <p:cNvSpPr>
            <a:spLocks noGrp="1"/>
          </p:cNvSpPr>
          <p:nvPr>
            <p:ph type="sldNum" sz="quarter" idx="12"/>
          </p:nvPr>
        </p:nvSpPr>
        <p:spPr/>
        <p:txBody>
          <a:bodyPr/>
          <a:lstStyle/>
          <a:p>
            <a:fld id="{A2EF37A0-74FC-AB4F-AE4C-D9BFC6719E9F}" type="slidenum">
              <a:rPr lang="en-US" smtClean="0"/>
              <a:t>76</a:t>
            </a:fld>
            <a:endParaRPr lang="en-US"/>
          </a:p>
        </p:txBody>
      </p:sp>
      <p:sp>
        <p:nvSpPr>
          <p:cNvPr id="5" name="Rounded Rectangle 4"/>
          <p:cNvSpPr/>
          <p:nvPr/>
        </p:nvSpPr>
        <p:spPr>
          <a:xfrm>
            <a:off x="1981200" y="1629252"/>
            <a:ext cx="7997252" cy="97903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1600" dirty="0">
                <a:solidFill>
                  <a:srgbClr val="92D050"/>
                </a:solidFill>
                <a:latin typeface="Courier" charset="0"/>
                <a:ea typeface="Courier" charset="0"/>
                <a:cs typeface="Courier" charset="0"/>
              </a:rPr>
              <a:t># Read all rows from a table</a:t>
            </a:r>
          </a:p>
          <a:p>
            <a:r>
              <a:rPr lang="en-US" sz="1600" dirty="0">
                <a:latin typeface="Courier" charset="0"/>
                <a:ea typeface="Courier" charset="0"/>
                <a:cs typeface="Courier" charset="0"/>
              </a:rPr>
              <a:t>for row in </a:t>
            </a:r>
            <a:r>
              <a:rPr lang="en-US" sz="1600" dirty="0" err="1">
                <a:latin typeface="Courier" charset="0"/>
                <a:ea typeface="Courier" charset="0"/>
                <a:cs typeface="Courier" charset="0"/>
              </a:rPr>
              <a:t>cursor.execute</a:t>
            </a:r>
            <a:r>
              <a:rPr lang="en-US" sz="1600" dirty="0">
                <a:latin typeface="Courier" charset="0"/>
                <a:ea typeface="Courier" charset="0"/>
                <a:cs typeface="Courier" charset="0"/>
              </a:rPr>
              <a:t>(”SELECT * FROM cats”):</a:t>
            </a:r>
          </a:p>
          <a:p>
            <a:r>
              <a:rPr lang="en-US" sz="1600" dirty="0">
                <a:latin typeface="Courier" charset="0"/>
                <a:ea typeface="Courier" charset="0"/>
                <a:cs typeface="Courier" charset="0"/>
              </a:rPr>
              <a:t>    print(row)</a:t>
            </a:r>
          </a:p>
        </p:txBody>
      </p:sp>
      <p:sp>
        <p:nvSpPr>
          <p:cNvPr id="6" name="Rounded Rectangle 5"/>
          <p:cNvSpPr/>
          <p:nvPr/>
        </p:nvSpPr>
        <p:spPr>
          <a:xfrm>
            <a:off x="1981200" y="2713225"/>
            <a:ext cx="7997252" cy="674553"/>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1600" dirty="0">
                <a:solidFill>
                  <a:srgbClr val="92D050"/>
                </a:solidFill>
                <a:latin typeface="Courier" charset="0"/>
                <a:ea typeface="Courier" charset="0"/>
                <a:cs typeface="Courier" charset="0"/>
              </a:rPr>
              <a:t># Read all rows into pandas </a:t>
            </a:r>
            <a:r>
              <a:rPr lang="en-US" sz="1600" dirty="0" err="1">
                <a:solidFill>
                  <a:srgbClr val="92D050"/>
                </a:solidFill>
                <a:latin typeface="Courier" charset="0"/>
                <a:ea typeface="Courier" charset="0"/>
                <a:cs typeface="Courier" charset="0"/>
              </a:rPr>
              <a:t>DataFrame</a:t>
            </a:r>
            <a:endParaRPr lang="en-US" sz="1600" dirty="0">
              <a:solidFill>
                <a:srgbClr val="92D050"/>
              </a:solidFill>
              <a:latin typeface="Courier" charset="0"/>
              <a:ea typeface="Courier" charset="0"/>
              <a:cs typeface="Courier" charset="0"/>
            </a:endParaRPr>
          </a:p>
          <a:p>
            <a:r>
              <a:rPr lang="en-US" sz="1600" dirty="0" err="1">
                <a:latin typeface="Courier" charset="0"/>
                <a:ea typeface="Courier" charset="0"/>
                <a:cs typeface="Courier" charset="0"/>
              </a:rPr>
              <a:t>pd.read_sql_query</a:t>
            </a:r>
            <a:r>
              <a:rPr lang="en-US" sz="1600" dirty="0">
                <a:latin typeface="Courier" charset="0"/>
                <a:ea typeface="Courier" charset="0"/>
                <a:cs typeface="Courier" charset="0"/>
              </a:rPr>
              <a:t>(“SELECT * FROM cats”, conn, </a:t>
            </a:r>
            <a:r>
              <a:rPr lang="en-US" sz="1600" dirty="0" err="1">
                <a:latin typeface="Courier" charset="0"/>
                <a:ea typeface="Courier" charset="0"/>
                <a:cs typeface="Courier" charset="0"/>
              </a:rPr>
              <a:t>index_col</a:t>
            </a:r>
            <a:r>
              <a:rPr lang="en-US" sz="1600" dirty="0">
                <a:latin typeface="Courier" charset="0"/>
                <a:ea typeface="Courier" charset="0"/>
                <a:cs typeface="Courier" charset="0"/>
              </a:rPr>
              <a:t>=”id”)</a:t>
            </a:r>
          </a:p>
        </p:txBody>
      </p:sp>
      <p:graphicFrame>
        <p:nvGraphicFramePr>
          <p:cNvPr id="7" name="Table 6"/>
          <p:cNvGraphicFramePr>
            <a:graphicFrameLocks noGrp="1"/>
          </p:cNvGraphicFramePr>
          <p:nvPr/>
        </p:nvGraphicFramePr>
        <p:xfrm>
          <a:off x="4012038" y="3521363"/>
          <a:ext cx="3558325" cy="1006992"/>
        </p:xfrm>
        <a:graphic>
          <a:graphicData uri="http://schemas.openxmlformats.org/drawingml/2006/table">
            <a:tbl>
              <a:tblPr firstRow="1" bandRow="1">
                <a:tableStyleId>{7E9639D4-E3E2-4D34-9284-5A2195B3D0D7}</a:tableStyleId>
              </a:tblPr>
              <a:tblGrid>
                <a:gridCol w="1199213">
                  <a:extLst>
                    <a:ext uri="{9D8B030D-6E8A-4147-A177-3AD203B41FA5}">
                      <a16:colId xmlns:a16="http://schemas.microsoft.com/office/drawing/2014/main" val="20000"/>
                    </a:ext>
                  </a:extLst>
                </a:gridCol>
                <a:gridCol w="2359112">
                  <a:extLst>
                    <a:ext uri="{9D8B030D-6E8A-4147-A177-3AD203B41FA5}">
                      <a16:colId xmlns:a16="http://schemas.microsoft.com/office/drawing/2014/main" val="20001"/>
                    </a:ext>
                  </a:extLst>
                </a:gridCol>
              </a:tblGrid>
              <a:tr h="335664">
                <a:tc>
                  <a:txBody>
                    <a:bodyPr/>
                    <a:lstStyle/>
                    <a:p>
                      <a:r>
                        <a:rPr lang="en-US" sz="1600" dirty="0"/>
                        <a:t>id</a:t>
                      </a:r>
                    </a:p>
                  </a:txBody>
                  <a:tcPr/>
                </a:tc>
                <a:tc>
                  <a:txBody>
                    <a:bodyPr/>
                    <a:lstStyle/>
                    <a:p>
                      <a:r>
                        <a:rPr lang="en-US" sz="1600" dirty="0"/>
                        <a:t>name</a:t>
                      </a:r>
                    </a:p>
                  </a:txBody>
                  <a:tcPr/>
                </a:tc>
                <a:extLst>
                  <a:ext uri="{0D108BD9-81ED-4DB2-BD59-A6C34878D82A}">
                    <a16:rowId xmlns:a16="http://schemas.microsoft.com/office/drawing/2014/main" val="10000"/>
                  </a:ext>
                </a:extLst>
              </a:tr>
              <a:tr h="335664">
                <a:tc>
                  <a:txBody>
                    <a:bodyPr/>
                    <a:lstStyle/>
                    <a:p>
                      <a:r>
                        <a:rPr lang="en-US" sz="1600" dirty="0"/>
                        <a:t>1</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Megabyte</a:t>
                      </a:r>
                    </a:p>
                  </a:txBody>
                  <a:tcPr/>
                </a:tc>
                <a:extLst>
                  <a:ext uri="{0D108BD9-81ED-4DB2-BD59-A6C34878D82A}">
                    <a16:rowId xmlns:a16="http://schemas.microsoft.com/office/drawing/2014/main" val="10001"/>
                  </a:ext>
                </a:extLst>
              </a:tr>
              <a:tr h="335664">
                <a:tc>
                  <a:txBody>
                    <a:bodyPr/>
                    <a:lstStyle/>
                    <a:p>
                      <a:r>
                        <a:rPr lang="en-US" sz="1600" dirty="0"/>
                        <a:t>3</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Fuzz</a:t>
                      </a:r>
                      <a:r>
                        <a:rPr lang="en-US" sz="1600" baseline="0" dirty="0"/>
                        <a:t> Aldrin</a:t>
                      </a:r>
                      <a:endParaRPr lang="en-US" sz="1600"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306627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Joining data</a:t>
            </a:r>
          </a:p>
        </p:txBody>
      </p:sp>
      <p:sp>
        <p:nvSpPr>
          <p:cNvPr id="3" name="Content Placeholder 2"/>
          <p:cNvSpPr>
            <a:spLocks noGrp="1"/>
          </p:cNvSpPr>
          <p:nvPr>
            <p:ph idx="1"/>
          </p:nvPr>
        </p:nvSpPr>
        <p:spPr/>
        <p:txBody>
          <a:bodyPr/>
          <a:lstStyle/>
          <a:p>
            <a:r>
              <a:rPr lang="en-US" dirty="0"/>
              <a:t>A </a:t>
            </a:r>
            <a:r>
              <a:rPr lang="en-US" dirty="0">
                <a:solidFill>
                  <a:schemeClr val="tx2"/>
                </a:solidFill>
              </a:rPr>
              <a:t>join</a:t>
            </a:r>
            <a:r>
              <a:rPr lang="en-US" dirty="0"/>
              <a:t> operation merges two or more tables into a single relation.  Different ways of doing this:</a:t>
            </a:r>
          </a:p>
          <a:p>
            <a:pPr marL="342900" indent="-342900">
              <a:buFont typeface="Arial" charset="0"/>
              <a:buChar char="•"/>
            </a:pPr>
            <a:r>
              <a:rPr lang="en-US" dirty="0"/>
              <a:t>Inner</a:t>
            </a:r>
          </a:p>
          <a:p>
            <a:pPr marL="342900" indent="-342900">
              <a:buFont typeface="Arial" charset="0"/>
              <a:buChar char="•"/>
            </a:pPr>
            <a:r>
              <a:rPr lang="en-US" dirty="0"/>
              <a:t>Left</a:t>
            </a:r>
          </a:p>
          <a:p>
            <a:pPr marL="342900" indent="-342900">
              <a:buFont typeface="Arial" charset="0"/>
              <a:buChar char="•"/>
            </a:pPr>
            <a:r>
              <a:rPr lang="en-US" dirty="0"/>
              <a:t>Right</a:t>
            </a:r>
          </a:p>
          <a:p>
            <a:pPr marL="342900" indent="-342900">
              <a:buFont typeface="Arial" charset="0"/>
              <a:buChar char="•"/>
            </a:pPr>
            <a:r>
              <a:rPr lang="en-US" dirty="0"/>
              <a:t>Full Outer</a:t>
            </a:r>
          </a:p>
          <a:p>
            <a:endParaRPr lang="en-US" dirty="0"/>
          </a:p>
          <a:p>
            <a:r>
              <a:rPr lang="en-US" dirty="0"/>
              <a:t>Join operations are done </a:t>
            </a:r>
            <a:r>
              <a:rPr lang="en-US" dirty="0">
                <a:solidFill>
                  <a:schemeClr val="tx2"/>
                </a:solidFill>
              </a:rPr>
              <a:t>on</a:t>
            </a:r>
            <a:r>
              <a:rPr lang="en-US" dirty="0"/>
              <a:t> columns that explicitly link the tables together</a:t>
            </a:r>
          </a:p>
          <a:p>
            <a:pPr marL="342900" indent="-342900">
              <a:buFont typeface="Arial" charset="0"/>
              <a:buChar char="•"/>
            </a:pP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77</a:t>
            </a:fld>
            <a:endParaRPr lang="en-US"/>
          </a:p>
        </p:txBody>
      </p:sp>
    </p:spTree>
    <p:extLst>
      <p:ext uri="{BB962C8B-B14F-4D97-AF65-F5344CB8AC3E}">
        <p14:creationId xmlns:p14="http://schemas.microsoft.com/office/powerpoint/2010/main" val="1022241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Google Image Search One Slide SQL Join Visual</a:t>
            </a:r>
          </a:p>
        </p:txBody>
      </p:sp>
      <p:sp>
        <p:nvSpPr>
          <p:cNvPr id="3" name="Content Placeholder 2">
            <a:extLst>
              <a:ext uri="{FF2B5EF4-FFF2-40B4-BE49-F238E27FC236}">
                <a16:creationId xmlns:a16="http://schemas.microsoft.com/office/drawing/2014/main" id="{93245685-3876-AC4C-A094-2658C0E0A4AA}"/>
              </a:ext>
            </a:extLst>
          </p:cNvPr>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A2EF37A0-74FC-AB4F-AE4C-D9BFC6719E9F}" type="slidenum">
              <a:rPr lang="en-US" smtClean="0"/>
              <a:t>78</a:t>
            </a:fld>
            <a:endParaRPr lang="en-US"/>
          </a:p>
        </p:txBody>
      </p:sp>
      <p:pic>
        <p:nvPicPr>
          <p:cNvPr id="7" name="Picture 6"/>
          <p:cNvPicPr>
            <a:picLocks noChangeAspect="1"/>
          </p:cNvPicPr>
          <p:nvPr/>
        </p:nvPicPr>
        <p:blipFill>
          <a:blip r:embed="rId3"/>
          <a:stretch>
            <a:fillRect/>
          </a:stretch>
        </p:blipFill>
        <p:spPr>
          <a:xfrm>
            <a:off x="2147849" y="1279023"/>
            <a:ext cx="7083502" cy="5151638"/>
          </a:xfrm>
          <a:prstGeom prst="rect">
            <a:avLst/>
          </a:prstGeom>
        </p:spPr>
      </p:pic>
      <p:sp>
        <p:nvSpPr>
          <p:cNvPr id="8" name="TextBox 7"/>
          <p:cNvSpPr txBox="1"/>
          <p:nvPr/>
        </p:nvSpPr>
        <p:spPr>
          <a:xfrm>
            <a:off x="4092072" y="6534436"/>
            <a:ext cx="7338571" cy="338554"/>
          </a:xfrm>
          <a:prstGeom prst="rect">
            <a:avLst/>
          </a:prstGeom>
          <a:noFill/>
        </p:spPr>
        <p:txBody>
          <a:bodyPr wrap="square" rtlCol="0">
            <a:spAutoFit/>
          </a:bodyPr>
          <a:lstStyle/>
          <a:p>
            <a:pPr algn="r"/>
            <a:r>
              <a:rPr lang="en-US" sz="1600" dirty="0">
                <a:solidFill>
                  <a:schemeClr val="bg1">
                    <a:lumMod val="50000"/>
                  </a:schemeClr>
                </a:solidFill>
              </a:rPr>
              <a:t>Image credit: http://</a:t>
            </a:r>
            <a:r>
              <a:rPr lang="en-US" sz="1600" dirty="0" err="1">
                <a:solidFill>
                  <a:schemeClr val="bg1">
                    <a:lumMod val="50000"/>
                  </a:schemeClr>
                </a:solidFill>
              </a:rPr>
              <a:t>www.dofactory.com</a:t>
            </a:r>
            <a:r>
              <a:rPr lang="en-US" sz="1600" dirty="0">
                <a:solidFill>
                  <a:schemeClr val="bg1">
                    <a:lumMod val="50000"/>
                  </a:schemeClr>
                </a:solidFill>
              </a:rPr>
              <a:t>/</a:t>
            </a:r>
            <a:r>
              <a:rPr lang="en-US" sz="1600" dirty="0" err="1">
                <a:solidFill>
                  <a:schemeClr val="bg1">
                    <a:lumMod val="50000"/>
                  </a:schemeClr>
                </a:solidFill>
              </a:rPr>
              <a:t>sql</a:t>
            </a:r>
            <a:r>
              <a:rPr lang="en-US" sz="1600" dirty="0">
                <a:solidFill>
                  <a:schemeClr val="bg1">
                    <a:lumMod val="50000"/>
                  </a:schemeClr>
                </a:solidFill>
              </a:rPr>
              <a:t>/join</a:t>
            </a:r>
          </a:p>
        </p:txBody>
      </p:sp>
    </p:spTree>
    <p:extLst>
      <p:ext uri="{BB962C8B-B14F-4D97-AF65-F5344CB8AC3E}">
        <p14:creationId xmlns:p14="http://schemas.microsoft.com/office/powerpoint/2010/main" val="56548968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Inner Joins</a:t>
            </a:r>
          </a:p>
        </p:txBody>
      </p:sp>
      <p:sp>
        <p:nvSpPr>
          <p:cNvPr id="3" name="Content Placeholder 2"/>
          <p:cNvSpPr>
            <a:spLocks noGrp="1"/>
          </p:cNvSpPr>
          <p:nvPr>
            <p:ph idx="1"/>
          </p:nvPr>
        </p:nvSpPr>
        <p:spPr>
          <a:xfrm>
            <a:off x="609600" y="4446281"/>
            <a:ext cx="10160000" cy="1679883"/>
          </a:xfrm>
        </p:spPr>
        <p:txBody>
          <a:bodyPr/>
          <a:lstStyle/>
          <a:p>
            <a:r>
              <a:rPr lang="en-US" dirty="0"/>
              <a:t>Inner join returns merged rows that share the </a:t>
            </a:r>
            <a:r>
              <a:rPr lang="en-US" dirty="0">
                <a:solidFill>
                  <a:schemeClr val="tx2"/>
                </a:solidFill>
              </a:rPr>
              <a:t>same</a:t>
            </a:r>
            <a:r>
              <a:rPr lang="en-US" dirty="0"/>
              <a:t> value in the column they are being joined on (</a:t>
            </a:r>
            <a:r>
              <a:rPr lang="en-US" dirty="0">
                <a:latin typeface="Courier" charset="0"/>
                <a:ea typeface="Courier" charset="0"/>
                <a:cs typeface="Courier" charset="0"/>
              </a:rPr>
              <a:t>id</a:t>
            </a:r>
            <a:r>
              <a:rPr lang="en-US" dirty="0"/>
              <a:t> and </a:t>
            </a:r>
            <a:r>
              <a:rPr lang="en-US" dirty="0" err="1">
                <a:latin typeface="Courier" charset="0"/>
                <a:ea typeface="Courier" charset="0"/>
                <a:cs typeface="Courier" charset="0"/>
              </a:rPr>
              <a:t>cat_id</a:t>
            </a:r>
            <a:r>
              <a:rPr lang="en-US" dirty="0"/>
              <a:t>).</a:t>
            </a:r>
          </a:p>
        </p:txBody>
      </p:sp>
      <p:sp>
        <p:nvSpPr>
          <p:cNvPr id="4" name="Slide Number Placeholder 3"/>
          <p:cNvSpPr>
            <a:spLocks noGrp="1"/>
          </p:cNvSpPr>
          <p:nvPr>
            <p:ph type="sldNum" sz="quarter" idx="12"/>
          </p:nvPr>
        </p:nvSpPr>
        <p:spPr/>
        <p:txBody>
          <a:bodyPr/>
          <a:lstStyle/>
          <a:p>
            <a:fld id="{A2EF37A0-74FC-AB4F-AE4C-D9BFC6719E9F}" type="slidenum">
              <a:rPr lang="en-US" smtClean="0"/>
              <a:t>79</a:t>
            </a:fld>
            <a:endParaRPr lang="en-US"/>
          </a:p>
        </p:txBody>
      </p:sp>
      <p:graphicFrame>
        <p:nvGraphicFramePr>
          <p:cNvPr id="5" name="Table 4"/>
          <p:cNvGraphicFramePr>
            <a:graphicFrameLocks noGrp="1"/>
          </p:cNvGraphicFramePr>
          <p:nvPr/>
        </p:nvGraphicFramePr>
        <p:xfrm>
          <a:off x="1981201" y="1727301"/>
          <a:ext cx="3558325" cy="2349648"/>
        </p:xfrm>
        <a:graphic>
          <a:graphicData uri="http://schemas.openxmlformats.org/drawingml/2006/table">
            <a:tbl>
              <a:tblPr firstRow="1" bandRow="1">
                <a:tableStyleId>{7E9639D4-E3E2-4D34-9284-5A2195B3D0D7}</a:tableStyleId>
              </a:tblPr>
              <a:tblGrid>
                <a:gridCol w="1199213">
                  <a:extLst>
                    <a:ext uri="{9D8B030D-6E8A-4147-A177-3AD203B41FA5}">
                      <a16:colId xmlns:a16="http://schemas.microsoft.com/office/drawing/2014/main" val="20000"/>
                    </a:ext>
                  </a:extLst>
                </a:gridCol>
                <a:gridCol w="2359112">
                  <a:extLst>
                    <a:ext uri="{9D8B030D-6E8A-4147-A177-3AD203B41FA5}">
                      <a16:colId xmlns:a16="http://schemas.microsoft.com/office/drawing/2014/main" val="20001"/>
                    </a:ext>
                  </a:extLst>
                </a:gridCol>
              </a:tblGrid>
              <a:tr h="335664">
                <a:tc>
                  <a:txBody>
                    <a:bodyPr/>
                    <a:lstStyle/>
                    <a:p>
                      <a:r>
                        <a:rPr lang="en-US" sz="1600" dirty="0"/>
                        <a:t>id</a:t>
                      </a:r>
                    </a:p>
                  </a:txBody>
                  <a:tcPr/>
                </a:tc>
                <a:tc>
                  <a:txBody>
                    <a:bodyPr/>
                    <a:lstStyle/>
                    <a:p>
                      <a:r>
                        <a:rPr lang="en-US" sz="1600" dirty="0"/>
                        <a:t>name</a:t>
                      </a:r>
                    </a:p>
                  </a:txBody>
                  <a:tcPr/>
                </a:tc>
                <a:extLst>
                  <a:ext uri="{0D108BD9-81ED-4DB2-BD59-A6C34878D82A}">
                    <a16:rowId xmlns:a16="http://schemas.microsoft.com/office/drawing/2014/main" val="10000"/>
                  </a:ext>
                </a:extLst>
              </a:tr>
              <a:tr h="335664">
                <a:tc>
                  <a:txBody>
                    <a:bodyPr/>
                    <a:lstStyle/>
                    <a:p>
                      <a:r>
                        <a:rPr lang="en-US" sz="1600" dirty="0"/>
                        <a:t>1</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Megabyte</a:t>
                      </a:r>
                    </a:p>
                  </a:txBody>
                  <a:tcPr/>
                </a:tc>
                <a:extLst>
                  <a:ext uri="{0D108BD9-81ED-4DB2-BD59-A6C34878D82A}">
                    <a16:rowId xmlns:a16="http://schemas.microsoft.com/office/drawing/2014/main" val="10001"/>
                  </a:ext>
                </a:extLst>
              </a:tr>
              <a:tr h="335664">
                <a:tc>
                  <a:txBody>
                    <a:bodyPr/>
                    <a:lstStyle/>
                    <a:p>
                      <a:r>
                        <a:rPr lang="en-US" sz="1600" dirty="0"/>
                        <a:t>2</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err="1"/>
                        <a:t>Meowly</a:t>
                      </a:r>
                      <a:r>
                        <a:rPr lang="en-US" sz="1600" baseline="0" dirty="0"/>
                        <a:t> Cyrus</a:t>
                      </a:r>
                      <a:endParaRPr lang="en-US" sz="1600" dirty="0"/>
                    </a:p>
                  </a:txBody>
                  <a:tcPr/>
                </a:tc>
                <a:extLst>
                  <a:ext uri="{0D108BD9-81ED-4DB2-BD59-A6C34878D82A}">
                    <a16:rowId xmlns:a16="http://schemas.microsoft.com/office/drawing/2014/main" val="10002"/>
                  </a:ext>
                </a:extLst>
              </a:tr>
              <a:tr h="335664">
                <a:tc>
                  <a:txBody>
                    <a:bodyPr/>
                    <a:lstStyle/>
                    <a:p>
                      <a:r>
                        <a:rPr lang="en-US" sz="1600" dirty="0"/>
                        <a:t>3</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Fuzz</a:t>
                      </a:r>
                      <a:r>
                        <a:rPr lang="en-US" sz="1600" baseline="0" dirty="0"/>
                        <a:t> Aldrin</a:t>
                      </a:r>
                      <a:endParaRPr lang="en-US" sz="1600" dirty="0"/>
                    </a:p>
                  </a:txBody>
                  <a:tcPr/>
                </a:tc>
                <a:extLst>
                  <a:ext uri="{0D108BD9-81ED-4DB2-BD59-A6C34878D82A}">
                    <a16:rowId xmlns:a16="http://schemas.microsoft.com/office/drawing/2014/main" val="10003"/>
                  </a:ext>
                </a:extLst>
              </a:tr>
              <a:tr h="335664">
                <a:tc>
                  <a:txBody>
                    <a:bodyPr/>
                    <a:lstStyle/>
                    <a:p>
                      <a:r>
                        <a:rPr lang="en-US" sz="1600" dirty="0"/>
                        <a:t>4</a:t>
                      </a:r>
                    </a:p>
                  </a:txBody>
                  <a:tcPr/>
                </a:tc>
                <a:tc>
                  <a:txBody>
                    <a:bodyPr/>
                    <a:lstStyle/>
                    <a:p>
                      <a:r>
                        <a:rPr lang="en-US" sz="1600" dirty="0"/>
                        <a:t>Chair</a:t>
                      </a:r>
                      <a:r>
                        <a:rPr lang="en-US" sz="1600" baseline="0" dirty="0"/>
                        <a:t>man Meow</a:t>
                      </a:r>
                      <a:endParaRPr lang="en-US" sz="1600" dirty="0"/>
                    </a:p>
                  </a:txBody>
                  <a:tcPr/>
                </a:tc>
                <a:extLst>
                  <a:ext uri="{0D108BD9-81ED-4DB2-BD59-A6C34878D82A}">
                    <a16:rowId xmlns:a16="http://schemas.microsoft.com/office/drawing/2014/main" val="10004"/>
                  </a:ext>
                </a:extLst>
              </a:tr>
              <a:tr h="335664">
                <a:tc>
                  <a:txBody>
                    <a:bodyPr/>
                    <a:lstStyle/>
                    <a:p>
                      <a:r>
                        <a:rPr lang="en-US" sz="1600" dirty="0"/>
                        <a:t>5</a:t>
                      </a:r>
                    </a:p>
                  </a:txBody>
                  <a:tcPr/>
                </a:tc>
                <a:tc>
                  <a:txBody>
                    <a:bodyPr/>
                    <a:lstStyle/>
                    <a:p>
                      <a:r>
                        <a:rPr lang="en-US" sz="1600" dirty="0"/>
                        <a:t>Anderson</a:t>
                      </a:r>
                      <a:r>
                        <a:rPr lang="en-US" sz="1600" baseline="0" dirty="0"/>
                        <a:t> Pooper</a:t>
                      </a:r>
                      <a:endParaRPr lang="en-US" sz="1600" dirty="0"/>
                    </a:p>
                  </a:txBody>
                  <a:tcPr/>
                </a:tc>
                <a:extLst>
                  <a:ext uri="{0D108BD9-81ED-4DB2-BD59-A6C34878D82A}">
                    <a16:rowId xmlns:a16="http://schemas.microsoft.com/office/drawing/2014/main" val="10005"/>
                  </a:ext>
                </a:extLst>
              </a:tr>
              <a:tr h="335664">
                <a:tc>
                  <a:txBody>
                    <a:bodyPr/>
                    <a:lstStyle/>
                    <a:p>
                      <a:r>
                        <a:rPr lang="en-US" sz="1600" dirty="0"/>
                        <a:t>6</a:t>
                      </a:r>
                    </a:p>
                  </a:txBody>
                  <a:tcPr/>
                </a:tc>
                <a:tc>
                  <a:txBody>
                    <a:bodyPr/>
                    <a:lstStyle/>
                    <a:p>
                      <a:r>
                        <a:rPr lang="en-US" sz="1600" dirty="0"/>
                        <a:t>Gigabyte</a:t>
                      </a:r>
                    </a:p>
                  </a:txBody>
                  <a:tcPr/>
                </a:tc>
                <a:extLst>
                  <a:ext uri="{0D108BD9-81ED-4DB2-BD59-A6C34878D82A}">
                    <a16:rowId xmlns:a16="http://schemas.microsoft.com/office/drawing/2014/main" val="10006"/>
                  </a:ext>
                </a:extLst>
              </a:tr>
            </a:tbl>
          </a:graphicData>
        </a:graphic>
      </p:graphicFrame>
      <p:graphicFrame>
        <p:nvGraphicFramePr>
          <p:cNvPr id="6" name="Table 5"/>
          <p:cNvGraphicFramePr>
            <a:graphicFrameLocks noGrp="1"/>
          </p:cNvGraphicFramePr>
          <p:nvPr/>
        </p:nvGraphicFramePr>
        <p:xfrm>
          <a:off x="6240906" y="1727301"/>
          <a:ext cx="3558325" cy="1342656"/>
        </p:xfrm>
        <a:graphic>
          <a:graphicData uri="http://schemas.openxmlformats.org/drawingml/2006/table">
            <a:tbl>
              <a:tblPr firstRow="1" bandRow="1">
                <a:tableStyleId>{7E9639D4-E3E2-4D34-9284-5A2195B3D0D7}</a:tableStyleId>
              </a:tblPr>
              <a:tblGrid>
                <a:gridCol w="1199213">
                  <a:extLst>
                    <a:ext uri="{9D8B030D-6E8A-4147-A177-3AD203B41FA5}">
                      <a16:colId xmlns:a16="http://schemas.microsoft.com/office/drawing/2014/main" val="20000"/>
                    </a:ext>
                  </a:extLst>
                </a:gridCol>
                <a:gridCol w="2359112">
                  <a:extLst>
                    <a:ext uri="{9D8B030D-6E8A-4147-A177-3AD203B41FA5}">
                      <a16:colId xmlns:a16="http://schemas.microsoft.com/office/drawing/2014/main" val="20001"/>
                    </a:ext>
                  </a:extLst>
                </a:gridCol>
              </a:tblGrid>
              <a:tr h="335664">
                <a:tc>
                  <a:txBody>
                    <a:bodyPr/>
                    <a:lstStyle/>
                    <a:p>
                      <a:r>
                        <a:rPr lang="en-US" sz="1600" dirty="0" err="1"/>
                        <a:t>cat_id</a:t>
                      </a:r>
                      <a:endParaRPr lang="en-US" sz="1600" dirty="0"/>
                    </a:p>
                  </a:txBody>
                  <a:tcPr/>
                </a:tc>
                <a:tc>
                  <a:txBody>
                    <a:bodyPr/>
                    <a:lstStyle/>
                    <a:p>
                      <a:r>
                        <a:rPr lang="en-US" sz="1600" dirty="0" err="1"/>
                        <a:t>last_visit</a:t>
                      </a:r>
                      <a:endParaRPr lang="en-US" sz="1600" dirty="0"/>
                    </a:p>
                  </a:txBody>
                  <a:tcPr/>
                </a:tc>
                <a:extLst>
                  <a:ext uri="{0D108BD9-81ED-4DB2-BD59-A6C34878D82A}">
                    <a16:rowId xmlns:a16="http://schemas.microsoft.com/office/drawing/2014/main" val="10000"/>
                  </a:ext>
                </a:extLst>
              </a:tr>
              <a:tr h="335664">
                <a:tc>
                  <a:txBody>
                    <a:bodyPr/>
                    <a:lstStyle/>
                    <a:p>
                      <a:r>
                        <a:rPr lang="en-US" sz="1600" dirty="0"/>
                        <a:t>1</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02-16-2017</a:t>
                      </a:r>
                    </a:p>
                  </a:txBody>
                  <a:tcPr/>
                </a:tc>
                <a:extLst>
                  <a:ext uri="{0D108BD9-81ED-4DB2-BD59-A6C34878D82A}">
                    <a16:rowId xmlns:a16="http://schemas.microsoft.com/office/drawing/2014/main" val="10001"/>
                  </a:ext>
                </a:extLst>
              </a:tr>
              <a:tr h="335664">
                <a:tc>
                  <a:txBody>
                    <a:bodyPr/>
                    <a:lstStyle/>
                    <a:p>
                      <a:r>
                        <a:rPr lang="en-US" sz="1600" dirty="0"/>
                        <a:t>2</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02-14-2017</a:t>
                      </a:r>
                    </a:p>
                  </a:txBody>
                  <a:tcPr/>
                </a:tc>
                <a:extLst>
                  <a:ext uri="{0D108BD9-81ED-4DB2-BD59-A6C34878D82A}">
                    <a16:rowId xmlns:a16="http://schemas.microsoft.com/office/drawing/2014/main" val="10002"/>
                  </a:ext>
                </a:extLst>
              </a:tr>
              <a:tr h="335664">
                <a:tc>
                  <a:txBody>
                    <a:bodyPr/>
                    <a:lstStyle/>
                    <a:p>
                      <a:r>
                        <a:rPr lang="en-US" sz="1600" dirty="0"/>
                        <a:t>5</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02-03-2017</a:t>
                      </a:r>
                    </a:p>
                  </a:txBody>
                  <a:tcPr/>
                </a:tc>
                <a:extLst>
                  <a:ext uri="{0D108BD9-81ED-4DB2-BD59-A6C34878D82A}">
                    <a16:rowId xmlns:a16="http://schemas.microsoft.com/office/drawing/2014/main" val="10003"/>
                  </a:ext>
                </a:extLst>
              </a:tr>
            </a:tbl>
          </a:graphicData>
        </a:graphic>
      </p:graphicFrame>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565733" y="5732859"/>
            <a:ext cx="1585992" cy="1024551"/>
          </a:xfrm>
          <a:prstGeom prst="rect">
            <a:avLst/>
          </a:prstGeom>
        </p:spPr>
      </p:pic>
      <p:sp>
        <p:nvSpPr>
          <p:cNvPr id="8" name="TextBox 7"/>
          <p:cNvSpPr txBox="1"/>
          <p:nvPr/>
        </p:nvSpPr>
        <p:spPr>
          <a:xfrm>
            <a:off x="1981201" y="4076949"/>
            <a:ext cx="3558325" cy="369332"/>
          </a:xfrm>
          <a:prstGeom prst="rect">
            <a:avLst/>
          </a:prstGeom>
          <a:noFill/>
        </p:spPr>
        <p:txBody>
          <a:bodyPr wrap="square" rtlCol="0">
            <a:spAutoFit/>
          </a:bodyPr>
          <a:lstStyle/>
          <a:p>
            <a:pPr algn="ctr"/>
            <a:r>
              <a:rPr lang="en-US" dirty="0">
                <a:latin typeface="Courier" charset="0"/>
                <a:ea typeface="Courier" charset="0"/>
                <a:cs typeface="Courier" charset="0"/>
              </a:rPr>
              <a:t>cats</a:t>
            </a:r>
          </a:p>
        </p:txBody>
      </p:sp>
      <p:sp>
        <p:nvSpPr>
          <p:cNvPr id="9" name="TextBox 8"/>
          <p:cNvSpPr txBox="1"/>
          <p:nvPr/>
        </p:nvSpPr>
        <p:spPr>
          <a:xfrm>
            <a:off x="6240906" y="3069957"/>
            <a:ext cx="3558325" cy="369332"/>
          </a:xfrm>
          <a:prstGeom prst="rect">
            <a:avLst/>
          </a:prstGeom>
          <a:noFill/>
        </p:spPr>
        <p:txBody>
          <a:bodyPr wrap="square" rtlCol="0">
            <a:spAutoFit/>
          </a:bodyPr>
          <a:lstStyle/>
          <a:p>
            <a:pPr algn="ctr"/>
            <a:r>
              <a:rPr lang="en-US" dirty="0">
                <a:latin typeface="Courier" charset="0"/>
                <a:ea typeface="Courier" charset="0"/>
                <a:cs typeface="Courier" charset="0"/>
              </a:rPr>
              <a:t>visits</a:t>
            </a:r>
          </a:p>
        </p:txBody>
      </p:sp>
      <p:graphicFrame>
        <p:nvGraphicFramePr>
          <p:cNvPr id="10" name="Table 9"/>
          <p:cNvGraphicFramePr>
            <a:graphicFrameLocks noGrp="1"/>
          </p:cNvGraphicFramePr>
          <p:nvPr/>
        </p:nvGraphicFramePr>
        <p:xfrm>
          <a:off x="2807567" y="5295745"/>
          <a:ext cx="5463916" cy="1342656"/>
        </p:xfrm>
        <a:graphic>
          <a:graphicData uri="http://schemas.openxmlformats.org/drawingml/2006/table">
            <a:tbl>
              <a:tblPr firstRow="1" bandRow="1">
                <a:tableStyleId>{7E9639D4-E3E2-4D34-9284-5A2195B3D0D7}</a:tableStyleId>
              </a:tblPr>
              <a:tblGrid>
                <a:gridCol w="1107304">
                  <a:extLst>
                    <a:ext uri="{9D8B030D-6E8A-4147-A177-3AD203B41FA5}">
                      <a16:colId xmlns:a16="http://schemas.microsoft.com/office/drawing/2014/main" val="20000"/>
                    </a:ext>
                  </a:extLst>
                </a:gridCol>
                <a:gridCol w="2178306">
                  <a:extLst>
                    <a:ext uri="{9D8B030D-6E8A-4147-A177-3AD203B41FA5}">
                      <a16:colId xmlns:a16="http://schemas.microsoft.com/office/drawing/2014/main" val="20001"/>
                    </a:ext>
                  </a:extLst>
                </a:gridCol>
                <a:gridCol w="2178306">
                  <a:extLst>
                    <a:ext uri="{9D8B030D-6E8A-4147-A177-3AD203B41FA5}">
                      <a16:colId xmlns:a16="http://schemas.microsoft.com/office/drawing/2014/main" val="20002"/>
                    </a:ext>
                  </a:extLst>
                </a:gridCol>
              </a:tblGrid>
              <a:tr h="335664">
                <a:tc>
                  <a:txBody>
                    <a:bodyPr/>
                    <a:lstStyle/>
                    <a:p>
                      <a:r>
                        <a:rPr lang="en-US" sz="1600" dirty="0"/>
                        <a:t>id</a:t>
                      </a:r>
                    </a:p>
                  </a:txBody>
                  <a:tcPr/>
                </a:tc>
                <a:tc>
                  <a:txBody>
                    <a:bodyPr/>
                    <a:lstStyle/>
                    <a:p>
                      <a:r>
                        <a:rPr lang="en-US" sz="1600" dirty="0"/>
                        <a:t>name</a:t>
                      </a:r>
                    </a:p>
                  </a:txBody>
                  <a:tcPr/>
                </a:tc>
                <a:tc>
                  <a:txBody>
                    <a:bodyPr/>
                    <a:lstStyle/>
                    <a:p>
                      <a:r>
                        <a:rPr lang="en-US" sz="1600" dirty="0" err="1"/>
                        <a:t>last_visit</a:t>
                      </a:r>
                      <a:endParaRPr lang="en-US" sz="1600" dirty="0"/>
                    </a:p>
                  </a:txBody>
                  <a:tcPr/>
                </a:tc>
                <a:extLst>
                  <a:ext uri="{0D108BD9-81ED-4DB2-BD59-A6C34878D82A}">
                    <a16:rowId xmlns:a16="http://schemas.microsoft.com/office/drawing/2014/main" val="10000"/>
                  </a:ext>
                </a:extLst>
              </a:tr>
              <a:tr h="335664">
                <a:tc>
                  <a:txBody>
                    <a:bodyPr/>
                    <a:lstStyle/>
                    <a:p>
                      <a:r>
                        <a:rPr lang="en-US" sz="1600" dirty="0"/>
                        <a:t>1</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Megabyte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02-16-2017</a:t>
                      </a:r>
                    </a:p>
                  </a:txBody>
                  <a:tcPr/>
                </a:tc>
                <a:extLst>
                  <a:ext uri="{0D108BD9-81ED-4DB2-BD59-A6C34878D82A}">
                    <a16:rowId xmlns:a16="http://schemas.microsoft.com/office/drawing/2014/main" val="10001"/>
                  </a:ext>
                </a:extLst>
              </a:tr>
              <a:tr h="335664">
                <a:tc>
                  <a:txBody>
                    <a:bodyPr/>
                    <a:lstStyle/>
                    <a:p>
                      <a:r>
                        <a:rPr lang="en-US" sz="1600" dirty="0"/>
                        <a:t>2</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err="1"/>
                        <a:t>Meowly</a:t>
                      </a:r>
                      <a:r>
                        <a:rPr lang="en-US" sz="1600" baseline="0" dirty="0"/>
                        <a:t> Cyrus</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02-14-2017</a:t>
                      </a:r>
                    </a:p>
                  </a:txBody>
                  <a:tcPr/>
                </a:tc>
                <a:extLst>
                  <a:ext uri="{0D108BD9-81ED-4DB2-BD59-A6C34878D82A}">
                    <a16:rowId xmlns:a16="http://schemas.microsoft.com/office/drawing/2014/main" val="10002"/>
                  </a:ext>
                </a:extLst>
              </a:tr>
              <a:tr h="335664">
                <a:tc>
                  <a:txBody>
                    <a:bodyPr/>
                    <a:lstStyle/>
                    <a:p>
                      <a:r>
                        <a:rPr lang="en-US" sz="1600" dirty="0"/>
                        <a:t>5</a:t>
                      </a:r>
                    </a:p>
                  </a:txBody>
                  <a:tcPr/>
                </a:tc>
                <a:tc>
                  <a:txBody>
                    <a:bodyPr/>
                    <a:lstStyle/>
                    <a:p>
                      <a:r>
                        <a:rPr lang="en-US" sz="1600" dirty="0"/>
                        <a:t>Anderson</a:t>
                      </a:r>
                      <a:r>
                        <a:rPr lang="en-US" sz="1600" baseline="0" dirty="0"/>
                        <a:t> Pooper</a:t>
                      </a:r>
                      <a:endParaRPr lang="en-US" sz="1600" dirty="0"/>
                    </a:p>
                  </a:txBody>
                  <a:tcPr/>
                </a:tc>
                <a:tc>
                  <a:txBody>
                    <a:bodyPr/>
                    <a:lstStyle/>
                    <a:p>
                      <a:r>
                        <a:rPr lang="en-US" sz="1600" dirty="0"/>
                        <a:t>02-03-2017</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517469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Tables </a:t>
            </a:r>
          </a:p>
        </p:txBody>
      </p:sp>
      <p:sp>
        <p:nvSpPr>
          <p:cNvPr id="5" name="Slide Number Placeholder 4"/>
          <p:cNvSpPr>
            <a:spLocks noGrp="1"/>
          </p:cNvSpPr>
          <p:nvPr>
            <p:ph type="sldNum" sz="quarter" idx="12"/>
          </p:nvPr>
        </p:nvSpPr>
        <p:spPr/>
        <p:txBody>
          <a:bodyPr/>
          <a:lstStyle/>
          <a:p>
            <a:fld id="{A2EF37A0-74FC-AB4F-AE4C-D9BFC6719E9F}" type="slidenum">
              <a:rPr lang="en-US" smtClean="0"/>
              <a:pPr/>
              <a:t>8</a:t>
            </a:fld>
            <a:endParaRPr lang="en-US"/>
          </a:p>
        </p:txBody>
      </p:sp>
      <p:graphicFrame>
        <p:nvGraphicFramePr>
          <p:cNvPr id="8" name="Table 7"/>
          <p:cNvGraphicFramePr>
            <a:graphicFrameLocks noGrp="1"/>
          </p:cNvGraphicFramePr>
          <p:nvPr/>
        </p:nvGraphicFramePr>
        <p:xfrm>
          <a:off x="5458111" y="3460612"/>
          <a:ext cx="4143088" cy="2125690"/>
        </p:xfrm>
        <a:graphic>
          <a:graphicData uri="http://schemas.openxmlformats.org/drawingml/2006/table">
            <a:tbl>
              <a:tblPr firstRow="1" bandRow="1">
                <a:tableStyleId>{7E9639D4-E3E2-4D34-9284-5A2195B3D0D7}</a:tableStyleId>
              </a:tblPr>
              <a:tblGrid>
                <a:gridCol w="1035772">
                  <a:extLst>
                    <a:ext uri="{9D8B030D-6E8A-4147-A177-3AD203B41FA5}">
                      <a16:colId xmlns:a16="http://schemas.microsoft.com/office/drawing/2014/main" val="20000"/>
                    </a:ext>
                  </a:extLst>
                </a:gridCol>
                <a:gridCol w="1035772">
                  <a:extLst>
                    <a:ext uri="{9D8B030D-6E8A-4147-A177-3AD203B41FA5}">
                      <a16:colId xmlns:a16="http://schemas.microsoft.com/office/drawing/2014/main" val="20001"/>
                    </a:ext>
                  </a:extLst>
                </a:gridCol>
                <a:gridCol w="1035772">
                  <a:extLst>
                    <a:ext uri="{9D8B030D-6E8A-4147-A177-3AD203B41FA5}">
                      <a16:colId xmlns:a16="http://schemas.microsoft.com/office/drawing/2014/main" val="20002"/>
                    </a:ext>
                  </a:extLst>
                </a:gridCol>
                <a:gridCol w="1035772">
                  <a:extLst>
                    <a:ext uri="{9D8B030D-6E8A-4147-A177-3AD203B41FA5}">
                      <a16:colId xmlns:a16="http://schemas.microsoft.com/office/drawing/2014/main" val="20003"/>
                    </a:ext>
                  </a:extLst>
                </a:gridCol>
              </a:tblGrid>
              <a:tr h="425138">
                <a:tc>
                  <a:txBody>
                    <a:bodyPr/>
                    <a:lstStyle/>
                    <a:p>
                      <a:r>
                        <a:rPr lang="en-US" dirty="0"/>
                        <a:t>ID</a:t>
                      </a:r>
                    </a:p>
                  </a:txBody>
                  <a:tcPr/>
                </a:tc>
                <a:tc>
                  <a:txBody>
                    <a:bodyPr/>
                    <a:lstStyle/>
                    <a:p>
                      <a:r>
                        <a:rPr lang="en-US" dirty="0"/>
                        <a:t>age</a:t>
                      </a:r>
                    </a:p>
                  </a:txBody>
                  <a:tcPr/>
                </a:tc>
                <a:tc>
                  <a:txBody>
                    <a:bodyPr/>
                    <a:lstStyle/>
                    <a:p>
                      <a:r>
                        <a:rPr lang="en-US" dirty="0" err="1"/>
                        <a:t>wgt_kg</a:t>
                      </a:r>
                      <a:endParaRPr lang="en-US" dirty="0"/>
                    </a:p>
                  </a:txBody>
                  <a:tcPr/>
                </a:tc>
                <a:tc>
                  <a:txBody>
                    <a:bodyPr/>
                    <a:lstStyle/>
                    <a:p>
                      <a:r>
                        <a:rPr lang="en-US" dirty="0" err="1"/>
                        <a:t>hgt_cm</a:t>
                      </a:r>
                      <a:endParaRPr lang="en-US" dirty="0"/>
                    </a:p>
                  </a:txBody>
                  <a:tcPr/>
                </a:tc>
                <a:extLst>
                  <a:ext uri="{0D108BD9-81ED-4DB2-BD59-A6C34878D82A}">
                    <a16:rowId xmlns:a16="http://schemas.microsoft.com/office/drawing/2014/main" val="10000"/>
                  </a:ext>
                </a:extLst>
              </a:tr>
              <a:tr h="425138">
                <a:tc>
                  <a:txBody>
                    <a:bodyPr/>
                    <a:lstStyle/>
                    <a:p>
                      <a:r>
                        <a:rPr lang="en-US" dirty="0"/>
                        <a:t>1</a:t>
                      </a:r>
                    </a:p>
                  </a:txBody>
                  <a:tcPr/>
                </a:tc>
                <a:tc>
                  <a:txBody>
                    <a:bodyPr/>
                    <a:lstStyle/>
                    <a:p>
                      <a:r>
                        <a:rPr lang="en-US" dirty="0"/>
                        <a:t>12.2</a:t>
                      </a:r>
                    </a:p>
                  </a:txBody>
                  <a:tcPr/>
                </a:tc>
                <a:tc>
                  <a:txBody>
                    <a:bodyPr/>
                    <a:lstStyle/>
                    <a:p>
                      <a:r>
                        <a:rPr lang="en-US" dirty="0"/>
                        <a:t>42.3</a:t>
                      </a:r>
                    </a:p>
                  </a:txBody>
                  <a:tcPr/>
                </a:tc>
                <a:tc>
                  <a:txBody>
                    <a:bodyPr/>
                    <a:lstStyle/>
                    <a:p>
                      <a:r>
                        <a:rPr lang="en-US" dirty="0"/>
                        <a:t>145.1</a:t>
                      </a:r>
                    </a:p>
                  </a:txBody>
                  <a:tcPr/>
                </a:tc>
                <a:extLst>
                  <a:ext uri="{0D108BD9-81ED-4DB2-BD59-A6C34878D82A}">
                    <a16:rowId xmlns:a16="http://schemas.microsoft.com/office/drawing/2014/main" val="10001"/>
                  </a:ext>
                </a:extLst>
              </a:tr>
              <a:tr h="425138">
                <a:tc>
                  <a:txBody>
                    <a:bodyPr/>
                    <a:lstStyle/>
                    <a:p>
                      <a:r>
                        <a:rPr lang="en-US" dirty="0"/>
                        <a:t>2</a:t>
                      </a:r>
                    </a:p>
                  </a:txBody>
                  <a:tcPr/>
                </a:tc>
                <a:tc>
                  <a:txBody>
                    <a:bodyPr/>
                    <a:lstStyle/>
                    <a:p>
                      <a:r>
                        <a:rPr lang="en-US" dirty="0"/>
                        <a:t>11.0</a:t>
                      </a:r>
                    </a:p>
                  </a:txBody>
                  <a:tcPr/>
                </a:tc>
                <a:tc>
                  <a:txBody>
                    <a:bodyPr/>
                    <a:lstStyle/>
                    <a:p>
                      <a:r>
                        <a:rPr lang="en-US" dirty="0"/>
                        <a:t>40.8</a:t>
                      </a:r>
                    </a:p>
                  </a:txBody>
                  <a:tcPr/>
                </a:tc>
                <a:tc>
                  <a:txBody>
                    <a:bodyPr/>
                    <a:lstStyle/>
                    <a:p>
                      <a:r>
                        <a:rPr lang="en-US" dirty="0"/>
                        <a:t>143.8</a:t>
                      </a:r>
                    </a:p>
                  </a:txBody>
                  <a:tcPr/>
                </a:tc>
                <a:extLst>
                  <a:ext uri="{0D108BD9-81ED-4DB2-BD59-A6C34878D82A}">
                    <a16:rowId xmlns:a16="http://schemas.microsoft.com/office/drawing/2014/main" val="10002"/>
                  </a:ext>
                </a:extLst>
              </a:tr>
              <a:tr h="425138">
                <a:tc>
                  <a:txBody>
                    <a:bodyPr/>
                    <a:lstStyle/>
                    <a:p>
                      <a:r>
                        <a:rPr lang="en-US" dirty="0"/>
                        <a:t>3</a:t>
                      </a:r>
                    </a:p>
                  </a:txBody>
                  <a:tcPr/>
                </a:tc>
                <a:tc>
                  <a:txBody>
                    <a:bodyPr/>
                    <a:lstStyle/>
                    <a:p>
                      <a:r>
                        <a:rPr lang="en-US" dirty="0"/>
                        <a:t>15.6</a:t>
                      </a:r>
                    </a:p>
                  </a:txBody>
                  <a:tcPr/>
                </a:tc>
                <a:tc>
                  <a:txBody>
                    <a:bodyPr/>
                    <a:lstStyle/>
                    <a:p>
                      <a:r>
                        <a:rPr lang="en-US" dirty="0"/>
                        <a:t>65.3</a:t>
                      </a:r>
                    </a:p>
                  </a:txBody>
                  <a:tcPr/>
                </a:tc>
                <a:tc>
                  <a:txBody>
                    <a:bodyPr/>
                    <a:lstStyle/>
                    <a:p>
                      <a:r>
                        <a:rPr lang="en-US" dirty="0"/>
                        <a:t>165.3</a:t>
                      </a:r>
                    </a:p>
                  </a:txBody>
                  <a:tcPr/>
                </a:tc>
                <a:extLst>
                  <a:ext uri="{0D108BD9-81ED-4DB2-BD59-A6C34878D82A}">
                    <a16:rowId xmlns:a16="http://schemas.microsoft.com/office/drawing/2014/main" val="10003"/>
                  </a:ext>
                </a:extLst>
              </a:tr>
              <a:tr h="425138">
                <a:tc>
                  <a:txBody>
                    <a:bodyPr/>
                    <a:lstStyle/>
                    <a:p>
                      <a:r>
                        <a:rPr lang="en-US" dirty="0"/>
                        <a:t>4</a:t>
                      </a:r>
                    </a:p>
                  </a:txBody>
                  <a:tcPr/>
                </a:tc>
                <a:tc>
                  <a:txBody>
                    <a:bodyPr/>
                    <a:lstStyle/>
                    <a:p>
                      <a:r>
                        <a:rPr lang="en-US" dirty="0"/>
                        <a:t>35.1</a:t>
                      </a:r>
                    </a:p>
                  </a:txBody>
                  <a:tcPr/>
                </a:tc>
                <a:tc>
                  <a:txBody>
                    <a:bodyPr/>
                    <a:lstStyle/>
                    <a:p>
                      <a:r>
                        <a:rPr lang="en-US" dirty="0"/>
                        <a:t>84.2</a:t>
                      </a:r>
                    </a:p>
                  </a:txBody>
                  <a:tcPr/>
                </a:tc>
                <a:tc>
                  <a:txBody>
                    <a:bodyPr/>
                    <a:lstStyle/>
                    <a:p>
                      <a:r>
                        <a:rPr lang="en-US" dirty="0"/>
                        <a:t>185.8</a:t>
                      </a:r>
                    </a:p>
                  </a:txBody>
                  <a:tcPr/>
                </a:tc>
                <a:extLst>
                  <a:ext uri="{0D108BD9-81ED-4DB2-BD59-A6C34878D82A}">
                    <a16:rowId xmlns:a16="http://schemas.microsoft.com/office/drawing/2014/main" val="10004"/>
                  </a:ext>
                </a:extLst>
              </a:tr>
            </a:tbl>
          </a:graphicData>
        </a:graphic>
      </p:graphicFrame>
      <p:grpSp>
        <p:nvGrpSpPr>
          <p:cNvPr id="25" name="Group 24"/>
          <p:cNvGrpSpPr/>
          <p:nvPr/>
        </p:nvGrpSpPr>
        <p:grpSpPr>
          <a:xfrm>
            <a:off x="1981199" y="4064366"/>
            <a:ext cx="3192100" cy="1216701"/>
            <a:chOff x="457199" y="4064365"/>
            <a:chExt cx="3192100" cy="1216701"/>
          </a:xfrm>
        </p:grpSpPr>
        <p:cxnSp>
          <p:nvCxnSpPr>
            <p:cNvPr id="11" name="Straight Arrow Connector 10"/>
            <p:cNvCxnSpPr/>
            <p:nvPr/>
          </p:nvCxnSpPr>
          <p:spPr>
            <a:xfrm>
              <a:off x="2629968" y="4064365"/>
              <a:ext cx="1019331" cy="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12" name="TextBox 11"/>
            <p:cNvSpPr txBox="1"/>
            <p:nvPr/>
          </p:nvSpPr>
          <p:spPr>
            <a:xfrm>
              <a:off x="457199" y="4173900"/>
              <a:ext cx="1790519" cy="923330"/>
            </a:xfrm>
            <a:prstGeom prst="rect">
              <a:avLst/>
            </a:prstGeom>
            <a:noFill/>
          </p:spPr>
          <p:txBody>
            <a:bodyPr wrap="square" rtlCol="0">
              <a:spAutoFit/>
            </a:bodyPr>
            <a:lstStyle/>
            <a:p>
              <a:pPr algn="r"/>
              <a:r>
                <a:rPr lang="en-US" dirty="0">
                  <a:solidFill>
                    <a:schemeClr val="accent3"/>
                  </a:solidFill>
                </a:rPr>
                <a:t>Observations,</a:t>
              </a:r>
            </a:p>
            <a:p>
              <a:pPr algn="r"/>
              <a:r>
                <a:rPr lang="en-US" dirty="0">
                  <a:solidFill>
                    <a:schemeClr val="accent3"/>
                  </a:solidFill>
                </a:rPr>
                <a:t>Rows, or </a:t>
              </a:r>
            </a:p>
            <a:p>
              <a:pPr algn="r"/>
              <a:r>
                <a:rPr lang="en-US" dirty="0">
                  <a:solidFill>
                    <a:schemeClr val="accent3"/>
                  </a:solidFill>
                </a:rPr>
                <a:t>Tuples</a:t>
              </a:r>
            </a:p>
          </p:txBody>
        </p:sp>
        <p:cxnSp>
          <p:nvCxnSpPr>
            <p:cNvPr id="13" name="Straight Arrow Connector 12"/>
            <p:cNvCxnSpPr/>
            <p:nvPr/>
          </p:nvCxnSpPr>
          <p:spPr>
            <a:xfrm>
              <a:off x="2629968" y="4449945"/>
              <a:ext cx="1019331" cy="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14" name="Straight Arrow Connector 13"/>
            <p:cNvCxnSpPr/>
            <p:nvPr/>
          </p:nvCxnSpPr>
          <p:spPr>
            <a:xfrm>
              <a:off x="2629968" y="4865506"/>
              <a:ext cx="1019331" cy="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15" name="Straight Arrow Connector 14"/>
            <p:cNvCxnSpPr/>
            <p:nvPr/>
          </p:nvCxnSpPr>
          <p:spPr>
            <a:xfrm>
              <a:off x="2629968" y="5281066"/>
              <a:ext cx="1019331" cy="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grpSp>
      <p:grpSp>
        <p:nvGrpSpPr>
          <p:cNvPr id="24" name="Group 23"/>
          <p:cNvGrpSpPr/>
          <p:nvPr/>
        </p:nvGrpSpPr>
        <p:grpSpPr>
          <a:xfrm>
            <a:off x="6485744" y="1871011"/>
            <a:ext cx="3115455" cy="1487402"/>
            <a:chOff x="4961743" y="1871011"/>
            <a:chExt cx="3115455" cy="1487402"/>
          </a:xfrm>
        </p:grpSpPr>
        <p:cxnSp>
          <p:nvCxnSpPr>
            <p:cNvPr id="17" name="Straight Arrow Connector 16"/>
            <p:cNvCxnSpPr/>
            <p:nvPr/>
          </p:nvCxnSpPr>
          <p:spPr>
            <a:xfrm>
              <a:off x="6484044" y="2986567"/>
              <a:ext cx="3097" cy="371846"/>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8" name="Straight Arrow Connector 17"/>
            <p:cNvCxnSpPr/>
            <p:nvPr/>
          </p:nvCxnSpPr>
          <p:spPr>
            <a:xfrm>
              <a:off x="5381465" y="2986567"/>
              <a:ext cx="3097" cy="371846"/>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19" name="TextBox 18"/>
            <p:cNvSpPr txBox="1"/>
            <p:nvPr/>
          </p:nvSpPr>
          <p:spPr>
            <a:xfrm>
              <a:off x="4961743" y="1871011"/>
              <a:ext cx="3115455" cy="923330"/>
            </a:xfrm>
            <a:prstGeom prst="rect">
              <a:avLst/>
            </a:prstGeom>
            <a:noFill/>
          </p:spPr>
          <p:txBody>
            <a:bodyPr wrap="square" rtlCol="0">
              <a:spAutoFit/>
            </a:bodyPr>
            <a:lstStyle/>
            <a:p>
              <a:pPr algn="ctr"/>
              <a:r>
                <a:rPr lang="en-US" dirty="0">
                  <a:solidFill>
                    <a:schemeClr val="accent5"/>
                  </a:solidFill>
                </a:rPr>
                <a:t>Variables</a:t>
              </a:r>
            </a:p>
            <a:p>
              <a:pPr algn="ctr"/>
              <a:r>
                <a:rPr lang="en-US" dirty="0">
                  <a:solidFill>
                    <a:schemeClr val="accent5"/>
                  </a:solidFill>
                </a:rPr>
                <a:t>(also called Attributes, or Columns, or Labels)</a:t>
              </a:r>
            </a:p>
          </p:txBody>
        </p:sp>
        <p:cxnSp>
          <p:nvCxnSpPr>
            <p:cNvPr id="20" name="Straight Arrow Connector 19"/>
            <p:cNvCxnSpPr/>
            <p:nvPr/>
          </p:nvCxnSpPr>
          <p:spPr>
            <a:xfrm>
              <a:off x="7586622" y="2986567"/>
              <a:ext cx="3097" cy="371846"/>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grpSp>
      <p:grpSp>
        <p:nvGrpSpPr>
          <p:cNvPr id="23" name="Group 22"/>
          <p:cNvGrpSpPr/>
          <p:nvPr/>
        </p:nvGrpSpPr>
        <p:grpSpPr>
          <a:xfrm>
            <a:off x="2723214" y="1871011"/>
            <a:ext cx="3762530" cy="1509592"/>
            <a:chOff x="1199214" y="1871011"/>
            <a:chExt cx="3762530" cy="1509592"/>
          </a:xfrm>
        </p:grpSpPr>
        <p:cxnSp>
          <p:nvCxnSpPr>
            <p:cNvPr id="16" name="Straight Arrow Connector 15"/>
            <p:cNvCxnSpPr/>
            <p:nvPr/>
          </p:nvCxnSpPr>
          <p:spPr>
            <a:xfrm>
              <a:off x="3649299" y="2794341"/>
              <a:ext cx="446361" cy="586262"/>
            </a:xfrm>
            <a:prstGeom prst="straightConnector1">
              <a:avLst/>
            </a:prstGeom>
            <a:ln>
              <a:solidFill>
                <a:srgbClr val="7030A0"/>
              </a:solidFill>
              <a:tailEnd type="triangle"/>
            </a:ln>
          </p:spPr>
          <p:style>
            <a:lnRef idx="3">
              <a:schemeClr val="accent5"/>
            </a:lnRef>
            <a:fillRef idx="0">
              <a:schemeClr val="accent5"/>
            </a:fillRef>
            <a:effectRef idx="2">
              <a:schemeClr val="accent5"/>
            </a:effectRef>
            <a:fontRef idx="minor">
              <a:schemeClr val="tx1"/>
            </a:fontRef>
          </p:style>
        </p:cxnSp>
        <p:sp>
          <p:nvSpPr>
            <p:cNvPr id="21" name="TextBox 20"/>
            <p:cNvSpPr txBox="1"/>
            <p:nvPr/>
          </p:nvSpPr>
          <p:spPr>
            <a:xfrm>
              <a:off x="1199214" y="1871011"/>
              <a:ext cx="3762530" cy="923330"/>
            </a:xfrm>
            <a:prstGeom prst="rect">
              <a:avLst/>
            </a:prstGeom>
            <a:noFill/>
          </p:spPr>
          <p:txBody>
            <a:bodyPr wrap="square" rtlCol="0">
              <a:spAutoFit/>
            </a:bodyPr>
            <a:lstStyle/>
            <a:p>
              <a:pPr algn="ctr"/>
              <a:r>
                <a:rPr lang="en-US" dirty="0">
                  <a:solidFill>
                    <a:srgbClr val="7030A0"/>
                  </a:solidFill>
                </a:rPr>
                <a:t>Special Column, called “Index”, or “ID”, or “Key”</a:t>
              </a:r>
            </a:p>
            <a:p>
              <a:pPr algn="ctr"/>
              <a:r>
                <a:rPr lang="en-US" dirty="0">
                  <a:solidFill>
                    <a:srgbClr val="7030A0"/>
                  </a:solidFill>
                </a:rPr>
                <a:t>Usually, no duplicates Allowed</a:t>
              </a:r>
            </a:p>
          </p:txBody>
        </p:sp>
      </p:grpSp>
    </p:spTree>
    <p:extLst>
      <p:ext uri="{BB962C8B-B14F-4D97-AF65-F5344CB8AC3E}">
        <p14:creationId xmlns:p14="http://schemas.microsoft.com/office/powerpoint/2010/main" val="647762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Inner Joins</a:t>
            </a:r>
          </a:p>
        </p:txBody>
      </p:sp>
      <p:sp>
        <p:nvSpPr>
          <p:cNvPr id="4" name="Slide Number Placeholder 3"/>
          <p:cNvSpPr>
            <a:spLocks noGrp="1"/>
          </p:cNvSpPr>
          <p:nvPr>
            <p:ph type="sldNum" sz="quarter" idx="12"/>
          </p:nvPr>
        </p:nvSpPr>
        <p:spPr/>
        <p:txBody>
          <a:bodyPr/>
          <a:lstStyle/>
          <a:p>
            <a:fld id="{A2EF37A0-74FC-AB4F-AE4C-D9BFC6719E9F}" type="slidenum">
              <a:rPr lang="en-US" smtClean="0"/>
              <a:t>80</a:t>
            </a:fld>
            <a:endParaRPr lang="en-US"/>
          </a:p>
        </p:txBody>
      </p:sp>
      <p:sp>
        <p:nvSpPr>
          <p:cNvPr id="5" name="Rounded Rectangle 4"/>
          <p:cNvSpPr/>
          <p:nvPr/>
        </p:nvSpPr>
        <p:spPr>
          <a:xfrm>
            <a:off x="1981200" y="1599271"/>
            <a:ext cx="7997252" cy="1638604"/>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1600" dirty="0">
                <a:solidFill>
                  <a:srgbClr val="92D050"/>
                </a:solidFill>
                <a:latin typeface="Courier" charset="0"/>
                <a:ea typeface="Courier" charset="0"/>
                <a:cs typeface="Courier" charset="0"/>
              </a:rPr>
              <a:t># Inner join in pandas</a:t>
            </a:r>
          </a:p>
          <a:p>
            <a:r>
              <a:rPr lang="en-US" sz="1600" dirty="0" err="1">
                <a:latin typeface="Courier" charset="0"/>
                <a:ea typeface="Courier" charset="0"/>
                <a:cs typeface="Courier" charset="0"/>
              </a:rPr>
              <a:t>df_cats</a:t>
            </a:r>
            <a:r>
              <a:rPr lang="en-US" sz="1600" dirty="0">
                <a:latin typeface="Courier" charset="0"/>
                <a:ea typeface="Courier" charset="0"/>
                <a:cs typeface="Courier" charset="0"/>
              </a:rPr>
              <a:t> = </a:t>
            </a:r>
            <a:r>
              <a:rPr lang="en-US" sz="1600" dirty="0" err="1">
                <a:latin typeface="Courier" charset="0"/>
                <a:ea typeface="Courier" charset="0"/>
                <a:cs typeface="Courier" charset="0"/>
              </a:rPr>
              <a:t>pd.read_sql_query</a:t>
            </a:r>
            <a:r>
              <a:rPr lang="en-US" sz="1600" dirty="0">
                <a:latin typeface="Courier" charset="0"/>
                <a:ea typeface="Courier" charset="0"/>
                <a:cs typeface="Courier" charset="0"/>
              </a:rPr>
              <a:t>(“SELECT * from cats”, conn)</a:t>
            </a:r>
          </a:p>
          <a:p>
            <a:r>
              <a:rPr lang="en-US" sz="1600" dirty="0" err="1">
                <a:latin typeface="Courier" charset="0"/>
                <a:ea typeface="Courier" charset="0"/>
                <a:cs typeface="Courier" charset="0"/>
              </a:rPr>
              <a:t>df_visits</a:t>
            </a:r>
            <a:r>
              <a:rPr lang="en-US" sz="1600" dirty="0">
                <a:latin typeface="Courier" charset="0"/>
                <a:ea typeface="Courier" charset="0"/>
                <a:cs typeface="Courier" charset="0"/>
              </a:rPr>
              <a:t> = </a:t>
            </a:r>
            <a:r>
              <a:rPr lang="en-US" sz="1600" dirty="0" err="1">
                <a:latin typeface="Courier" charset="0"/>
                <a:ea typeface="Courier" charset="0"/>
                <a:cs typeface="Courier" charset="0"/>
              </a:rPr>
              <a:t>pd.read_sql_query</a:t>
            </a:r>
            <a:r>
              <a:rPr lang="en-US" sz="1600" dirty="0">
                <a:latin typeface="Courier" charset="0"/>
                <a:ea typeface="Courier" charset="0"/>
                <a:cs typeface="Courier" charset="0"/>
              </a:rPr>
              <a:t>(“SELECT * from visits”, conn)</a:t>
            </a:r>
          </a:p>
          <a:p>
            <a:r>
              <a:rPr lang="en-US" sz="1600" dirty="0" err="1">
                <a:latin typeface="Courier" charset="0"/>
                <a:ea typeface="Courier" charset="0"/>
                <a:cs typeface="Courier" charset="0"/>
              </a:rPr>
              <a:t>df_cats.merge</a:t>
            </a:r>
            <a:r>
              <a:rPr lang="en-US" sz="1600" dirty="0">
                <a:latin typeface="Courier" charset="0"/>
                <a:ea typeface="Courier" charset="0"/>
                <a:cs typeface="Courier" charset="0"/>
              </a:rPr>
              <a:t>(</a:t>
            </a:r>
            <a:r>
              <a:rPr lang="en-US" sz="1600" dirty="0" err="1">
                <a:latin typeface="Courier" charset="0"/>
                <a:ea typeface="Courier" charset="0"/>
                <a:cs typeface="Courier" charset="0"/>
              </a:rPr>
              <a:t>df_visits</a:t>
            </a:r>
            <a:r>
              <a:rPr lang="en-US" sz="1600" dirty="0">
                <a:latin typeface="Courier" charset="0"/>
                <a:ea typeface="Courier" charset="0"/>
                <a:cs typeface="Courier" charset="0"/>
              </a:rPr>
              <a:t>, how = “inner”, </a:t>
            </a:r>
          </a:p>
          <a:p>
            <a:r>
              <a:rPr lang="en-US" sz="1600" dirty="0">
                <a:latin typeface="Courier" charset="0"/>
                <a:ea typeface="Courier" charset="0"/>
                <a:cs typeface="Courier" charset="0"/>
              </a:rPr>
              <a:t>              </a:t>
            </a:r>
            <a:r>
              <a:rPr lang="en-US" sz="1600" dirty="0" err="1">
                <a:latin typeface="Courier" charset="0"/>
                <a:ea typeface="Courier" charset="0"/>
                <a:cs typeface="Courier" charset="0"/>
              </a:rPr>
              <a:t>left_on</a:t>
            </a:r>
            <a:r>
              <a:rPr lang="en-US" sz="1600" dirty="0">
                <a:latin typeface="Courier" charset="0"/>
                <a:ea typeface="Courier" charset="0"/>
                <a:cs typeface="Courier" charset="0"/>
              </a:rPr>
              <a:t> = “id”, </a:t>
            </a:r>
            <a:r>
              <a:rPr lang="en-US" sz="1600" dirty="0" err="1">
                <a:latin typeface="Courier" charset="0"/>
                <a:ea typeface="Courier" charset="0"/>
                <a:cs typeface="Courier" charset="0"/>
              </a:rPr>
              <a:t>right_on</a:t>
            </a:r>
            <a:r>
              <a:rPr lang="en-US" sz="1600" dirty="0">
                <a:latin typeface="Courier" charset="0"/>
                <a:ea typeface="Courier" charset="0"/>
                <a:cs typeface="Courier" charset="0"/>
              </a:rPr>
              <a:t> = ”</a:t>
            </a:r>
            <a:r>
              <a:rPr lang="en-US" sz="1600" dirty="0" err="1">
                <a:latin typeface="Courier" charset="0"/>
                <a:ea typeface="Courier" charset="0"/>
                <a:cs typeface="Courier" charset="0"/>
              </a:rPr>
              <a:t>cat_id</a:t>
            </a:r>
            <a:r>
              <a:rPr lang="en-US" sz="1600" dirty="0">
                <a:latin typeface="Courier" charset="0"/>
                <a:ea typeface="Courier" charset="0"/>
                <a:cs typeface="Courier" charset="0"/>
              </a:rPr>
              <a:t>”)</a:t>
            </a:r>
          </a:p>
        </p:txBody>
      </p:sp>
      <p:sp>
        <p:nvSpPr>
          <p:cNvPr id="6" name="Rounded Rectangle 5"/>
          <p:cNvSpPr/>
          <p:nvPr/>
        </p:nvSpPr>
        <p:spPr>
          <a:xfrm>
            <a:off x="1981200" y="3490529"/>
            <a:ext cx="7997252" cy="28952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solidFill>
                  <a:srgbClr val="92D050"/>
                </a:solidFill>
                <a:latin typeface="Courier" charset="0"/>
                <a:ea typeface="Courier" charset="0"/>
                <a:cs typeface="Courier" charset="0"/>
              </a:rPr>
              <a:t># Inner join in SQL / SQLite via Python</a:t>
            </a:r>
          </a:p>
          <a:p>
            <a:r>
              <a:rPr lang="en-US" dirty="0" err="1">
                <a:latin typeface="Courier" charset="0"/>
                <a:ea typeface="Courier" charset="0"/>
                <a:cs typeface="Courier" charset="0"/>
              </a:rPr>
              <a:t>cursor.execute</a:t>
            </a:r>
            <a:r>
              <a:rPr lang="en-US" dirty="0">
                <a:latin typeface="Courier" charset="0"/>
                <a:ea typeface="Courier" charset="0"/>
                <a:cs typeface="Courier" charset="0"/>
              </a:rPr>
              <a:t>(“””</a:t>
            </a:r>
          </a:p>
          <a:p>
            <a:r>
              <a:rPr lang="en-US" dirty="0">
                <a:latin typeface="Courier" charset="0"/>
                <a:ea typeface="Courier" charset="0"/>
                <a:cs typeface="Courier" charset="0"/>
              </a:rPr>
              <a:t>               SELECT </a:t>
            </a:r>
          </a:p>
          <a:p>
            <a:r>
              <a:rPr lang="en-US" dirty="0">
                <a:latin typeface="Courier" charset="0"/>
                <a:ea typeface="Courier" charset="0"/>
                <a:cs typeface="Courier" charset="0"/>
              </a:rPr>
              <a:t>                   *</a:t>
            </a:r>
          </a:p>
          <a:p>
            <a:r>
              <a:rPr lang="en-US" dirty="0">
                <a:latin typeface="Courier" charset="0"/>
                <a:ea typeface="Courier" charset="0"/>
                <a:cs typeface="Courier" charset="0"/>
              </a:rPr>
              <a:t>               FROM </a:t>
            </a:r>
          </a:p>
          <a:p>
            <a:r>
              <a:rPr lang="en-US" dirty="0">
                <a:latin typeface="Courier" charset="0"/>
                <a:ea typeface="Courier" charset="0"/>
                <a:cs typeface="Courier" charset="0"/>
              </a:rPr>
              <a:t>                   cats, visits</a:t>
            </a:r>
          </a:p>
          <a:p>
            <a:r>
              <a:rPr lang="en-US" dirty="0">
                <a:latin typeface="Courier" charset="0"/>
                <a:ea typeface="Courier" charset="0"/>
                <a:cs typeface="Courier" charset="0"/>
              </a:rPr>
              <a:t>               WHERE</a:t>
            </a:r>
          </a:p>
          <a:p>
            <a:r>
              <a:rPr lang="en-US" dirty="0">
                <a:latin typeface="Courier" charset="0"/>
                <a:ea typeface="Courier" charset="0"/>
                <a:cs typeface="Courier" charset="0"/>
              </a:rPr>
              <a:t>                   </a:t>
            </a:r>
            <a:r>
              <a:rPr lang="en-US" dirty="0" err="1">
                <a:latin typeface="Courier" charset="0"/>
                <a:ea typeface="Courier" charset="0"/>
                <a:cs typeface="Courier" charset="0"/>
              </a:rPr>
              <a:t>cats.id</a:t>
            </a:r>
            <a:r>
              <a:rPr lang="en-US" dirty="0">
                <a:latin typeface="Courier" charset="0"/>
                <a:ea typeface="Courier" charset="0"/>
                <a:cs typeface="Courier" charset="0"/>
              </a:rPr>
              <a:t> == </a:t>
            </a:r>
            <a:r>
              <a:rPr lang="en-US" dirty="0" err="1">
                <a:latin typeface="Courier" charset="0"/>
                <a:ea typeface="Courier" charset="0"/>
                <a:cs typeface="Courier" charset="0"/>
              </a:rPr>
              <a:t>visits.cat_id</a:t>
            </a:r>
            <a:endParaRPr lang="en-US" dirty="0">
              <a:latin typeface="Courier" charset="0"/>
              <a:ea typeface="Courier" charset="0"/>
              <a:cs typeface="Courier" charset="0"/>
            </a:endParaRPr>
          </a:p>
          <a:p>
            <a:r>
              <a:rPr lang="en-US" dirty="0">
                <a:latin typeface="Courier" charset="0"/>
                <a:ea typeface="Courier" charset="0"/>
                <a:cs typeface="Courier" charset="0"/>
              </a:rPr>
              <a:t>               ”””)</a:t>
            </a:r>
          </a:p>
        </p:txBody>
      </p:sp>
    </p:spTree>
    <p:extLst>
      <p:ext uri="{BB962C8B-B14F-4D97-AF65-F5344CB8AC3E}">
        <p14:creationId xmlns:p14="http://schemas.microsoft.com/office/powerpoint/2010/main" val="241236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Left Joins</a:t>
            </a:r>
          </a:p>
        </p:txBody>
      </p:sp>
      <p:sp>
        <p:nvSpPr>
          <p:cNvPr id="3" name="Content Placeholder 2"/>
          <p:cNvSpPr>
            <a:spLocks noGrp="1"/>
          </p:cNvSpPr>
          <p:nvPr>
            <p:ph idx="1"/>
          </p:nvPr>
        </p:nvSpPr>
        <p:spPr/>
        <p:txBody>
          <a:bodyPr/>
          <a:lstStyle/>
          <a:p>
            <a:r>
              <a:rPr lang="en-US" dirty="0"/>
              <a:t>Inner joins are the most common type of joins (get results that appear in </a:t>
            </a:r>
            <a:r>
              <a:rPr lang="en-US" dirty="0">
                <a:solidFill>
                  <a:schemeClr val="tx2"/>
                </a:solidFill>
              </a:rPr>
              <a:t>both</a:t>
            </a:r>
            <a:r>
              <a:rPr lang="en-US" dirty="0"/>
              <a:t> tables)</a:t>
            </a:r>
          </a:p>
          <a:p>
            <a:r>
              <a:rPr lang="en-US" dirty="0"/>
              <a:t>Left joins: all the results from the left table, only </a:t>
            </a:r>
            <a:r>
              <a:rPr lang="en-US" dirty="0">
                <a:solidFill>
                  <a:schemeClr val="tx2"/>
                </a:solidFill>
              </a:rPr>
              <a:t>some</a:t>
            </a:r>
            <a:r>
              <a:rPr lang="en-US" dirty="0"/>
              <a:t> matching results from the right table</a:t>
            </a:r>
          </a:p>
          <a:p>
            <a:r>
              <a:rPr lang="en-US" dirty="0"/>
              <a:t>Left join (</a:t>
            </a:r>
            <a:r>
              <a:rPr lang="en-US" dirty="0">
                <a:latin typeface="Courier" charset="0"/>
                <a:ea typeface="Courier" charset="0"/>
                <a:cs typeface="Courier" charset="0"/>
              </a:rPr>
              <a:t>cats</a:t>
            </a:r>
            <a:r>
              <a:rPr lang="en-US" dirty="0"/>
              <a:t>, </a:t>
            </a:r>
            <a:r>
              <a:rPr lang="en-US" dirty="0">
                <a:latin typeface="Courier" charset="0"/>
                <a:ea typeface="Courier" charset="0"/>
                <a:cs typeface="Courier" charset="0"/>
              </a:rPr>
              <a:t>visits</a:t>
            </a:r>
            <a:r>
              <a:rPr lang="en-US" dirty="0"/>
              <a:t>) on (</a:t>
            </a:r>
            <a:r>
              <a:rPr lang="en-US" dirty="0">
                <a:latin typeface="Courier" charset="0"/>
                <a:ea typeface="Courier" charset="0"/>
                <a:cs typeface="Courier" charset="0"/>
              </a:rPr>
              <a:t>id</a:t>
            </a:r>
            <a:r>
              <a:rPr lang="en-US" dirty="0"/>
              <a:t>, </a:t>
            </a:r>
            <a:r>
              <a:rPr lang="en-US" dirty="0" err="1">
                <a:latin typeface="Courier" charset="0"/>
                <a:ea typeface="Courier" charset="0"/>
                <a:cs typeface="Courier" charset="0"/>
              </a:rPr>
              <a:t>cat_id</a:t>
            </a:r>
            <a:r>
              <a:rPr lang="en-US" dirty="0"/>
              <a:t>)  ???????????</a:t>
            </a:r>
          </a:p>
        </p:txBody>
      </p:sp>
      <p:sp>
        <p:nvSpPr>
          <p:cNvPr id="4" name="Slide Number Placeholder 3"/>
          <p:cNvSpPr>
            <a:spLocks noGrp="1"/>
          </p:cNvSpPr>
          <p:nvPr>
            <p:ph type="sldNum" sz="quarter" idx="12"/>
          </p:nvPr>
        </p:nvSpPr>
        <p:spPr/>
        <p:txBody>
          <a:bodyPr/>
          <a:lstStyle/>
          <a:p>
            <a:fld id="{A2EF37A0-74FC-AB4F-AE4C-D9BFC6719E9F}" type="slidenum">
              <a:rPr lang="en-US" smtClean="0"/>
              <a:t>81</a:t>
            </a:fld>
            <a:endParaRPr lang="en-US"/>
          </a:p>
        </p:txBody>
      </p:sp>
      <p:graphicFrame>
        <p:nvGraphicFramePr>
          <p:cNvPr id="5" name="Table 4"/>
          <p:cNvGraphicFramePr>
            <a:graphicFrameLocks noGrp="1"/>
          </p:cNvGraphicFramePr>
          <p:nvPr/>
        </p:nvGraphicFramePr>
        <p:xfrm>
          <a:off x="2849381" y="3939381"/>
          <a:ext cx="5883639" cy="2349648"/>
        </p:xfrm>
        <a:graphic>
          <a:graphicData uri="http://schemas.openxmlformats.org/drawingml/2006/table">
            <a:tbl>
              <a:tblPr firstRow="1" bandRow="1">
                <a:tableStyleId>{7E9639D4-E3E2-4D34-9284-5A2195B3D0D7}</a:tableStyleId>
              </a:tblPr>
              <a:tblGrid>
                <a:gridCol w="1192363">
                  <a:extLst>
                    <a:ext uri="{9D8B030D-6E8A-4147-A177-3AD203B41FA5}">
                      <a16:colId xmlns:a16="http://schemas.microsoft.com/office/drawing/2014/main" val="20000"/>
                    </a:ext>
                  </a:extLst>
                </a:gridCol>
                <a:gridCol w="2345638">
                  <a:extLst>
                    <a:ext uri="{9D8B030D-6E8A-4147-A177-3AD203B41FA5}">
                      <a16:colId xmlns:a16="http://schemas.microsoft.com/office/drawing/2014/main" val="20001"/>
                    </a:ext>
                  </a:extLst>
                </a:gridCol>
                <a:gridCol w="2345638">
                  <a:extLst>
                    <a:ext uri="{9D8B030D-6E8A-4147-A177-3AD203B41FA5}">
                      <a16:colId xmlns:a16="http://schemas.microsoft.com/office/drawing/2014/main" val="20002"/>
                    </a:ext>
                  </a:extLst>
                </a:gridCol>
              </a:tblGrid>
              <a:tr h="335664">
                <a:tc>
                  <a:txBody>
                    <a:bodyPr/>
                    <a:lstStyle/>
                    <a:p>
                      <a:r>
                        <a:rPr lang="en-US" sz="1600" dirty="0"/>
                        <a:t>id</a:t>
                      </a:r>
                    </a:p>
                  </a:txBody>
                  <a:tcPr/>
                </a:tc>
                <a:tc>
                  <a:txBody>
                    <a:bodyPr/>
                    <a:lstStyle/>
                    <a:p>
                      <a:r>
                        <a:rPr lang="en-US" sz="1600" dirty="0"/>
                        <a:t>name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err="1"/>
                        <a:t>last_visit</a:t>
                      </a:r>
                      <a:endParaRPr lang="en-US" sz="1600" dirty="0"/>
                    </a:p>
                  </a:txBody>
                  <a:tcPr/>
                </a:tc>
                <a:extLst>
                  <a:ext uri="{0D108BD9-81ED-4DB2-BD59-A6C34878D82A}">
                    <a16:rowId xmlns:a16="http://schemas.microsoft.com/office/drawing/2014/main" val="10000"/>
                  </a:ext>
                </a:extLst>
              </a:tr>
              <a:tr h="335664">
                <a:tc>
                  <a:txBody>
                    <a:bodyPr/>
                    <a:lstStyle/>
                    <a:p>
                      <a:r>
                        <a:rPr lang="en-US" sz="1600" dirty="0"/>
                        <a:t>1</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Megabyte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02-16-2017</a:t>
                      </a:r>
                    </a:p>
                  </a:txBody>
                  <a:tcPr/>
                </a:tc>
                <a:extLst>
                  <a:ext uri="{0D108BD9-81ED-4DB2-BD59-A6C34878D82A}">
                    <a16:rowId xmlns:a16="http://schemas.microsoft.com/office/drawing/2014/main" val="10001"/>
                  </a:ext>
                </a:extLst>
              </a:tr>
              <a:tr h="335664">
                <a:tc>
                  <a:txBody>
                    <a:bodyPr/>
                    <a:lstStyle/>
                    <a:p>
                      <a:r>
                        <a:rPr lang="en-US" sz="1600" dirty="0"/>
                        <a:t>2</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err="1"/>
                        <a:t>Meowly</a:t>
                      </a:r>
                      <a:r>
                        <a:rPr lang="en-US" sz="1600" baseline="0" dirty="0"/>
                        <a:t> Cyrus</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02-14-2017</a:t>
                      </a:r>
                    </a:p>
                  </a:txBody>
                  <a:tcPr/>
                </a:tc>
                <a:extLst>
                  <a:ext uri="{0D108BD9-81ED-4DB2-BD59-A6C34878D82A}">
                    <a16:rowId xmlns:a16="http://schemas.microsoft.com/office/drawing/2014/main" val="10002"/>
                  </a:ext>
                </a:extLst>
              </a:tr>
              <a:tr h="335664">
                <a:tc>
                  <a:txBody>
                    <a:bodyPr/>
                    <a:lstStyle/>
                    <a:p>
                      <a:r>
                        <a:rPr lang="en-US" sz="1600" dirty="0"/>
                        <a:t>3</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Fuzz</a:t>
                      </a:r>
                      <a:r>
                        <a:rPr lang="en-US" sz="1600" baseline="0" dirty="0"/>
                        <a:t> Aldrin</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NULL</a:t>
                      </a:r>
                    </a:p>
                  </a:txBody>
                  <a:tcPr/>
                </a:tc>
                <a:extLst>
                  <a:ext uri="{0D108BD9-81ED-4DB2-BD59-A6C34878D82A}">
                    <a16:rowId xmlns:a16="http://schemas.microsoft.com/office/drawing/2014/main" val="10003"/>
                  </a:ext>
                </a:extLst>
              </a:tr>
              <a:tr h="335664">
                <a:tc>
                  <a:txBody>
                    <a:bodyPr/>
                    <a:lstStyle/>
                    <a:p>
                      <a:r>
                        <a:rPr lang="en-US" sz="1600" dirty="0"/>
                        <a:t>4</a:t>
                      </a:r>
                    </a:p>
                  </a:txBody>
                  <a:tcPr/>
                </a:tc>
                <a:tc>
                  <a:txBody>
                    <a:bodyPr/>
                    <a:lstStyle/>
                    <a:p>
                      <a:r>
                        <a:rPr lang="en-US" sz="1600" dirty="0"/>
                        <a:t>Chair</a:t>
                      </a:r>
                      <a:r>
                        <a:rPr lang="en-US" sz="1600" baseline="0" dirty="0"/>
                        <a:t>man Meow</a:t>
                      </a:r>
                      <a:endParaRPr lang="en-US" sz="1600" dirty="0"/>
                    </a:p>
                  </a:txBody>
                  <a:tcPr/>
                </a:tc>
                <a:tc>
                  <a:txBody>
                    <a:bodyPr/>
                    <a:lstStyle/>
                    <a:p>
                      <a:r>
                        <a:rPr lang="en-US" sz="1600" dirty="0"/>
                        <a:t>NULL</a:t>
                      </a:r>
                    </a:p>
                  </a:txBody>
                  <a:tcPr/>
                </a:tc>
                <a:extLst>
                  <a:ext uri="{0D108BD9-81ED-4DB2-BD59-A6C34878D82A}">
                    <a16:rowId xmlns:a16="http://schemas.microsoft.com/office/drawing/2014/main" val="10004"/>
                  </a:ext>
                </a:extLst>
              </a:tr>
              <a:tr h="335664">
                <a:tc>
                  <a:txBody>
                    <a:bodyPr/>
                    <a:lstStyle/>
                    <a:p>
                      <a:r>
                        <a:rPr lang="en-US" sz="1600" dirty="0"/>
                        <a:t>5</a:t>
                      </a:r>
                    </a:p>
                  </a:txBody>
                  <a:tcPr/>
                </a:tc>
                <a:tc>
                  <a:txBody>
                    <a:bodyPr/>
                    <a:lstStyle/>
                    <a:p>
                      <a:r>
                        <a:rPr lang="en-US" sz="1600" dirty="0"/>
                        <a:t>Anderson</a:t>
                      </a:r>
                      <a:r>
                        <a:rPr lang="en-US" sz="1600" baseline="0" dirty="0"/>
                        <a:t> Pooper</a:t>
                      </a:r>
                      <a:endParaRPr lang="en-US" sz="1600" dirty="0"/>
                    </a:p>
                  </a:txBody>
                  <a:tcPr/>
                </a:tc>
                <a:tc>
                  <a:txBody>
                    <a:bodyPr/>
                    <a:lstStyle/>
                    <a:p>
                      <a:r>
                        <a:rPr lang="en-US" sz="1600" dirty="0"/>
                        <a:t>02-03-2017</a:t>
                      </a:r>
                    </a:p>
                  </a:txBody>
                  <a:tcPr/>
                </a:tc>
                <a:extLst>
                  <a:ext uri="{0D108BD9-81ED-4DB2-BD59-A6C34878D82A}">
                    <a16:rowId xmlns:a16="http://schemas.microsoft.com/office/drawing/2014/main" val="10005"/>
                  </a:ext>
                </a:extLst>
              </a:tr>
              <a:tr h="335664">
                <a:tc>
                  <a:txBody>
                    <a:bodyPr/>
                    <a:lstStyle/>
                    <a:p>
                      <a:r>
                        <a:rPr lang="en-US" sz="1600" dirty="0"/>
                        <a:t>6</a:t>
                      </a:r>
                    </a:p>
                  </a:txBody>
                  <a:tcPr/>
                </a:tc>
                <a:tc>
                  <a:txBody>
                    <a:bodyPr/>
                    <a:lstStyle/>
                    <a:p>
                      <a:r>
                        <a:rPr lang="en-US" sz="1600" dirty="0"/>
                        <a:t>Gigabyte</a:t>
                      </a:r>
                    </a:p>
                  </a:txBody>
                  <a:tcPr/>
                </a:tc>
                <a:tc>
                  <a:txBody>
                    <a:bodyPr/>
                    <a:lstStyle/>
                    <a:p>
                      <a:r>
                        <a:rPr lang="en-US" sz="1600" dirty="0"/>
                        <a:t>NULL</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642179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Right Joins</a:t>
            </a:r>
          </a:p>
        </p:txBody>
      </p:sp>
      <p:sp>
        <p:nvSpPr>
          <p:cNvPr id="3" name="Content Placeholder 2"/>
          <p:cNvSpPr>
            <a:spLocks noGrp="1"/>
          </p:cNvSpPr>
          <p:nvPr>
            <p:ph idx="1"/>
          </p:nvPr>
        </p:nvSpPr>
        <p:spPr/>
        <p:txBody>
          <a:bodyPr/>
          <a:lstStyle/>
          <a:p>
            <a:r>
              <a:rPr lang="en-US" dirty="0"/>
              <a:t>Take a guess!</a:t>
            </a:r>
          </a:p>
          <a:p>
            <a:r>
              <a:rPr lang="en-US" dirty="0">
                <a:solidFill>
                  <a:schemeClr val="tx2"/>
                </a:solidFill>
              </a:rPr>
              <a:t>Right</a:t>
            </a:r>
            <a:r>
              <a:rPr lang="en-US" dirty="0"/>
              <a:t> join</a:t>
            </a:r>
            <a:br>
              <a:rPr lang="en-US" dirty="0"/>
            </a:br>
            <a:r>
              <a:rPr lang="en-US" dirty="0"/>
              <a:t>    (</a:t>
            </a:r>
            <a:r>
              <a:rPr lang="en-US" dirty="0">
                <a:latin typeface="Courier" charset="0"/>
                <a:ea typeface="Courier" charset="0"/>
                <a:cs typeface="Courier" charset="0"/>
              </a:rPr>
              <a:t>cats</a:t>
            </a:r>
            <a:r>
              <a:rPr lang="en-US" dirty="0"/>
              <a:t>, </a:t>
            </a:r>
            <a:r>
              <a:rPr lang="en-US" dirty="0">
                <a:latin typeface="Courier" charset="0"/>
                <a:ea typeface="Courier" charset="0"/>
                <a:cs typeface="Courier" charset="0"/>
              </a:rPr>
              <a:t>visits</a:t>
            </a:r>
            <a:r>
              <a:rPr lang="en-US" dirty="0"/>
              <a:t>)</a:t>
            </a:r>
            <a:br>
              <a:rPr lang="en-US" dirty="0"/>
            </a:br>
            <a:r>
              <a:rPr lang="en-US" dirty="0"/>
              <a:t>on</a:t>
            </a:r>
            <a:br>
              <a:rPr lang="en-US" dirty="0"/>
            </a:br>
            <a:r>
              <a:rPr lang="en-US" dirty="0"/>
              <a:t>    (</a:t>
            </a:r>
            <a:r>
              <a:rPr lang="en-US" dirty="0">
                <a:latin typeface="Courier" charset="0"/>
                <a:ea typeface="Courier" charset="0"/>
                <a:cs typeface="Courier" charset="0"/>
              </a:rPr>
              <a:t>id</a:t>
            </a:r>
            <a:r>
              <a:rPr lang="en-US" dirty="0"/>
              <a:t>, </a:t>
            </a:r>
            <a:r>
              <a:rPr lang="en-US" dirty="0" err="1">
                <a:latin typeface="Courier" charset="0"/>
                <a:ea typeface="Courier" charset="0"/>
                <a:cs typeface="Courier" charset="0"/>
              </a:rPr>
              <a:t>cat_id</a:t>
            </a:r>
            <a:r>
              <a:rPr lang="en-US" dirty="0"/>
              <a:t>)</a:t>
            </a:r>
            <a:br>
              <a:rPr lang="en-US" dirty="0"/>
            </a:br>
            <a:r>
              <a:rPr lang="en-US" dirty="0"/>
              <a:t>???????????</a:t>
            </a:r>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82</a:t>
            </a:fld>
            <a:endParaRPr lang="en-US"/>
          </a:p>
        </p:txBody>
      </p:sp>
      <p:graphicFrame>
        <p:nvGraphicFramePr>
          <p:cNvPr id="5" name="Table 4"/>
          <p:cNvGraphicFramePr>
            <a:graphicFrameLocks noGrp="1"/>
          </p:cNvGraphicFramePr>
          <p:nvPr/>
        </p:nvGraphicFramePr>
        <p:xfrm>
          <a:off x="4930365" y="1657980"/>
          <a:ext cx="2552222" cy="2349648"/>
        </p:xfrm>
        <a:graphic>
          <a:graphicData uri="http://schemas.openxmlformats.org/drawingml/2006/table">
            <a:tbl>
              <a:tblPr firstRow="1" bandRow="1">
                <a:tableStyleId>{7E9639D4-E3E2-4D34-9284-5A2195B3D0D7}</a:tableStyleId>
              </a:tblPr>
              <a:tblGrid>
                <a:gridCol w="491495">
                  <a:extLst>
                    <a:ext uri="{9D8B030D-6E8A-4147-A177-3AD203B41FA5}">
                      <a16:colId xmlns:a16="http://schemas.microsoft.com/office/drawing/2014/main" val="20000"/>
                    </a:ext>
                  </a:extLst>
                </a:gridCol>
                <a:gridCol w="2060727">
                  <a:extLst>
                    <a:ext uri="{9D8B030D-6E8A-4147-A177-3AD203B41FA5}">
                      <a16:colId xmlns:a16="http://schemas.microsoft.com/office/drawing/2014/main" val="20001"/>
                    </a:ext>
                  </a:extLst>
                </a:gridCol>
              </a:tblGrid>
              <a:tr h="335664">
                <a:tc>
                  <a:txBody>
                    <a:bodyPr/>
                    <a:lstStyle/>
                    <a:p>
                      <a:r>
                        <a:rPr lang="en-US" sz="1600" dirty="0"/>
                        <a:t>id</a:t>
                      </a:r>
                    </a:p>
                  </a:txBody>
                  <a:tcPr/>
                </a:tc>
                <a:tc>
                  <a:txBody>
                    <a:bodyPr/>
                    <a:lstStyle/>
                    <a:p>
                      <a:r>
                        <a:rPr lang="en-US" sz="1600" dirty="0"/>
                        <a:t>name</a:t>
                      </a:r>
                    </a:p>
                  </a:txBody>
                  <a:tcPr/>
                </a:tc>
                <a:extLst>
                  <a:ext uri="{0D108BD9-81ED-4DB2-BD59-A6C34878D82A}">
                    <a16:rowId xmlns:a16="http://schemas.microsoft.com/office/drawing/2014/main" val="10000"/>
                  </a:ext>
                </a:extLst>
              </a:tr>
              <a:tr h="335664">
                <a:tc>
                  <a:txBody>
                    <a:bodyPr/>
                    <a:lstStyle/>
                    <a:p>
                      <a:r>
                        <a:rPr lang="en-US" sz="1600" dirty="0"/>
                        <a:t>1</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Megabyte</a:t>
                      </a:r>
                    </a:p>
                  </a:txBody>
                  <a:tcPr/>
                </a:tc>
                <a:extLst>
                  <a:ext uri="{0D108BD9-81ED-4DB2-BD59-A6C34878D82A}">
                    <a16:rowId xmlns:a16="http://schemas.microsoft.com/office/drawing/2014/main" val="10001"/>
                  </a:ext>
                </a:extLst>
              </a:tr>
              <a:tr h="335664">
                <a:tc>
                  <a:txBody>
                    <a:bodyPr/>
                    <a:lstStyle/>
                    <a:p>
                      <a:r>
                        <a:rPr lang="en-US" sz="1600" dirty="0"/>
                        <a:t>2</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err="1"/>
                        <a:t>Meowly</a:t>
                      </a:r>
                      <a:r>
                        <a:rPr lang="en-US" sz="1600" baseline="0" dirty="0"/>
                        <a:t> Cyrus</a:t>
                      </a:r>
                      <a:endParaRPr lang="en-US" sz="1600" dirty="0"/>
                    </a:p>
                  </a:txBody>
                  <a:tcPr/>
                </a:tc>
                <a:extLst>
                  <a:ext uri="{0D108BD9-81ED-4DB2-BD59-A6C34878D82A}">
                    <a16:rowId xmlns:a16="http://schemas.microsoft.com/office/drawing/2014/main" val="10002"/>
                  </a:ext>
                </a:extLst>
              </a:tr>
              <a:tr h="335664">
                <a:tc>
                  <a:txBody>
                    <a:bodyPr/>
                    <a:lstStyle/>
                    <a:p>
                      <a:r>
                        <a:rPr lang="en-US" sz="1600" dirty="0"/>
                        <a:t>3</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Fuzz</a:t>
                      </a:r>
                      <a:r>
                        <a:rPr lang="en-US" sz="1600" baseline="0" dirty="0"/>
                        <a:t> Aldrin</a:t>
                      </a:r>
                      <a:endParaRPr lang="en-US" sz="1600" dirty="0"/>
                    </a:p>
                  </a:txBody>
                  <a:tcPr/>
                </a:tc>
                <a:extLst>
                  <a:ext uri="{0D108BD9-81ED-4DB2-BD59-A6C34878D82A}">
                    <a16:rowId xmlns:a16="http://schemas.microsoft.com/office/drawing/2014/main" val="10003"/>
                  </a:ext>
                </a:extLst>
              </a:tr>
              <a:tr h="335664">
                <a:tc>
                  <a:txBody>
                    <a:bodyPr/>
                    <a:lstStyle/>
                    <a:p>
                      <a:r>
                        <a:rPr lang="en-US" sz="1600" dirty="0"/>
                        <a:t>4</a:t>
                      </a:r>
                    </a:p>
                  </a:txBody>
                  <a:tcPr/>
                </a:tc>
                <a:tc>
                  <a:txBody>
                    <a:bodyPr/>
                    <a:lstStyle/>
                    <a:p>
                      <a:r>
                        <a:rPr lang="en-US" sz="1600" dirty="0"/>
                        <a:t>Chair</a:t>
                      </a:r>
                      <a:r>
                        <a:rPr lang="en-US" sz="1600" baseline="0" dirty="0"/>
                        <a:t>man Meow</a:t>
                      </a:r>
                      <a:endParaRPr lang="en-US" sz="1600" dirty="0"/>
                    </a:p>
                  </a:txBody>
                  <a:tcPr/>
                </a:tc>
                <a:extLst>
                  <a:ext uri="{0D108BD9-81ED-4DB2-BD59-A6C34878D82A}">
                    <a16:rowId xmlns:a16="http://schemas.microsoft.com/office/drawing/2014/main" val="10004"/>
                  </a:ext>
                </a:extLst>
              </a:tr>
              <a:tr h="335664">
                <a:tc>
                  <a:txBody>
                    <a:bodyPr/>
                    <a:lstStyle/>
                    <a:p>
                      <a:r>
                        <a:rPr lang="en-US" sz="1600" dirty="0"/>
                        <a:t>5</a:t>
                      </a:r>
                    </a:p>
                  </a:txBody>
                  <a:tcPr/>
                </a:tc>
                <a:tc>
                  <a:txBody>
                    <a:bodyPr/>
                    <a:lstStyle/>
                    <a:p>
                      <a:r>
                        <a:rPr lang="en-US" sz="1600" dirty="0"/>
                        <a:t>Anderson</a:t>
                      </a:r>
                      <a:r>
                        <a:rPr lang="en-US" sz="1600" baseline="0" dirty="0"/>
                        <a:t> Pooper</a:t>
                      </a:r>
                      <a:endParaRPr lang="en-US" sz="1600" dirty="0"/>
                    </a:p>
                  </a:txBody>
                  <a:tcPr/>
                </a:tc>
                <a:extLst>
                  <a:ext uri="{0D108BD9-81ED-4DB2-BD59-A6C34878D82A}">
                    <a16:rowId xmlns:a16="http://schemas.microsoft.com/office/drawing/2014/main" val="10005"/>
                  </a:ext>
                </a:extLst>
              </a:tr>
              <a:tr h="335664">
                <a:tc>
                  <a:txBody>
                    <a:bodyPr/>
                    <a:lstStyle/>
                    <a:p>
                      <a:r>
                        <a:rPr lang="en-US" sz="1600" dirty="0"/>
                        <a:t>6</a:t>
                      </a:r>
                    </a:p>
                  </a:txBody>
                  <a:tcPr/>
                </a:tc>
                <a:tc>
                  <a:txBody>
                    <a:bodyPr/>
                    <a:lstStyle/>
                    <a:p>
                      <a:r>
                        <a:rPr lang="en-US" sz="1600" dirty="0"/>
                        <a:t>Gigabyte</a:t>
                      </a:r>
                    </a:p>
                  </a:txBody>
                  <a:tcPr/>
                </a:tc>
                <a:extLst>
                  <a:ext uri="{0D108BD9-81ED-4DB2-BD59-A6C34878D82A}">
                    <a16:rowId xmlns:a16="http://schemas.microsoft.com/office/drawing/2014/main" val="10006"/>
                  </a:ext>
                </a:extLst>
              </a:tr>
            </a:tbl>
          </a:graphicData>
        </a:graphic>
      </p:graphicFrame>
      <p:graphicFrame>
        <p:nvGraphicFramePr>
          <p:cNvPr id="6" name="Table 5"/>
          <p:cNvGraphicFramePr>
            <a:graphicFrameLocks noGrp="1"/>
          </p:cNvGraphicFramePr>
          <p:nvPr/>
        </p:nvGraphicFramePr>
        <p:xfrm>
          <a:off x="7925127" y="1654551"/>
          <a:ext cx="2403423" cy="2013984"/>
        </p:xfrm>
        <a:graphic>
          <a:graphicData uri="http://schemas.openxmlformats.org/drawingml/2006/table">
            <a:tbl>
              <a:tblPr firstRow="1" bandRow="1">
                <a:tableStyleId>{7E9639D4-E3E2-4D34-9284-5A2195B3D0D7}</a:tableStyleId>
              </a:tblPr>
              <a:tblGrid>
                <a:gridCol w="809992">
                  <a:extLst>
                    <a:ext uri="{9D8B030D-6E8A-4147-A177-3AD203B41FA5}">
                      <a16:colId xmlns:a16="http://schemas.microsoft.com/office/drawing/2014/main" val="20000"/>
                    </a:ext>
                  </a:extLst>
                </a:gridCol>
                <a:gridCol w="1593431">
                  <a:extLst>
                    <a:ext uri="{9D8B030D-6E8A-4147-A177-3AD203B41FA5}">
                      <a16:colId xmlns:a16="http://schemas.microsoft.com/office/drawing/2014/main" val="20001"/>
                    </a:ext>
                  </a:extLst>
                </a:gridCol>
              </a:tblGrid>
              <a:tr h="335664">
                <a:tc>
                  <a:txBody>
                    <a:bodyPr/>
                    <a:lstStyle/>
                    <a:p>
                      <a:r>
                        <a:rPr lang="en-US" sz="1600" dirty="0" err="1"/>
                        <a:t>cat_id</a:t>
                      </a:r>
                      <a:endParaRPr lang="en-US" sz="1600" dirty="0"/>
                    </a:p>
                  </a:txBody>
                  <a:tcPr/>
                </a:tc>
                <a:tc>
                  <a:txBody>
                    <a:bodyPr/>
                    <a:lstStyle/>
                    <a:p>
                      <a:r>
                        <a:rPr lang="en-US" sz="1600" dirty="0" err="1"/>
                        <a:t>last_visit</a:t>
                      </a:r>
                      <a:endParaRPr lang="en-US" sz="1600" dirty="0"/>
                    </a:p>
                  </a:txBody>
                  <a:tcPr/>
                </a:tc>
                <a:extLst>
                  <a:ext uri="{0D108BD9-81ED-4DB2-BD59-A6C34878D82A}">
                    <a16:rowId xmlns:a16="http://schemas.microsoft.com/office/drawing/2014/main" val="10000"/>
                  </a:ext>
                </a:extLst>
              </a:tr>
              <a:tr h="335664">
                <a:tc>
                  <a:txBody>
                    <a:bodyPr/>
                    <a:lstStyle/>
                    <a:p>
                      <a:r>
                        <a:rPr lang="en-US" sz="1600" dirty="0"/>
                        <a:t>1</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02-16-2017</a:t>
                      </a:r>
                    </a:p>
                  </a:txBody>
                  <a:tcPr/>
                </a:tc>
                <a:extLst>
                  <a:ext uri="{0D108BD9-81ED-4DB2-BD59-A6C34878D82A}">
                    <a16:rowId xmlns:a16="http://schemas.microsoft.com/office/drawing/2014/main" val="10001"/>
                  </a:ext>
                </a:extLst>
              </a:tr>
              <a:tr h="335664">
                <a:tc>
                  <a:txBody>
                    <a:bodyPr/>
                    <a:lstStyle/>
                    <a:p>
                      <a:r>
                        <a:rPr lang="en-US" sz="1600" dirty="0"/>
                        <a:t>2</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02-14-2017</a:t>
                      </a:r>
                    </a:p>
                  </a:txBody>
                  <a:tcPr/>
                </a:tc>
                <a:extLst>
                  <a:ext uri="{0D108BD9-81ED-4DB2-BD59-A6C34878D82A}">
                    <a16:rowId xmlns:a16="http://schemas.microsoft.com/office/drawing/2014/main" val="10002"/>
                  </a:ext>
                </a:extLst>
              </a:tr>
              <a:tr h="335664">
                <a:tc>
                  <a:txBody>
                    <a:bodyPr/>
                    <a:lstStyle/>
                    <a:p>
                      <a:r>
                        <a:rPr lang="en-US" sz="1600" dirty="0"/>
                        <a:t>5</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02-03-2017</a:t>
                      </a:r>
                    </a:p>
                  </a:txBody>
                  <a:tcPr/>
                </a:tc>
                <a:extLst>
                  <a:ext uri="{0D108BD9-81ED-4DB2-BD59-A6C34878D82A}">
                    <a16:rowId xmlns:a16="http://schemas.microsoft.com/office/drawing/2014/main" val="10003"/>
                  </a:ext>
                </a:extLst>
              </a:tr>
              <a:tr h="335664">
                <a:tc>
                  <a:txBody>
                    <a:bodyPr/>
                    <a:lstStyle/>
                    <a:p>
                      <a:r>
                        <a:rPr lang="en-US" sz="1600" dirty="0"/>
                        <a:t>7</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02-19-2017</a:t>
                      </a:r>
                    </a:p>
                  </a:txBody>
                  <a:tcPr/>
                </a:tc>
                <a:extLst>
                  <a:ext uri="{0D108BD9-81ED-4DB2-BD59-A6C34878D82A}">
                    <a16:rowId xmlns:a16="http://schemas.microsoft.com/office/drawing/2014/main" val="10004"/>
                  </a:ext>
                </a:extLst>
              </a:tr>
              <a:tr h="335664">
                <a:tc>
                  <a:txBody>
                    <a:bodyPr/>
                    <a:lstStyle/>
                    <a:p>
                      <a:r>
                        <a:rPr lang="en-US" sz="1600" dirty="0"/>
                        <a:t>12</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02-21-2017</a:t>
                      </a:r>
                    </a:p>
                  </a:txBody>
                  <a:tcPr/>
                </a:tc>
                <a:extLst>
                  <a:ext uri="{0D108BD9-81ED-4DB2-BD59-A6C34878D82A}">
                    <a16:rowId xmlns:a16="http://schemas.microsoft.com/office/drawing/2014/main" val="10005"/>
                  </a:ext>
                </a:extLst>
              </a:tr>
            </a:tbl>
          </a:graphicData>
        </a:graphic>
      </p:graphicFrame>
      <p:sp>
        <p:nvSpPr>
          <p:cNvPr id="7" name="TextBox 6"/>
          <p:cNvSpPr txBox="1"/>
          <p:nvPr/>
        </p:nvSpPr>
        <p:spPr>
          <a:xfrm>
            <a:off x="4930365" y="4007628"/>
            <a:ext cx="2552222" cy="369332"/>
          </a:xfrm>
          <a:prstGeom prst="rect">
            <a:avLst/>
          </a:prstGeom>
          <a:noFill/>
        </p:spPr>
        <p:txBody>
          <a:bodyPr wrap="square" rtlCol="0">
            <a:spAutoFit/>
          </a:bodyPr>
          <a:lstStyle/>
          <a:p>
            <a:pPr algn="ctr"/>
            <a:r>
              <a:rPr lang="en-US" dirty="0">
                <a:latin typeface="Courier" charset="0"/>
                <a:ea typeface="Courier" charset="0"/>
                <a:cs typeface="Courier" charset="0"/>
              </a:rPr>
              <a:t>cats</a:t>
            </a:r>
          </a:p>
        </p:txBody>
      </p:sp>
      <p:sp>
        <p:nvSpPr>
          <p:cNvPr id="8" name="TextBox 7"/>
          <p:cNvSpPr txBox="1"/>
          <p:nvPr/>
        </p:nvSpPr>
        <p:spPr>
          <a:xfrm>
            <a:off x="7925127" y="3668535"/>
            <a:ext cx="2403422" cy="369332"/>
          </a:xfrm>
          <a:prstGeom prst="rect">
            <a:avLst/>
          </a:prstGeom>
          <a:noFill/>
        </p:spPr>
        <p:txBody>
          <a:bodyPr wrap="square" rtlCol="0">
            <a:spAutoFit/>
          </a:bodyPr>
          <a:lstStyle/>
          <a:p>
            <a:pPr algn="ctr"/>
            <a:r>
              <a:rPr lang="en-US" dirty="0">
                <a:latin typeface="Courier" charset="0"/>
                <a:ea typeface="Courier" charset="0"/>
                <a:cs typeface="Courier" charset="0"/>
              </a:rPr>
              <a:t>visits</a:t>
            </a:r>
          </a:p>
        </p:txBody>
      </p:sp>
      <p:graphicFrame>
        <p:nvGraphicFramePr>
          <p:cNvPr id="11" name="Table 10"/>
          <p:cNvGraphicFramePr>
            <a:graphicFrameLocks noGrp="1"/>
          </p:cNvGraphicFramePr>
          <p:nvPr/>
        </p:nvGraphicFramePr>
        <p:xfrm>
          <a:off x="3373172" y="4577478"/>
          <a:ext cx="5666609" cy="2013984"/>
        </p:xfrm>
        <a:graphic>
          <a:graphicData uri="http://schemas.openxmlformats.org/drawingml/2006/table">
            <a:tbl>
              <a:tblPr firstRow="1" bandRow="1">
                <a:tableStyleId>{7E9639D4-E3E2-4D34-9284-5A2195B3D0D7}</a:tableStyleId>
              </a:tblPr>
              <a:tblGrid>
                <a:gridCol w="1148379">
                  <a:extLst>
                    <a:ext uri="{9D8B030D-6E8A-4147-A177-3AD203B41FA5}">
                      <a16:colId xmlns:a16="http://schemas.microsoft.com/office/drawing/2014/main" val="20000"/>
                    </a:ext>
                  </a:extLst>
                </a:gridCol>
                <a:gridCol w="2259115">
                  <a:extLst>
                    <a:ext uri="{9D8B030D-6E8A-4147-A177-3AD203B41FA5}">
                      <a16:colId xmlns:a16="http://schemas.microsoft.com/office/drawing/2014/main" val="20001"/>
                    </a:ext>
                  </a:extLst>
                </a:gridCol>
                <a:gridCol w="2259115">
                  <a:extLst>
                    <a:ext uri="{9D8B030D-6E8A-4147-A177-3AD203B41FA5}">
                      <a16:colId xmlns:a16="http://schemas.microsoft.com/office/drawing/2014/main" val="20002"/>
                    </a:ext>
                  </a:extLst>
                </a:gridCol>
              </a:tblGrid>
              <a:tr h="335664">
                <a:tc>
                  <a:txBody>
                    <a:bodyPr/>
                    <a:lstStyle/>
                    <a:p>
                      <a:r>
                        <a:rPr lang="en-US" sz="1600" dirty="0"/>
                        <a:t>id</a:t>
                      </a:r>
                    </a:p>
                  </a:txBody>
                  <a:tcPr/>
                </a:tc>
                <a:tc>
                  <a:txBody>
                    <a:bodyPr/>
                    <a:lstStyle/>
                    <a:p>
                      <a:r>
                        <a:rPr lang="en-US" sz="1600" dirty="0"/>
                        <a:t>name</a:t>
                      </a:r>
                    </a:p>
                  </a:txBody>
                  <a:tcPr/>
                </a:tc>
                <a:tc>
                  <a:txBody>
                    <a:bodyPr/>
                    <a:lstStyle/>
                    <a:p>
                      <a:r>
                        <a:rPr lang="en-US" sz="1600" dirty="0" err="1"/>
                        <a:t>last_visit</a:t>
                      </a:r>
                      <a:endParaRPr lang="en-US" sz="1600" dirty="0"/>
                    </a:p>
                  </a:txBody>
                  <a:tcPr/>
                </a:tc>
                <a:extLst>
                  <a:ext uri="{0D108BD9-81ED-4DB2-BD59-A6C34878D82A}">
                    <a16:rowId xmlns:a16="http://schemas.microsoft.com/office/drawing/2014/main" val="10000"/>
                  </a:ext>
                </a:extLst>
              </a:tr>
              <a:tr h="335664">
                <a:tc>
                  <a:txBody>
                    <a:bodyPr/>
                    <a:lstStyle/>
                    <a:p>
                      <a:r>
                        <a:rPr lang="en-US" sz="1600" dirty="0"/>
                        <a:t>1</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Megabyte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02-16-2017</a:t>
                      </a:r>
                    </a:p>
                  </a:txBody>
                  <a:tcPr/>
                </a:tc>
                <a:extLst>
                  <a:ext uri="{0D108BD9-81ED-4DB2-BD59-A6C34878D82A}">
                    <a16:rowId xmlns:a16="http://schemas.microsoft.com/office/drawing/2014/main" val="10001"/>
                  </a:ext>
                </a:extLst>
              </a:tr>
              <a:tr h="335664">
                <a:tc>
                  <a:txBody>
                    <a:bodyPr/>
                    <a:lstStyle/>
                    <a:p>
                      <a:r>
                        <a:rPr lang="en-US" sz="1600" dirty="0"/>
                        <a:t>2</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err="1"/>
                        <a:t>Meowly</a:t>
                      </a:r>
                      <a:r>
                        <a:rPr lang="en-US" sz="1600" dirty="0"/>
                        <a:t> Cyrus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02-14-2017</a:t>
                      </a:r>
                    </a:p>
                  </a:txBody>
                  <a:tcPr/>
                </a:tc>
                <a:extLst>
                  <a:ext uri="{0D108BD9-81ED-4DB2-BD59-A6C34878D82A}">
                    <a16:rowId xmlns:a16="http://schemas.microsoft.com/office/drawing/2014/main" val="10002"/>
                  </a:ext>
                </a:extLst>
              </a:tr>
              <a:tr h="335664">
                <a:tc>
                  <a:txBody>
                    <a:bodyPr/>
                    <a:lstStyle/>
                    <a:p>
                      <a:r>
                        <a:rPr lang="en-US" sz="1600" dirty="0"/>
                        <a:t>5</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Anderson</a:t>
                      </a:r>
                      <a:r>
                        <a:rPr lang="en-US" sz="1600" baseline="0" dirty="0"/>
                        <a:t> Pooper</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02-03-2017</a:t>
                      </a:r>
                    </a:p>
                  </a:txBody>
                  <a:tcPr/>
                </a:tc>
                <a:extLst>
                  <a:ext uri="{0D108BD9-81ED-4DB2-BD59-A6C34878D82A}">
                    <a16:rowId xmlns:a16="http://schemas.microsoft.com/office/drawing/2014/main" val="10003"/>
                  </a:ext>
                </a:extLst>
              </a:tr>
              <a:tr h="335664">
                <a:tc>
                  <a:txBody>
                    <a:bodyPr/>
                    <a:lstStyle/>
                    <a:p>
                      <a:r>
                        <a:rPr lang="en-US" sz="1600" dirty="0"/>
                        <a:t>7</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NULL</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02-19-2017</a:t>
                      </a:r>
                    </a:p>
                  </a:txBody>
                  <a:tcPr/>
                </a:tc>
                <a:extLst>
                  <a:ext uri="{0D108BD9-81ED-4DB2-BD59-A6C34878D82A}">
                    <a16:rowId xmlns:a16="http://schemas.microsoft.com/office/drawing/2014/main" val="10004"/>
                  </a:ext>
                </a:extLst>
              </a:tr>
              <a:tr h="335664">
                <a:tc>
                  <a:txBody>
                    <a:bodyPr/>
                    <a:lstStyle/>
                    <a:p>
                      <a:r>
                        <a:rPr lang="en-US" sz="1600" dirty="0"/>
                        <a:t>12</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NULL</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02-21-2017</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96738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p:bldP spid="8"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Left/Right Joins</a:t>
            </a:r>
          </a:p>
        </p:txBody>
      </p:sp>
      <p:sp>
        <p:nvSpPr>
          <p:cNvPr id="4" name="Slide Number Placeholder 3"/>
          <p:cNvSpPr>
            <a:spLocks noGrp="1"/>
          </p:cNvSpPr>
          <p:nvPr>
            <p:ph type="sldNum" sz="quarter" idx="12"/>
          </p:nvPr>
        </p:nvSpPr>
        <p:spPr/>
        <p:txBody>
          <a:bodyPr/>
          <a:lstStyle/>
          <a:p>
            <a:fld id="{A2EF37A0-74FC-AB4F-AE4C-D9BFC6719E9F}" type="slidenum">
              <a:rPr lang="en-US" smtClean="0"/>
              <a:t>83</a:t>
            </a:fld>
            <a:endParaRPr lang="en-US"/>
          </a:p>
        </p:txBody>
      </p:sp>
      <p:sp>
        <p:nvSpPr>
          <p:cNvPr id="5" name="Rounded Rectangle 4"/>
          <p:cNvSpPr/>
          <p:nvPr/>
        </p:nvSpPr>
        <p:spPr>
          <a:xfrm>
            <a:off x="1981200" y="1599272"/>
            <a:ext cx="7997252" cy="118889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1600" dirty="0">
                <a:solidFill>
                  <a:srgbClr val="92D050"/>
                </a:solidFill>
                <a:latin typeface="Courier" charset="0"/>
                <a:ea typeface="Courier" charset="0"/>
                <a:cs typeface="Courier" charset="0"/>
              </a:rPr>
              <a:t># Left join in pandas</a:t>
            </a:r>
            <a:endParaRPr lang="en-US" sz="1600" dirty="0">
              <a:latin typeface="Courier" charset="0"/>
              <a:ea typeface="Courier" charset="0"/>
              <a:cs typeface="Courier" charset="0"/>
            </a:endParaRPr>
          </a:p>
          <a:p>
            <a:r>
              <a:rPr lang="en-US" sz="1600" dirty="0" err="1">
                <a:latin typeface="Courier" charset="0"/>
                <a:ea typeface="Courier" charset="0"/>
                <a:cs typeface="Courier" charset="0"/>
              </a:rPr>
              <a:t>df_cats.merge</a:t>
            </a:r>
            <a:r>
              <a:rPr lang="en-US" sz="1600" dirty="0">
                <a:latin typeface="Courier" charset="0"/>
                <a:ea typeface="Courier" charset="0"/>
                <a:cs typeface="Courier" charset="0"/>
              </a:rPr>
              <a:t>(</a:t>
            </a:r>
            <a:r>
              <a:rPr lang="en-US" sz="1600" dirty="0" err="1">
                <a:latin typeface="Courier" charset="0"/>
                <a:ea typeface="Courier" charset="0"/>
                <a:cs typeface="Courier" charset="0"/>
              </a:rPr>
              <a:t>df_visits</a:t>
            </a:r>
            <a:r>
              <a:rPr lang="en-US" sz="1600" dirty="0">
                <a:latin typeface="Courier" charset="0"/>
                <a:ea typeface="Courier" charset="0"/>
                <a:cs typeface="Courier" charset="0"/>
              </a:rPr>
              <a:t>, how = “left”, </a:t>
            </a:r>
          </a:p>
          <a:p>
            <a:r>
              <a:rPr lang="en-US" sz="1600" dirty="0">
                <a:latin typeface="Courier" charset="0"/>
                <a:ea typeface="Courier" charset="0"/>
                <a:cs typeface="Courier" charset="0"/>
              </a:rPr>
              <a:t>              </a:t>
            </a:r>
            <a:r>
              <a:rPr lang="en-US" sz="1600" dirty="0" err="1">
                <a:latin typeface="Courier" charset="0"/>
                <a:ea typeface="Courier" charset="0"/>
                <a:cs typeface="Courier" charset="0"/>
              </a:rPr>
              <a:t>left_on</a:t>
            </a:r>
            <a:r>
              <a:rPr lang="en-US" sz="1600" dirty="0">
                <a:latin typeface="Courier" charset="0"/>
                <a:ea typeface="Courier" charset="0"/>
                <a:cs typeface="Courier" charset="0"/>
              </a:rPr>
              <a:t> = “id”, </a:t>
            </a:r>
            <a:r>
              <a:rPr lang="en-US" sz="1600" dirty="0" err="1">
                <a:latin typeface="Courier" charset="0"/>
                <a:ea typeface="Courier" charset="0"/>
                <a:cs typeface="Courier" charset="0"/>
              </a:rPr>
              <a:t>right_on</a:t>
            </a:r>
            <a:r>
              <a:rPr lang="en-US" sz="1600" dirty="0">
                <a:latin typeface="Courier" charset="0"/>
                <a:ea typeface="Courier" charset="0"/>
                <a:cs typeface="Courier" charset="0"/>
              </a:rPr>
              <a:t> = ”</a:t>
            </a:r>
            <a:r>
              <a:rPr lang="en-US" sz="1600" dirty="0" err="1">
                <a:latin typeface="Courier" charset="0"/>
                <a:ea typeface="Courier" charset="0"/>
                <a:cs typeface="Courier" charset="0"/>
              </a:rPr>
              <a:t>cat_id</a:t>
            </a:r>
            <a:r>
              <a:rPr lang="en-US" sz="1600" dirty="0">
                <a:latin typeface="Courier" charset="0"/>
                <a:ea typeface="Courier" charset="0"/>
                <a:cs typeface="Courier" charset="0"/>
              </a:rPr>
              <a:t>”)</a:t>
            </a:r>
          </a:p>
        </p:txBody>
      </p:sp>
      <p:sp>
        <p:nvSpPr>
          <p:cNvPr id="6" name="Rounded Rectangle 5"/>
          <p:cNvSpPr/>
          <p:nvPr/>
        </p:nvSpPr>
        <p:spPr>
          <a:xfrm>
            <a:off x="1981200" y="4311241"/>
            <a:ext cx="7997252" cy="118889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1600" dirty="0">
                <a:solidFill>
                  <a:srgbClr val="92D050"/>
                </a:solidFill>
                <a:latin typeface="Courier" charset="0"/>
                <a:ea typeface="Courier" charset="0"/>
                <a:cs typeface="Courier" charset="0"/>
              </a:rPr>
              <a:t># Right join in pandas</a:t>
            </a:r>
            <a:endParaRPr lang="en-US" sz="1600" dirty="0">
              <a:latin typeface="Courier" charset="0"/>
              <a:ea typeface="Courier" charset="0"/>
              <a:cs typeface="Courier" charset="0"/>
            </a:endParaRPr>
          </a:p>
          <a:p>
            <a:r>
              <a:rPr lang="en-US" sz="1600" dirty="0" err="1">
                <a:latin typeface="Courier" charset="0"/>
                <a:ea typeface="Courier" charset="0"/>
                <a:cs typeface="Courier" charset="0"/>
              </a:rPr>
              <a:t>df_cats.merge</a:t>
            </a:r>
            <a:r>
              <a:rPr lang="en-US" sz="1600" dirty="0">
                <a:latin typeface="Courier" charset="0"/>
                <a:ea typeface="Courier" charset="0"/>
                <a:cs typeface="Courier" charset="0"/>
              </a:rPr>
              <a:t>(</a:t>
            </a:r>
            <a:r>
              <a:rPr lang="en-US" sz="1600" dirty="0" err="1">
                <a:latin typeface="Courier" charset="0"/>
                <a:ea typeface="Courier" charset="0"/>
                <a:cs typeface="Courier" charset="0"/>
              </a:rPr>
              <a:t>df_visits</a:t>
            </a:r>
            <a:r>
              <a:rPr lang="en-US" sz="1600" dirty="0">
                <a:latin typeface="Courier" charset="0"/>
                <a:ea typeface="Courier" charset="0"/>
                <a:cs typeface="Courier" charset="0"/>
              </a:rPr>
              <a:t>, how = “right”, </a:t>
            </a:r>
          </a:p>
          <a:p>
            <a:r>
              <a:rPr lang="en-US" sz="1600" dirty="0">
                <a:latin typeface="Courier" charset="0"/>
                <a:ea typeface="Courier" charset="0"/>
                <a:cs typeface="Courier" charset="0"/>
              </a:rPr>
              <a:t>              </a:t>
            </a:r>
            <a:r>
              <a:rPr lang="en-US" sz="1600" dirty="0" err="1">
                <a:latin typeface="Courier" charset="0"/>
                <a:ea typeface="Courier" charset="0"/>
                <a:cs typeface="Courier" charset="0"/>
              </a:rPr>
              <a:t>left_on</a:t>
            </a:r>
            <a:r>
              <a:rPr lang="en-US" sz="1600" dirty="0">
                <a:latin typeface="Courier" charset="0"/>
                <a:ea typeface="Courier" charset="0"/>
                <a:cs typeface="Courier" charset="0"/>
              </a:rPr>
              <a:t> = “id”, </a:t>
            </a:r>
            <a:r>
              <a:rPr lang="en-US" sz="1600" dirty="0" err="1">
                <a:latin typeface="Courier" charset="0"/>
                <a:ea typeface="Courier" charset="0"/>
                <a:cs typeface="Courier" charset="0"/>
              </a:rPr>
              <a:t>right_on</a:t>
            </a:r>
            <a:r>
              <a:rPr lang="en-US" sz="1600" dirty="0">
                <a:latin typeface="Courier" charset="0"/>
                <a:ea typeface="Courier" charset="0"/>
                <a:cs typeface="Courier" charset="0"/>
              </a:rPr>
              <a:t> = ”</a:t>
            </a:r>
            <a:r>
              <a:rPr lang="en-US" sz="1600" dirty="0" err="1">
                <a:latin typeface="Courier" charset="0"/>
                <a:ea typeface="Courier" charset="0"/>
                <a:cs typeface="Courier" charset="0"/>
              </a:rPr>
              <a:t>cat_id</a:t>
            </a:r>
            <a:r>
              <a:rPr lang="en-US" sz="1600" dirty="0">
                <a:latin typeface="Courier" charset="0"/>
                <a:ea typeface="Courier" charset="0"/>
                <a:cs typeface="Courier" charset="0"/>
              </a:rPr>
              <a:t>”)</a:t>
            </a:r>
          </a:p>
        </p:txBody>
      </p:sp>
      <p:sp>
        <p:nvSpPr>
          <p:cNvPr id="7" name="Rounded Rectangle 6"/>
          <p:cNvSpPr/>
          <p:nvPr/>
        </p:nvSpPr>
        <p:spPr>
          <a:xfrm>
            <a:off x="1981200" y="2863124"/>
            <a:ext cx="7997252" cy="106477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solidFill>
                  <a:srgbClr val="92D050"/>
                </a:solidFill>
                <a:latin typeface="Courier" charset="0"/>
                <a:ea typeface="Courier" charset="0"/>
                <a:cs typeface="Courier" charset="0"/>
              </a:rPr>
              <a:t># Left join in SQL / SQLite via Python</a:t>
            </a:r>
          </a:p>
          <a:p>
            <a:r>
              <a:rPr lang="en-US" dirty="0" err="1">
                <a:latin typeface="Courier" charset="0"/>
                <a:ea typeface="Courier" charset="0"/>
                <a:cs typeface="Courier" charset="0"/>
              </a:rPr>
              <a:t>cursor.execute</a:t>
            </a:r>
            <a:r>
              <a:rPr lang="en-US" dirty="0">
                <a:latin typeface="Courier" charset="0"/>
                <a:ea typeface="Courier" charset="0"/>
                <a:cs typeface="Courier" charset="0"/>
              </a:rPr>
              <a:t>(“SELECT * FROM cats LEFT JOIN visits ON</a:t>
            </a:r>
          </a:p>
          <a:p>
            <a:r>
              <a:rPr lang="en-US" dirty="0">
                <a:latin typeface="Courier" charset="0"/>
                <a:ea typeface="Courier" charset="0"/>
                <a:cs typeface="Courier" charset="0"/>
              </a:rPr>
              <a:t>                   </a:t>
            </a:r>
            <a:r>
              <a:rPr lang="en-US" dirty="0" err="1">
                <a:latin typeface="Courier" charset="0"/>
                <a:ea typeface="Courier" charset="0"/>
                <a:cs typeface="Courier" charset="0"/>
              </a:rPr>
              <a:t>cats.id</a:t>
            </a:r>
            <a:r>
              <a:rPr lang="en-US" dirty="0">
                <a:latin typeface="Courier" charset="0"/>
                <a:ea typeface="Courier" charset="0"/>
                <a:cs typeface="Courier" charset="0"/>
              </a:rPr>
              <a:t> == </a:t>
            </a:r>
            <a:r>
              <a:rPr lang="en-US" dirty="0" err="1">
                <a:latin typeface="Courier" charset="0"/>
                <a:ea typeface="Courier" charset="0"/>
                <a:cs typeface="Courier" charset="0"/>
              </a:rPr>
              <a:t>visits.cat_id</a:t>
            </a:r>
            <a:r>
              <a:rPr lang="en-US" dirty="0">
                <a:latin typeface="Courier" charset="0"/>
                <a:ea typeface="Courier" charset="0"/>
                <a:cs typeface="Courier" charset="0"/>
              </a:rPr>
              <a:t>”)</a:t>
            </a:r>
          </a:p>
        </p:txBody>
      </p:sp>
      <p:sp>
        <p:nvSpPr>
          <p:cNvPr id="8" name="Rounded Rectangle 7"/>
          <p:cNvSpPr/>
          <p:nvPr/>
        </p:nvSpPr>
        <p:spPr>
          <a:xfrm>
            <a:off x="1981200" y="5578541"/>
            <a:ext cx="7997252" cy="68734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1600" dirty="0">
                <a:solidFill>
                  <a:srgbClr val="92D050"/>
                </a:solidFill>
                <a:latin typeface="Courier" charset="0"/>
                <a:ea typeface="Courier" charset="0"/>
                <a:cs typeface="Courier" charset="0"/>
              </a:rPr>
              <a:t># Right join in SQL / SQLite via Python</a:t>
            </a:r>
          </a:p>
          <a:p>
            <a:r>
              <a:rPr lang="en-US" sz="1600" dirty="0">
                <a:latin typeface="Courier" charset="0"/>
                <a:ea typeface="Courier" charset="0"/>
                <a:cs typeface="Courier" charset="0"/>
                <a:sym typeface="Wingdings"/>
              </a:rPr>
              <a:t></a:t>
            </a:r>
            <a:endParaRPr lang="en-US" sz="1600" dirty="0">
              <a:latin typeface="Courier" charset="0"/>
              <a:ea typeface="Courier" charset="0"/>
              <a:cs typeface="Courier" charset="0"/>
            </a:endParaRPr>
          </a:p>
        </p:txBody>
      </p:sp>
    </p:spTree>
    <p:extLst>
      <p:ext uri="{BB962C8B-B14F-4D97-AF65-F5344CB8AC3E}">
        <p14:creationId xmlns:p14="http://schemas.microsoft.com/office/powerpoint/2010/main" val="668616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Full Outer Join</a:t>
            </a:r>
          </a:p>
        </p:txBody>
      </p:sp>
      <p:sp>
        <p:nvSpPr>
          <p:cNvPr id="3" name="Content Placeholder 2"/>
          <p:cNvSpPr>
            <a:spLocks noGrp="1"/>
          </p:cNvSpPr>
          <p:nvPr>
            <p:ph idx="1"/>
          </p:nvPr>
        </p:nvSpPr>
        <p:spPr>
          <a:xfrm>
            <a:off x="1981200" y="1752601"/>
            <a:ext cx="7620000" cy="480934"/>
          </a:xfrm>
        </p:spPr>
        <p:txBody>
          <a:bodyPr/>
          <a:lstStyle/>
          <a:p>
            <a:r>
              <a:rPr lang="en-US" dirty="0"/>
              <a:t>Combines the left and the right join          ???????????</a:t>
            </a:r>
          </a:p>
        </p:txBody>
      </p:sp>
      <p:sp>
        <p:nvSpPr>
          <p:cNvPr id="4" name="Slide Number Placeholder 3"/>
          <p:cNvSpPr>
            <a:spLocks noGrp="1"/>
          </p:cNvSpPr>
          <p:nvPr>
            <p:ph type="sldNum" sz="quarter" idx="12"/>
          </p:nvPr>
        </p:nvSpPr>
        <p:spPr/>
        <p:txBody>
          <a:bodyPr/>
          <a:lstStyle/>
          <a:p>
            <a:fld id="{A2EF37A0-74FC-AB4F-AE4C-D9BFC6719E9F}" type="slidenum">
              <a:rPr lang="en-US" smtClean="0"/>
              <a:t>84</a:t>
            </a:fld>
            <a:endParaRPr lang="en-US"/>
          </a:p>
        </p:txBody>
      </p:sp>
      <p:graphicFrame>
        <p:nvGraphicFramePr>
          <p:cNvPr id="5" name="Table 4"/>
          <p:cNvGraphicFramePr>
            <a:graphicFrameLocks noGrp="1"/>
          </p:cNvGraphicFramePr>
          <p:nvPr/>
        </p:nvGraphicFramePr>
        <p:xfrm>
          <a:off x="2957896" y="2233535"/>
          <a:ext cx="5666609" cy="3020976"/>
        </p:xfrm>
        <a:graphic>
          <a:graphicData uri="http://schemas.openxmlformats.org/drawingml/2006/table">
            <a:tbl>
              <a:tblPr firstRow="1" bandRow="1">
                <a:tableStyleId>{7E9639D4-E3E2-4D34-9284-5A2195B3D0D7}</a:tableStyleId>
              </a:tblPr>
              <a:tblGrid>
                <a:gridCol w="1148379">
                  <a:extLst>
                    <a:ext uri="{9D8B030D-6E8A-4147-A177-3AD203B41FA5}">
                      <a16:colId xmlns:a16="http://schemas.microsoft.com/office/drawing/2014/main" val="20000"/>
                    </a:ext>
                  </a:extLst>
                </a:gridCol>
                <a:gridCol w="2259115">
                  <a:extLst>
                    <a:ext uri="{9D8B030D-6E8A-4147-A177-3AD203B41FA5}">
                      <a16:colId xmlns:a16="http://schemas.microsoft.com/office/drawing/2014/main" val="20001"/>
                    </a:ext>
                  </a:extLst>
                </a:gridCol>
                <a:gridCol w="2259115">
                  <a:extLst>
                    <a:ext uri="{9D8B030D-6E8A-4147-A177-3AD203B41FA5}">
                      <a16:colId xmlns:a16="http://schemas.microsoft.com/office/drawing/2014/main" val="20002"/>
                    </a:ext>
                  </a:extLst>
                </a:gridCol>
              </a:tblGrid>
              <a:tr h="335664">
                <a:tc>
                  <a:txBody>
                    <a:bodyPr/>
                    <a:lstStyle/>
                    <a:p>
                      <a:r>
                        <a:rPr lang="en-US" sz="1600" dirty="0"/>
                        <a:t>id</a:t>
                      </a:r>
                    </a:p>
                  </a:txBody>
                  <a:tcPr/>
                </a:tc>
                <a:tc>
                  <a:txBody>
                    <a:bodyPr/>
                    <a:lstStyle/>
                    <a:p>
                      <a:r>
                        <a:rPr lang="en-US" sz="1600" dirty="0"/>
                        <a:t>name</a:t>
                      </a:r>
                    </a:p>
                  </a:txBody>
                  <a:tcPr/>
                </a:tc>
                <a:tc>
                  <a:txBody>
                    <a:bodyPr/>
                    <a:lstStyle/>
                    <a:p>
                      <a:r>
                        <a:rPr lang="en-US" sz="1600" dirty="0" err="1"/>
                        <a:t>last_visit</a:t>
                      </a:r>
                      <a:endParaRPr lang="en-US" sz="1600" dirty="0"/>
                    </a:p>
                  </a:txBody>
                  <a:tcPr/>
                </a:tc>
                <a:extLst>
                  <a:ext uri="{0D108BD9-81ED-4DB2-BD59-A6C34878D82A}">
                    <a16:rowId xmlns:a16="http://schemas.microsoft.com/office/drawing/2014/main" val="10000"/>
                  </a:ext>
                </a:extLst>
              </a:tr>
              <a:tr h="335664">
                <a:tc>
                  <a:txBody>
                    <a:bodyPr/>
                    <a:lstStyle/>
                    <a:p>
                      <a:r>
                        <a:rPr lang="en-US" sz="1600" dirty="0"/>
                        <a:t>1</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Megabyte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02-16-2017</a:t>
                      </a:r>
                    </a:p>
                  </a:txBody>
                  <a:tcPr/>
                </a:tc>
                <a:extLst>
                  <a:ext uri="{0D108BD9-81ED-4DB2-BD59-A6C34878D82A}">
                    <a16:rowId xmlns:a16="http://schemas.microsoft.com/office/drawing/2014/main" val="10001"/>
                  </a:ext>
                </a:extLst>
              </a:tr>
              <a:tr h="335664">
                <a:tc>
                  <a:txBody>
                    <a:bodyPr/>
                    <a:lstStyle/>
                    <a:p>
                      <a:r>
                        <a:rPr lang="en-US" sz="1600" dirty="0"/>
                        <a:t>2</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err="1"/>
                        <a:t>Meowly</a:t>
                      </a:r>
                      <a:r>
                        <a:rPr lang="en-US" sz="1600" dirty="0"/>
                        <a:t> Cyrus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02-14-2017</a:t>
                      </a:r>
                    </a:p>
                  </a:txBody>
                  <a:tcPr/>
                </a:tc>
                <a:extLst>
                  <a:ext uri="{0D108BD9-81ED-4DB2-BD59-A6C34878D82A}">
                    <a16:rowId xmlns:a16="http://schemas.microsoft.com/office/drawing/2014/main" val="10002"/>
                  </a:ext>
                </a:extLst>
              </a:tr>
              <a:tr h="335664">
                <a:tc>
                  <a:txBody>
                    <a:bodyPr/>
                    <a:lstStyle/>
                    <a:p>
                      <a:r>
                        <a:rPr lang="en-US" sz="1600" dirty="0"/>
                        <a:t>3</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Fuzz Aldrin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NULL</a:t>
                      </a:r>
                    </a:p>
                  </a:txBody>
                  <a:tcPr/>
                </a:tc>
                <a:extLst>
                  <a:ext uri="{0D108BD9-81ED-4DB2-BD59-A6C34878D82A}">
                    <a16:rowId xmlns:a16="http://schemas.microsoft.com/office/drawing/2014/main" val="10003"/>
                  </a:ext>
                </a:extLst>
              </a:tr>
              <a:tr h="335664">
                <a:tc>
                  <a:txBody>
                    <a:bodyPr/>
                    <a:lstStyle/>
                    <a:p>
                      <a:r>
                        <a:rPr lang="en-US" sz="1600" dirty="0"/>
                        <a:t>4</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Chairman Meow</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NULL</a:t>
                      </a:r>
                    </a:p>
                  </a:txBody>
                  <a:tcPr/>
                </a:tc>
                <a:extLst>
                  <a:ext uri="{0D108BD9-81ED-4DB2-BD59-A6C34878D82A}">
                    <a16:rowId xmlns:a16="http://schemas.microsoft.com/office/drawing/2014/main" val="10004"/>
                  </a:ext>
                </a:extLst>
              </a:tr>
              <a:tr h="335664">
                <a:tc>
                  <a:txBody>
                    <a:bodyPr/>
                    <a:lstStyle/>
                    <a:p>
                      <a:r>
                        <a:rPr lang="en-US" sz="1600" dirty="0"/>
                        <a:t>5</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Anderson</a:t>
                      </a:r>
                      <a:r>
                        <a:rPr lang="en-US" sz="1600" baseline="0" dirty="0"/>
                        <a:t> Pooper</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02-03-2017</a:t>
                      </a:r>
                    </a:p>
                  </a:txBody>
                  <a:tcPr/>
                </a:tc>
                <a:extLst>
                  <a:ext uri="{0D108BD9-81ED-4DB2-BD59-A6C34878D82A}">
                    <a16:rowId xmlns:a16="http://schemas.microsoft.com/office/drawing/2014/main" val="10005"/>
                  </a:ext>
                </a:extLst>
              </a:tr>
              <a:tr h="335664">
                <a:tc>
                  <a:txBody>
                    <a:bodyPr/>
                    <a:lstStyle/>
                    <a:p>
                      <a:r>
                        <a:rPr lang="en-US" sz="1600" dirty="0"/>
                        <a:t>6</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Gigabyte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NULL</a:t>
                      </a:r>
                    </a:p>
                  </a:txBody>
                  <a:tcPr/>
                </a:tc>
                <a:extLst>
                  <a:ext uri="{0D108BD9-81ED-4DB2-BD59-A6C34878D82A}">
                    <a16:rowId xmlns:a16="http://schemas.microsoft.com/office/drawing/2014/main" val="10006"/>
                  </a:ext>
                </a:extLst>
              </a:tr>
              <a:tr h="335664">
                <a:tc>
                  <a:txBody>
                    <a:bodyPr/>
                    <a:lstStyle/>
                    <a:p>
                      <a:r>
                        <a:rPr lang="en-US" sz="1600" dirty="0"/>
                        <a:t>7</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NULL</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02-19-2017</a:t>
                      </a:r>
                    </a:p>
                  </a:txBody>
                  <a:tcPr/>
                </a:tc>
                <a:extLst>
                  <a:ext uri="{0D108BD9-81ED-4DB2-BD59-A6C34878D82A}">
                    <a16:rowId xmlns:a16="http://schemas.microsoft.com/office/drawing/2014/main" val="10007"/>
                  </a:ext>
                </a:extLst>
              </a:tr>
              <a:tr h="335664">
                <a:tc>
                  <a:txBody>
                    <a:bodyPr/>
                    <a:lstStyle/>
                    <a:p>
                      <a:r>
                        <a:rPr lang="en-US" sz="1600" dirty="0"/>
                        <a:t>12</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NULL</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02-21-2017</a:t>
                      </a:r>
                    </a:p>
                  </a:txBody>
                  <a:tcPr/>
                </a:tc>
                <a:extLst>
                  <a:ext uri="{0D108BD9-81ED-4DB2-BD59-A6C34878D82A}">
                    <a16:rowId xmlns:a16="http://schemas.microsoft.com/office/drawing/2014/main" val="10008"/>
                  </a:ext>
                </a:extLst>
              </a:tr>
            </a:tbl>
          </a:graphicData>
        </a:graphic>
      </p:graphicFrame>
      <p:sp>
        <p:nvSpPr>
          <p:cNvPr id="6" name="Rounded Rectangle 5"/>
          <p:cNvSpPr/>
          <p:nvPr/>
        </p:nvSpPr>
        <p:spPr>
          <a:xfrm>
            <a:off x="2134648" y="5410200"/>
            <a:ext cx="7997252" cy="118889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1600" dirty="0">
                <a:solidFill>
                  <a:srgbClr val="92D050"/>
                </a:solidFill>
                <a:latin typeface="Courier" charset="0"/>
                <a:ea typeface="Courier" charset="0"/>
                <a:cs typeface="Courier" charset="0"/>
              </a:rPr>
              <a:t># Outer join in pandas</a:t>
            </a:r>
            <a:endParaRPr lang="en-US" sz="1600" dirty="0">
              <a:latin typeface="Courier" charset="0"/>
              <a:ea typeface="Courier" charset="0"/>
              <a:cs typeface="Courier" charset="0"/>
            </a:endParaRPr>
          </a:p>
          <a:p>
            <a:r>
              <a:rPr lang="en-US" sz="1600" dirty="0" err="1">
                <a:latin typeface="Courier" charset="0"/>
                <a:ea typeface="Courier" charset="0"/>
                <a:cs typeface="Courier" charset="0"/>
              </a:rPr>
              <a:t>df_cats.merge</a:t>
            </a:r>
            <a:r>
              <a:rPr lang="en-US" sz="1600" dirty="0">
                <a:latin typeface="Courier" charset="0"/>
                <a:ea typeface="Courier" charset="0"/>
                <a:cs typeface="Courier" charset="0"/>
              </a:rPr>
              <a:t>(</a:t>
            </a:r>
            <a:r>
              <a:rPr lang="en-US" sz="1600" dirty="0" err="1">
                <a:latin typeface="Courier" charset="0"/>
                <a:ea typeface="Courier" charset="0"/>
                <a:cs typeface="Courier" charset="0"/>
              </a:rPr>
              <a:t>df_visits</a:t>
            </a:r>
            <a:r>
              <a:rPr lang="en-US" sz="1600" dirty="0">
                <a:latin typeface="Courier" charset="0"/>
                <a:ea typeface="Courier" charset="0"/>
                <a:cs typeface="Courier" charset="0"/>
              </a:rPr>
              <a:t>, how = “outer”, </a:t>
            </a:r>
          </a:p>
          <a:p>
            <a:r>
              <a:rPr lang="en-US" sz="1600" dirty="0">
                <a:latin typeface="Courier" charset="0"/>
                <a:ea typeface="Courier" charset="0"/>
                <a:cs typeface="Courier" charset="0"/>
              </a:rPr>
              <a:t>              </a:t>
            </a:r>
            <a:r>
              <a:rPr lang="en-US" sz="1600" dirty="0" err="1">
                <a:latin typeface="Courier" charset="0"/>
                <a:ea typeface="Courier" charset="0"/>
                <a:cs typeface="Courier" charset="0"/>
              </a:rPr>
              <a:t>left_on</a:t>
            </a:r>
            <a:r>
              <a:rPr lang="en-US" sz="1600" dirty="0">
                <a:latin typeface="Courier" charset="0"/>
                <a:ea typeface="Courier" charset="0"/>
                <a:cs typeface="Courier" charset="0"/>
              </a:rPr>
              <a:t> = “id”, </a:t>
            </a:r>
            <a:r>
              <a:rPr lang="en-US" sz="1600" dirty="0" err="1">
                <a:latin typeface="Courier" charset="0"/>
                <a:ea typeface="Courier" charset="0"/>
                <a:cs typeface="Courier" charset="0"/>
              </a:rPr>
              <a:t>right_on</a:t>
            </a:r>
            <a:r>
              <a:rPr lang="en-US" sz="1600" dirty="0">
                <a:latin typeface="Courier" charset="0"/>
                <a:ea typeface="Courier" charset="0"/>
                <a:cs typeface="Courier" charset="0"/>
              </a:rPr>
              <a:t> = ”</a:t>
            </a:r>
            <a:r>
              <a:rPr lang="en-US" sz="1600" dirty="0" err="1">
                <a:latin typeface="Courier" charset="0"/>
                <a:ea typeface="Courier" charset="0"/>
                <a:cs typeface="Courier" charset="0"/>
              </a:rPr>
              <a:t>cat_id</a:t>
            </a:r>
            <a:r>
              <a:rPr lang="en-US" sz="1600" dirty="0">
                <a:latin typeface="Courier" charset="0"/>
                <a:ea typeface="Courier" charset="0"/>
                <a:cs typeface="Courier" charset="0"/>
              </a:rPr>
              <a:t>”)</a:t>
            </a:r>
          </a:p>
        </p:txBody>
      </p:sp>
    </p:spTree>
    <p:extLst>
      <p:ext uri="{BB962C8B-B14F-4D97-AF65-F5344CB8AC3E}">
        <p14:creationId xmlns:p14="http://schemas.microsoft.com/office/powerpoint/2010/main" val="741959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Group by Aggregates</a:t>
            </a:r>
          </a:p>
        </p:txBody>
      </p:sp>
      <p:sp>
        <p:nvSpPr>
          <p:cNvPr id="3" name="Content Placeholder 2">
            <a:extLst>
              <a:ext uri="{FF2B5EF4-FFF2-40B4-BE49-F238E27FC236}">
                <a16:creationId xmlns:a16="http://schemas.microsoft.com/office/drawing/2014/main" id="{681F8613-9E98-0F47-B55E-1D178950CF65}"/>
              </a:ext>
            </a:extLst>
          </p:cNvPr>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A2EF37A0-74FC-AB4F-AE4C-D9BFC6719E9F}" type="slidenum">
              <a:rPr lang="en-US" smtClean="0"/>
              <a:t>85</a:t>
            </a:fld>
            <a:endParaRPr lang="en-US"/>
          </a:p>
        </p:txBody>
      </p:sp>
      <p:graphicFrame>
        <p:nvGraphicFramePr>
          <p:cNvPr id="8" name="Table 7"/>
          <p:cNvGraphicFramePr>
            <a:graphicFrameLocks noGrp="1"/>
          </p:cNvGraphicFramePr>
          <p:nvPr/>
        </p:nvGraphicFramePr>
        <p:xfrm>
          <a:off x="1708485" y="3248411"/>
          <a:ext cx="5030010" cy="2975966"/>
        </p:xfrm>
        <a:graphic>
          <a:graphicData uri="http://schemas.openxmlformats.org/drawingml/2006/table">
            <a:tbl>
              <a:tblPr firstRow="1" bandRow="1">
                <a:tableStyleId>{7E9639D4-E3E2-4D34-9284-5A2195B3D0D7}</a:tableStyleId>
              </a:tblPr>
              <a:tblGrid>
                <a:gridCol w="1006002">
                  <a:extLst>
                    <a:ext uri="{9D8B030D-6E8A-4147-A177-3AD203B41FA5}">
                      <a16:colId xmlns:a16="http://schemas.microsoft.com/office/drawing/2014/main" val="20000"/>
                    </a:ext>
                  </a:extLst>
                </a:gridCol>
                <a:gridCol w="1006002">
                  <a:extLst>
                    <a:ext uri="{9D8B030D-6E8A-4147-A177-3AD203B41FA5}">
                      <a16:colId xmlns:a16="http://schemas.microsoft.com/office/drawing/2014/main" val="20001"/>
                    </a:ext>
                  </a:extLst>
                </a:gridCol>
                <a:gridCol w="1006002">
                  <a:extLst>
                    <a:ext uri="{9D8B030D-6E8A-4147-A177-3AD203B41FA5}">
                      <a16:colId xmlns:a16="http://schemas.microsoft.com/office/drawing/2014/main" val="20002"/>
                    </a:ext>
                  </a:extLst>
                </a:gridCol>
                <a:gridCol w="1006002">
                  <a:extLst>
                    <a:ext uri="{9D8B030D-6E8A-4147-A177-3AD203B41FA5}">
                      <a16:colId xmlns:a16="http://schemas.microsoft.com/office/drawing/2014/main" val="20003"/>
                    </a:ext>
                  </a:extLst>
                </a:gridCol>
                <a:gridCol w="1006002">
                  <a:extLst>
                    <a:ext uri="{9D8B030D-6E8A-4147-A177-3AD203B41FA5}">
                      <a16:colId xmlns:a16="http://schemas.microsoft.com/office/drawing/2014/main" val="20004"/>
                    </a:ext>
                  </a:extLst>
                </a:gridCol>
              </a:tblGrid>
              <a:tr h="425138">
                <a:tc>
                  <a:txBody>
                    <a:bodyPr/>
                    <a:lstStyle/>
                    <a:p>
                      <a:r>
                        <a:rPr lang="en-US" dirty="0"/>
                        <a:t>ID</a:t>
                      </a:r>
                    </a:p>
                  </a:txBody>
                  <a:tcPr/>
                </a:tc>
                <a:tc>
                  <a:txBody>
                    <a:bodyPr/>
                    <a:lstStyle/>
                    <a:p>
                      <a:r>
                        <a:rPr lang="en-US" dirty="0"/>
                        <a:t>age</a:t>
                      </a:r>
                    </a:p>
                  </a:txBody>
                  <a:tcPr/>
                </a:tc>
                <a:tc>
                  <a:txBody>
                    <a:bodyPr/>
                    <a:lstStyle/>
                    <a:p>
                      <a:r>
                        <a:rPr lang="en-US" dirty="0" err="1"/>
                        <a:t>wgt_kg</a:t>
                      </a:r>
                      <a:endParaRPr lang="en-US" dirty="0"/>
                    </a:p>
                  </a:txBody>
                  <a:tcPr/>
                </a:tc>
                <a:tc>
                  <a:txBody>
                    <a:bodyPr/>
                    <a:lstStyle/>
                    <a:p>
                      <a:r>
                        <a:rPr lang="en-US" dirty="0" err="1"/>
                        <a:t>hgt_cm</a:t>
                      </a:r>
                      <a:endParaRPr lang="en-US" dirty="0"/>
                    </a:p>
                  </a:txBody>
                  <a:tcPr/>
                </a:tc>
                <a:tc>
                  <a:txBody>
                    <a:bodyPr/>
                    <a:lstStyle/>
                    <a:p>
                      <a:r>
                        <a:rPr lang="en-US" dirty="0" err="1"/>
                        <a:t>nat_id</a:t>
                      </a:r>
                      <a:endParaRPr lang="en-US" dirty="0"/>
                    </a:p>
                  </a:txBody>
                  <a:tcPr/>
                </a:tc>
                <a:extLst>
                  <a:ext uri="{0D108BD9-81ED-4DB2-BD59-A6C34878D82A}">
                    <a16:rowId xmlns:a16="http://schemas.microsoft.com/office/drawing/2014/main" val="10000"/>
                  </a:ext>
                </a:extLst>
              </a:tr>
              <a:tr h="425138">
                <a:tc>
                  <a:txBody>
                    <a:bodyPr/>
                    <a:lstStyle/>
                    <a:p>
                      <a:r>
                        <a:rPr lang="en-US" dirty="0"/>
                        <a:t>1</a:t>
                      </a:r>
                    </a:p>
                  </a:txBody>
                  <a:tcPr/>
                </a:tc>
                <a:tc>
                  <a:txBody>
                    <a:bodyPr/>
                    <a:lstStyle/>
                    <a:p>
                      <a:r>
                        <a:rPr lang="en-US" dirty="0"/>
                        <a:t>12.2</a:t>
                      </a:r>
                    </a:p>
                  </a:txBody>
                  <a:tcPr/>
                </a:tc>
                <a:tc>
                  <a:txBody>
                    <a:bodyPr/>
                    <a:lstStyle/>
                    <a:p>
                      <a:r>
                        <a:rPr lang="en-US" dirty="0"/>
                        <a:t>42.3</a:t>
                      </a:r>
                    </a:p>
                  </a:txBody>
                  <a:tcPr/>
                </a:tc>
                <a:tc>
                  <a:txBody>
                    <a:bodyPr/>
                    <a:lstStyle/>
                    <a:p>
                      <a:r>
                        <a:rPr lang="en-US" dirty="0"/>
                        <a:t>145.1</a:t>
                      </a:r>
                    </a:p>
                  </a:txBody>
                  <a:tcPr/>
                </a:tc>
                <a:tc>
                  <a:txBody>
                    <a:bodyPr/>
                    <a:lstStyle/>
                    <a:p>
                      <a:r>
                        <a:rPr lang="en-US" dirty="0"/>
                        <a:t>1</a:t>
                      </a:r>
                    </a:p>
                  </a:txBody>
                  <a:tcPr>
                    <a:noFill/>
                  </a:tcPr>
                </a:tc>
                <a:extLst>
                  <a:ext uri="{0D108BD9-81ED-4DB2-BD59-A6C34878D82A}">
                    <a16:rowId xmlns:a16="http://schemas.microsoft.com/office/drawing/2014/main" val="10001"/>
                  </a:ext>
                </a:extLst>
              </a:tr>
              <a:tr h="425138">
                <a:tc>
                  <a:txBody>
                    <a:bodyPr/>
                    <a:lstStyle/>
                    <a:p>
                      <a:r>
                        <a:rPr lang="en-US" dirty="0"/>
                        <a:t>2</a:t>
                      </a:r>
                    </a:p>
                  </a:txBody>
                  <a:tcPr/>
                </a:tc>
                <a:tc>
                  <a:txBody>
                    <a:bodyPr/>
                    <a:lstStyle/>
                    <a:p>
                      <a:r>
                        <a:rPr lang="en-US" dirty="0"/>
                        <a:t>11.0</a:t>
                      </a:r>
                    </a:p>
                  </a:txBody>
                  <a:tcPr/>
                </a:tc>
                <a:tc>
                  <a:txBody>
                    <a:bodyPr/>
                    <a:lstStyle/>
                    <a:p>
                      <a:r>
                        <a:rPr lang="en-US" dirty="0"/>
                        <a:t>40.8</a:t>
                      </a:r>
                    </a:p>
                  </a:txBody>
                  <a:tcPr/>
                </a:tc>
                <a:tc>
                  <a:txBody>
                    <a:bodyPr/>
                    <a:lstStyle/>
                    <a:p>
                      <a:r>
                        <a:rPr lang="en-US" dirty="0"/>
                        <a:t>143.8</a:t>
                      </a:r>
                    </a:p>
                  </a:txBody>
                  <a:tcPr/>
                </a:tc>
                <a:tc>
                  <a:txBody>
                    <a:bodyPr/>
                    <a:lstStyle/>
                    <a:p>
                      <a:r>
                        <a:rPr lang="en-US" dirty="0"/>
                        <a:t>1</a:t>
                      </a:r>
                    </a:p>
                  </a:txBody>
                  <a:tcPr>
                    <a:noFill/>
                  </a:tcPr>
                </a:tc>
                <a:extLst>
                  <a:ext uri="{0D108BD9-81ED-4DB2-BD59-A6C34878D82A}">
                    <a16:rowId xmlns:a16="http://schemas.microsoft.com/office/drawing/2014/main" val="10002"/>
                  </a:ext>
                </a:extLst>
              </a:tr>
              <a:tr h="425138">
                <a:tc>
                  <a:txBody>
                    <a:bodyPr/>
                    <a:lstStyle/>
                    <a:p>
                      <a:r>
                        <a:rPr lang="en-US" dirty="0"/>
                        <a:t>3</a:t>
                      </a:r>
                    </a:p>
                  </a:txBody>
                  <a:tcPr/>
                </a:tc>
                <a:tc>
                  <a:txBody>
                    <a:bodyPr/>
                    <a:lstStyle/>
                    <a:p>
                      <a:r>
                        <a:rPr lang="en-US" dirty="0"/>
                        <a:t>15.6</a:t>
                      </a:r>
                    </a:p>
                  </a:txBody>
                  <a:tcPr/>
                </a:tc>
                <a:tc>
                  <a:txBody>
                    <a:bodyPr/>
                    <a:lstStyle/>
                    <a:p>
                      <a:r>
                        <a:rPr lang="en-US" dirty="0"/>
                        <a:t>65.3</a:t>
                      </a:r>
                    </a:p>
                  </a:txBody>
                  <a:tcPr/>
                </a:tc>
                <a:tc>
                  <a:txBody>
                    <a:bodyPr/>
                    <a:lstStyle/>
                    <a:p>
                      <a:r>
                        <a:rPr lang="en-US" dirty="0"/>
                        <a:t>165.3</a:t>
                      </a:r>
                    </a:p>
                  </a:txBody>
                  <a:tcPr/>
                </a:tc>
                <a:tc>
                  <a:txBody>
                    <a:bodyPr/>
                    <a:lstStyle/>
                    <a:p>
                      <a:r>
                        <a:rPr lang="en-US" dirty="0"/>
                        <a:t>2</a:t>
                      </a:r>
                    </a:p>
                  </a:txBody>
                  <a:tcPr>
                    <a:noFill/>
                  </a:tcPr>
                </a:tc>
                <a:extLst>
                  <a:ext uri="{0D108BD9-81ED-4DB2-BD59-A6C34878D82A}">
                    <a16:rowId xmlns:a16="http://schemas.microsoft.com/office/drawing/2014/main" val="10003"/>
                  </a:ext>
                </a:extLst>
              </a:tr>
              <a:tr h="425138">
                <a:tc>
                  <a:txBody>
                    <a:bodyPr/>
                    <a:lstStyle/>
                    <a:p>
                      <a:r>
                        <a:rPr lang="en-US" dirty="0"/>
                        <a:t>4</a:t>
                      </a:r>
                    </a:p>
                  </a:txBody>
                  <a:tcPr/>
                </a:tc>
                <a:tc>
                  <a:txBody>
                    <a:bodyPr/>
                    <a:lstStyle/>
                    <a:p>
                      <a:r>
                        <a:rPr lang="en-US" dirty="0"/>
                        <a:t>35.1</a:t>
                      </a:r>
                    </a:p>
                  </a:txBody>
                  <a:tcPr/>
                </a:tc>
                <a:tc>
                  <a:txBody>
                    <a:bodyPr/>
                    <a:lstStyle/>
                    <a:p>
                      <a:r>
                        <a:rPr lang="en-US" dirty="0"/>
                        <a:t>84.2</a:t>
                      </a:r>
                    </a:p>
                  </a:txBody>
                  <a:tcPr/>
                </a:tc>
                <a:tc>
                  <a:txBody>
                    <a:bodyPr/>
                    <a:lstStyle/>
                    <a:p>
                      <a:r>
                        <a:rPr lang="en-US" dirty="0"/>
                        <a:t>185.8</a:t>
                      </a:r>
                    </a:p>
                  </a:txBody>
                  <a:tcPr/>
                </a:tc>
                <a:tc>
                  <a:txBody>
                    <a:bodyPr/>
                    <a:lstStyle/>
                    <a:p>
                      <a:r>
                        <a:rPr lang="en-US" dirty="0"/>
                        <a:t>1</a:t>
                      </a:r>
                    </a:p>
                  </a:txBody>
                  <a:tcPr>
                    <a:noFill/>
                  </a:tcPr>
                </a:tc>
                <a:extLst>
                  <a:ext uri="{0D108BD9-81ED-4DB2-BD59-A6C34878D82A}">
                    <a16:rowId xmlns:a16="http://schemas.microsoft.com/office/drawing/2014/main" val="10004"/>
                  </a:ext>
                </a:extLst>
              </a:tr>
              <a:tr h="425138">
                <a:tc>
                  <a:txBody>
                    <a:bodyPr/>
                    <a:lstStyle/>
                    <a:p>
                      <a:r>
                        <a:rPr lang="en-US" dirty="0"/>
                        <a:t>5</a:t>
                      </a:r>
                    </a:p>
                  </a:txBody>
                  <a:tcPr/>
                </a:tc>
                <a:tc>
                  <a:txBody>
                    <a:bodyPr/>
                    <a:lstStyle/>
                    <a:p>
                      <a:r>
                        <a:rPr lang="en-US" dirty="0"/>
                        <a:t>18.1</a:t>
                      </a:r>
                    </a:p>
                  </a:txBody>
                  <a:tcPr/>
                </a:tc>
                <a:tc>
                  <a:txBody>
                    <a:bodyPr/>
                    <a:lstStyle/>
                    <a:p>
                      <a:r>
                        <a:rPr lang="en-US" dirty="0"/>
                        <a:t>62.2</a:t>
                      </a:r>
                    </a:p>
                  </a:txBody>
                  <a:tcPr/>
                </a:tc>
                <a:tc>
                  <a:txBody>
                    <a:bodyPr/>
                    <a:lstStyle/>
                    <a:p>
                      <a:r>
                        <a:rPr lang="en-US" dirty="0"/>
                        <a:t>176.2</a:t>
                      </a:r>
                    </a:p>
                  </a:txBody>
                  <a:tcPr/>
                </a:tc>
                <a:tc>
                  <a:txBody>
                    <a:bodyPr/>
                    <a:lstStyle/>
                    <a:p>
                      <a:r>
                        <a:rPr lang="en-US" dirty="0"/>
                        <a:t>3</a:t>
                      </a:r>
                    </a:p>
                  </a:txBody>
                  <a:tcPr>
                    <a:noFill/>
                  </a:tcPr>
                </a:tc>
                <a:extLst>
                  <a:ext uri="{0D108BD9-81ED-4DB2-BD59-A6C34878D82A}">
                    <a16:rowId xmlns:a16="http://schemas.microsoft.com/office/drawing/2014/main" val="10005"/>
                  </a:ext>
                </a:extLst>
              </a:tr>
              <a:tr h="425138">
                <a:tc>
                  <a:txBody>
                    <a:bodyPr/>
                    <a:lstStyle/>
                    <a:p>
                      <a:r>
                        <a:rPr lang="en-US" dirty="0"/>
                        <a:t>6</a:t>
                      </a:r>
                    </a:p>
                  </a:txBody>
                  <a:tcPr/>
                </a:tc>
                <a:tc>
                  <a:txBody>
                    <a:bodyPr/>
                    <a:lstStyle/>
                    <a:p>
                      <a:r>
                        <a:rPr lang="en-US" dirty="0"/>
                        <a:t>19.6</a:t>
                      </a:r>
                    </a:p>
                  </a:txBody>
                  <a:tcPr/>
                </a:tc>
                <a:tc>
                  <a:txBody>
                    <a:bodyPr/>
                    <a:lstStyle/>
                    <a:p>
                      <a:r>
                        <a:rPr lang="en-US" dirty="0"/>
                        <a:t>82.1</a:t>
                      </a:r>
                    </a:p>
                  </a:txBody>
                  <a:tcPr/>
                </a:tc>
                <a:tc>
                  <a:txBody>
                    <a:bodyPr/>
                    <a:lstStyle/>
                    <a:p>
                      <a:r>
                        <a:rPr lang="en-US" dirty="0"/>
                        <a:t>180.1</a:t>
                      </a:r>
                    </a:p>
                  </a:txBody>
                  <a:tcPr/>
                </a:tc>
                <a:tc>
                  <a:txBody>
                    <a:bodyPr/>
                    <a:lstStyle/>
                    <a:p>
                      <a:r>
                        <a:rPr lang="en-US" dirty="0"/>
                        <a:t>1</a:t>
                      </a:r>
                    </a:p>
                  </a:txBody>
                  <a:tcPr>
                    <a:noFill/>
                  </a:tcPr>
                </a:tc>
                <a:extLst>
                  <a:ext uri="{0D108BD9-81ED-4DB2-BD59-A6C34878D82A}">
                    <a16:rowId xmlns:a16="http://schemas.microsoft.com/office/drawing/2014/main" val="10006"/>
                  </a:ext>
                </a:extLst>
              </a:tr>
            </a:tbl>
          </a:graphicData>
        </a:graphic>
      </p:graphicFrame>
      <p:sp>
        <p:nvSpPr>
          <p:cNvPr id="9" name="Rectangle 8"/>
          <p:cNvSpPr/>
          <p:nvPr/>
        </p:nvSpPr>
        <p:spPr>
          <a:xfrm>
            <a:off x="955287" y="2164773"/>
            <a:ext cx="5561138" cy="646331"/>
          </a:xfrm>
          <a:prstGeom prst="rect">
            <a:avLst/>
          </a:prstGeom>
        </p:spPr>
        <p:txBody>
          <a:bodyPr wrap="none">
            <a:spAutoFit/>
          </a:bodyPr>
          <a:lstStyle/>
          <a:p>
            <a:r>
              <a:rPr lang="en-US" dirty="0">
                <a:latin typeface="Courier" charset="0"/>
                <a:ea typeface="Courier" charset="0"/>
                <a:cs typeface="Courier" charset="0"/>
              </a:rPr>
              <a:t>SELECT </a:t>
            </a:r>
            <a:r>
              <a:rPr lang="en-US" dirty="0" err="1">
                <a:latin typeface="Courier" charset="0"/>
                <a:ea typeface="Courier" charset="0"/>
                <a:cs typeface="Courier" charset="0"/>
              </a:rPr>
              <a:t>nat_id</a:t>
            </a:r>
            <a:r>
              <a:rPr lang="en-US" dirty="0">
                <a:latin typeface="Courier" charset="0"/>
                <a:ea typeface="Courier" charset="0"/>
                <a:cs typeface="Courier" charset="0"/>
              </a:rPr>
              <a:t>, AVG(age) as </a:t>
            </a:r>
            <a:r>
              <a:rPr lang="en-US" dirty="0" err="1">
                <a:latin typeface="Courier" charset="0"/>
                <a:ea typeface="Courier" charset="0"/>
                <a:cs typeface="Courier" charset="0"/>
              </a:rPr>
              <a:t>average_age</a:t>
            </a:r>
            <a:r>
              <a:rPr lang="en-US" dirty="0">
                <a:latin typeface="Courier" charset="0"/>
                <a:ea typeface="Courier" charset="0"/>
                <a:cs typeface="Courier" charset="0"/>
              </a:rPr>
              <a:t> </a:t>
            </a:r>
          </a:p>
          <a:p>
            <a:r>
              <a:rPr lang="en-US" dirty="0">
                <a:latin typeface="Courier" charset="0"/>
                <a:ea typeface="Courier" charset="0"/>
                <a:cs typeface="Courier" charset="0"/>
              </a:rPr>
              <a:t>FROM persons GROUP BY </a:t>
            </a:r>
            <a:r>
              <a:rPr lang="en-US" dirty="0" err="1">
                <a:latin typeface="Courier" charset="0"/>
                <a:ea typeface="Courier" charset="0"/>
                <a:cs typeface="Courier" charset="0"/>
              </a:rPr>
              <a:t>nat_id</a:t>
            </a:r>
            <a:r>
              <a:rPr lang="en-US" dirty="0">
                <a:latin typeface="Courier" charset="0"/>
                <a:ea typeface="Courier" charset="0"/>
                <a:cs typeface="Courier" charset="0"/>
              </a:rPr>
              <a:t> </a:t>
            </a:r>
            <a:endParaRPr lang="en-US" dirty="0"/>
          </a:p>
        </p:txBody>
      </p:sp>
      <p:graphicFrame>
        <p:nvGraphicFramePr>
          <p:cNvPr id="10" name="Table 9"/>
          <p:cNvGraphicFramePr>
            <a:graphicFrameLocks noGrp="1"/>
          </p:cNvGraphicFramePr>
          <p:nvPr/>
        </p:nvGraphicFramePr>
        <p:xfrm>
          <a:off x="7542338" y="3778647"/>
          <a:ext cx="2515006" cy="1915494"/>
        </p:xfrm>
        <a:graphic>
          <a:graphicData uri="http://schemas.openxmlformats.org/drawingml/2006/table">
            <a:tbl>
              <a:tblPr firstRow="1" bandRow="1">
                <a:tableStyleId>{7E9639D4-E3E2-4D34-9284-5A2195B3D0D7}</a:tableStyleId>
              </a:tblPr>
              <a:tblGrid>
                <a:gridCol w="1257503">
                  <a:extLst>
                    <a:ext uri="{9D8B030D-6E8A-4147-A177-3AD203B41FA5}">
                      <a16:colId xmlns:a16="http://schemas.microsoft.com/office/drawing/2014/main" val="20000"/>
                    </a:ext>
                  </a:extLst>
                </a:gridCol>
                <a:gridCol w="1257503">
                  <a:extLst>
                    <a:ext uri="{9D8B030D-6E8A-4147-A177-3AD203B41FA5}">
                      <a16:colId xmlns:a16="http://schemas.microsoft.com/office/drawing/2014/main" val="20001"/>
                    </a:ext>
                  </a:extLst>
                </a:gridCol>
              </a:tblGrid>
              <a:tr h="425138">
                <a:tc>
                  <a:txBody>
                    <a:bodyPr/>
                    <a:lstStyle/>
                    <a:p>
                      <a:r>
                        <a:rPr lang="en-US" dirty="0" err="1"/>
                        <a:t>nat_id</a:t>
                      </a:r>
                      <a:endParaRPr lang="en-US" dirty="0"/>
                    </a:p>
                  </a:txBody>
                  <a:tcPr/>
                </a:tc>
                <a:tc>
                  <a:txBody>
                    <a:bodyPr/>
                    <a:lstStyle/>
                    <a:p>
                      <a:r>
                        <a:rPr lang="en-US" dirty="0" err="1"/>
                        <a:t>average_age</a:t>
                      </a:r>
                      <a:endParaRPr lang="en-US" dirty="0"/>
                    </a:p>
                  </a:txBody>
                  <a:tcPr/>
                </a:tc>
                <a:extLst>
                  <a:ext uri="{0D108BD9-81ED-4DB2-BD59-A6C34878D82A}">
                    <a16:rowId xmlns:a16="http://schemas.microsoft.com/office/drawing/2014/main" val="10000"/>
                  </a:ext>
                </a:extLst>
              </a:tr>
              <a:tr h="425138">
                <a:tc>
                  <a:txBody>
                    <a:bodyPr/>
                    <a:lstStyle/>
                    <a:p>
                      <a:r>
                        <a:rPr lang="en-US" dirty="0"/>
                        <a:t>1</a:t>
                      </a:r>
                    </a:p>
                  </a:txBody>
                  <a:tcPr/>
                </a:tc>
                <a:tc>
                  <a:txBody>
                    <a:bodyPr/>
                    <a:lstStyle/>
                    <a:p>
                      <a:r>
                        <a:rPr lang="en-US" dirty="0"/>
                        <a:t>19.48</a:t>
                      </a:r>
                    </a:p>
                  </a:txBody>
                  <a:tcPr/>
                </a:tc>
                <a:extLst>
                  <a:ext uri="{0D108BD9-81ED-4DB2-BD59-A6C34878D82A}">
                    <a16:rowId xmlns:a16="http://schemas.microsoft.com/office/drawing/2014/main" val="10001"/>
                  </a:ext>
                </a:extLst>
              </a:tr>
              <a:tr h="425138">
                <a:tc>
                  <a:txBody>
                    <a:bodyPr/>
                    <a:lstStyle/>
                    <a:p>
                      <a:r>
                        <a:rPr lang="en-US" dirty="0"/>
                        <a:t>2</a:t>
                      </a:r>
                    </a:p>
                  </a:txBody>
                  <a:tcPr/>
                </a:tc>
                <a:tc>
                  <a:txBody>
                    <a:bodyPr/>
                    <a:lstStyle/>
                    <a:p>
                      <a:r>
                        <a:rPr lang="en-US" dirty="0"/>
                        <a:t>15.6</a:t>
                      </a:r>
                    </a:p>
                  </a:txBody>
                  <a:tcPr/>
                </a:tc>
                <a:extLst>
                  <a:ext uri="{0D108BD9-81ED-4DB2-BD59-A6C34878D82A}">
                    <a16:rowId xmlns:a16="http://schemas.microsoft.com/office/drawing/2014/main" val="10002"/>
                  </a:ext>
                </a:extLst>
              </a:tr>
              <a:tr h="425138">
                <a:tc>
                  <a:txBody>
                    <a:bodyPr/>
                    <a:lstStyle/>
                    <a:p>
                      <a:r>
                        <a:rPr lang="en-US" dirty="0"/>
                        <a:t>3</a:t>
                      </a:r>
                    </a:p>
                  </a:txBody>
                  <a:tcPr/>
                </a:tc>
                <a:tc>
                  <a:txBody>
                    <a:bodyPr/>
                    <a:lstStyle/>
                    <a:p>
                      <a:r>
                        <a:rPr lang="en-US" dirty="0"/>
                        <a:t>18.1</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701365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Raw SQL in Pandas</a:t>
            </a:r>
          </a:p>
        </p:txBody>
      </p:sp>
      <p:sp>
        <p:nvSpPr>
          <p:cNvPr id="3" name="Content Placeholder 2"/>
          <p:cNvSpPr>
            <a:spLocks noGrp="1"/>
          </p:cNvSpPr>
          <p:nvPr>
            <p:ph idx="1"/>
          </p:nvPr>
        </p:nvSpPr>
        <p:spPr/>
        <p:txBody>
          <a:bodyPr/>
          <a:lstStyle/>
          <a:p>
            <a:r>
              <a:rPr lang="en-US" dirty="0"/>
              <a:t>If you “think in SQL” already, you’ll be fine with pandas:</a:t>
            </a:r>
          </a:p>
          <a:p>
            <a:pPr marL="342900" indent="-342900">
              <a:buFont typeface="Arial" charset="0"/>
              <a:buChar char="•"/>
            </a:pPr>
            <a:r>
              <a:rPr lang="en-US" b="0" dirty="0" err="1">
                <a:latin typeface="Courier" charset="0"/>
                <a:ea typeface="Courier" charset="0"/>
                <a:cs typeface="Courier" charset="0"/>
              </a:rPr>
              <a:t>conda</a:t>
            </a:r>
            <a:r>
              <a:rPr lang="en-US" b="0" dirty="0">
                <a:latin typeface="Courier" charset="0"/>
                <a:ea typeface="Courier" charset="0"/>
                <a:cs typeface="Courier" charset="0"/>
              </a:rPr>
              <a:t> install -c anaconda </a:t>
            </a:r>
            <a:r>
              <a:rPr lang="en-US" b="0" dirty="0" err="1">
                <a:latin typeface="Courier" charset="0"/>
                <a:ea typeface="Courier" charset="0"/>
                <a:cs typeface="Courier" charset="0"/>
              </a:rPr>
              <a:t>pandasql</a:t>
            </a:r>
            <a:endParaRPr lang="en-US" b="0" dirty="0">
              <a:latin typeface="Courier" charset="0"/>
              <a:ea typeface="Courier" charset="0"/>
              <a:cs typeface="Courier" charset="0"/>
            </a:endParaRPr>
          </a:p>
          <a:p>
            <a:pPr marL="342900" indent="-342900">
              <a:buFont typeface="Arial" charset="0"/>
              <a:buChar char="•"/>
            </a:pPr>
            <a:r>
              <a:rPr lang="en-US" b="0" dirty="0"/>
              <a:t>Info: </a:t>
            </a:r>
            <a:r>
              <a:rPr lang="en-US" sz="1600" b="0" dirty="0"/>
              <a:t>http://</a:t>
            </a:r>
            <a:r>
              <a:rPr lang="en-US" sz="1600" b="0" dirty="0" err="1"/>
              <a:t>pandas.pydata.org</a:t>
            </a:r>
            <a:r>
              <a:rPr lang="en-US" sz="1600" b="0" dirty="0"/>
              <a:t>/pandas-docs/stable/</a:t>
            </a:r>
            <a:r>
              <a:rPr lang="en-US" sz="1600" b="0" dirty="0" err="1"/>
              <a:t>comparison_with_sql.html</a:t>
            </a:r>
            <a:endParaRPr lang="en-US" b="0" dirty="0"/>
          </a:p>
        </p:txBody>
      </p:sp>
      <p:sp>
        <p:nvSpPr>
          <p:cNvPr id="4" name="Slide Number Placeholder 3"/>
          <p:cNvSpPr>
            <a:spLocks noGrp="1"/>
          </p:cNvSpPr>
          <p:nvPr>
            <p:ph type="sldNum" sz="quarter" idx="12"/>
          </p:nvPr>
        </p:nvSpPr>
        <p:spPr/>
        <p:txBody>
          <a:bodyPr/>
          <a:lstStyle/>
          <a:p>
            <a:fld id="{A2EF37A0-74FC-AB4F-AE4C-D9BFC6719E9F}" type="slidenum">
              <a:rPr lang="en-US" smtClean="0"/>
              <a:t>86</a:t>
            </a:fld>
            <a:endParaRPr lang="en-US"/>
          </a:p>
        </p:txBody>
      </p:sp>
      <p:sp>
        <p:nvSpPr>
          <p:cNvPr id="5" name="Rounded Rectangle 4"/>
          <p:cNvSpPr/>
          <p:nvPr/>
        </p:nvSpPr>
        <p:spPr>
          <a:xfrm>
            <a:off x="1981200" y="3338128"/>
            <a:ext cx="7997252" cy="3212574"/>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solidFill>
                  <a:srgbClr val="92D050"/>
                </a:solidFill>
                <a:latin typeface="Courier" charset="0"/>
                <a:ea typeface="Courier" charset="0"/>
                <a:cs typeface="Courier" charset="0"/>
              </a:rPr>
              <a:t># Write the query text</a:t>
            </a:r>
          </a:p>
          <a:p>
            <a:r>
              <a:rPr lang="en-US" dirty="0">
                <a:latin typeface="Courier" charset="0"/>
                <a:ea typeface="Courier" charset="0"/>
                <a:cs typeface="Courier" charset="0"/>
              </a:rPr>
              <a:t>q = ”””</a:t>
            </a:r>
          </a:p>
          <a:p>
            <a:r>
              <a:rPr lang="en-US" dirty="0">
                <a:latin typeface="Courier" charset="0"/>
                <a:ea typeface="Courier" charset="0"/>
                <a:cs typeface="Courier" charset="0"/>
              </a:rPr>
              <a:t>    SELECT</a:t>
            </a:r>
          </a:p>
          <a:p>
            <a:r>
              <a:rPr lang="en-US" dirty="0">
                <a:latin typeface="Courier" charset="0"/>
                <a:ea typeface="Courier" charset="0"/>
                <a:cs typeface="Courier" charset="0"/>
              </a:rPr>
              <a:t>        *</a:t>
            </a:r>
          </a:p>
          <a:p>
            <a:r>
              <a:rPr lang="en-US" dirty="0">
                <a:latin typeface="Courier" charset="0"/>
                <a:ea typeface="Courier" charset="0"/>
                <a:cs typeface="Courier" charset="0"/>
              </a:rPr>
              <a:t>    FROM</a:t>
            </a:r>
          </a:p>
          <a:p>
            <a:r>
              <a:rPr lang="en-US" dirty="0">
                <a:latin typeface="Courier" charset="0"/>
                <a:ea typeface="Courier" charset="0"/>
                <a:cs typeface="Courier" charset="0"/>
              </a:rPr>
              <a:t>        cats</a:t>
            </a:r>
          </a:p>
          <a:p>
            <a:r>
              <a:rPr lang="en-US" dirty="0">
                <a:latin typeface="Courier" charset="0"/>
                <a:ea typeface="Courier" charset="0"/>
                <a:cs typeface="Courier" charset="0"/>
              </a:rPr>
              <a:t>    LIMIT 10;”””</a:t>
            </a:r>
          </a:p>
          <a:p>
            <a:endParaRPr lang="en-US" dirty="0">
              <a:latin typeface="Courier" charset="0"/>
              <a:ea typeface="Courier" charset="0"/>
              <a:cs typeface="Courier" charset="0"/>
            </a:endParaRPr>
          </a:p>
          <a:p>
            <a:r>
              <a:rPr lang="en-US" dirty="0">
                <a:solidFill>
                  <a:srgbClr val="92D050"/>
                </a:solidFill>
                <a:latin typeface="Courier" charset="0"/>
                <a:ea typeface="Courier" charset="0"/>
                <a:cs typeface="Courier" charset="0"/>
              </a:rPr>
              <a:t># Store in a </a:t>
            </a:r>
            <a:r>
              <a:rPr lang="en-US" dirty="0" err="1">
                <a:solidFill>
                  <a:srgbClr val="92D050"/>
                </a:solidFill>
                <a:latin typeface="Courier" charset="0"/>
                <a:ea typeface="Courier" charset="0"/>
                <a:cs typeface="Courier" charset="0"/>
              </a:rPr>
              <a:t>DataFrame</a:t>
            </a:r>
            <a:endParaRPr lang="en-US" dirty="0">
              <a:solidFill>
                <a:srgbClr val="92D050"/>
              </a:solidFill>
              <a:latin typeface="Courier" charset="0"/>
              <a:ea typeface="Courier" charset="0"/>
              <a:cs typeface="Courier" charset="0"/>
            </a:endParaRPr>
          </a:p>
          <a:p>
            <a:r>
              <a:rPr lang="en-US" dirty="0" err="1">
                <a:latin typeface="Courier" charset="0"/>
                <a:ea typeface="Courier" charset="0"/>
                <a:cs typeface="Courier" charset="0"/>
              </a:rPr>
              <a:t>df</a:t>
            </a:r>
            <a:r>
              <a:rPr lang="en-US" dirty="0">
                <a:latin typeface="Courier" charset="0"/>
                <a:ea typeface="Courier" charset="0"/>
                <a:cs typeface="Courier" charset="0"/>
              </a:rPr>
              <a:t> = </a:t>
            </a:r>
            <a:r>
              <a:rPr lang="en-US" dirty="0" err="1">
                <a:latin typeface="Courier" charset="0"/>
                <a:ea typeface="Courier" charset="0"/>
                <a:cs typeface="Courier" charset="0"/>
              </a:rPr>
              <a:t>sqldf</a:t>
            </a:r>
            <a:r>
              <a:rPr lang="en-US" dirty="0">
                <a:latin typeface="Courier" charset="0"/>
                <a:ea typeface="Courier" charset="0"/>
                <a:cs typeface="Courier" charset="0"/>
              </a:rPr>
              <a:t>(q, locals())</a:t>
            </a:r>
          </a:p>
          <a:p>
            <a:endParaRPr lang="en-US" dirty="0">
              <a:latin typeface="Courier" charset="0"/>
              <a:ea typeface="Courier" charset="0"/>
              <a:cs typeface="Courier"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000877" y="602375"/>
            <a:ext cx="3766545" cy="1451375"/>
          </a:xfrm>
          <a:prstGeom prst="rect">
            <a:avLst/>
          </a:prstGeom>
        </p:spPr>
      </p:pic>
    </p:spTree>
    <p:extLst>
      <p:ext uri="{BB962C8B-B14F-4D97-AF65-F5344CB8AC3E}">
        <p14:creationId xmlns:p14="http://schemas.microsoft.com/office/powerpoint/2010/main" val="4269385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Data </a:t>
            </a:r>
            <a:r>
              <a:rPr lang="en-US" dirty="0" err="1"/>
              <a:t>LifeCycle</a:t>
            </a: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87</a:t>
            </a:fld>
            <a:endParaRPr lang="en-US" dirty="0"/>
          </a:p>
        </p:txBody>
      </p:sp>
      <p:sp>
        <p:nvSpPr>
          <p:cNvPr id="5" name="Rounded Rectangle 4"/>
          <p:cNvSpPr/>
          <p:nvPr/>
        </p:nvSpPr>
        <p:spPr>
          <a:xfrm>
            <a:off x="850533" y="2193053"/>
            <a:ext cx="1615053" cy="246398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t>Data collection</a:t>
            </a:r>
          </a:p>
        </p:txBody>
      </p:sp>
      <p:grpSp>
        <p:nvGrpSpPr>
          <p:cNvPr id="14" name="Group 13"/>
          <p:cNvGrpSpPr/>
          <p:nvPr/>
        </p:nvGrpSpPr>
        <p:grpSpPr>
          <a:xfrm>
            <a:off x="2465586" y="2193053"/>
            <a:ext cx="2218970" cy="2463989"/>
            <a:chOff x="1604361" y="2044932"/>
            <a:chExt cx="1781694" cy="1978429"/>
          </a:xfrm>
        </p:grpSpPr>
        <p:sp>
          <p:nvSpPr>
            <p:cNvPr id="6" name="Rounded Rectangle 5"/>
            <p:cNvSpPr/>
            <p:nvPr/>
          </p:nvSpPr>
          <p:spPr>
            <a:xfrm>
              <a:off x="2089269" y="2044932"/>
              <a:ext cx="1296786" cy="197842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Data processing</a:t>
              </a:r>
            </a:p>
          </p:txBody>
        </p:sp>
        <p:cxnSp>
          <p:nvCxnSpPr>
            <p:cNvPr id="11" name="Straight Arrow Connector 10"/>
            <p:cNvCxnSpPr>
              <a:cxnSpLocks/>
              <a:stCxn id="5" idx="3"/>
              <a:endCxn id="6" idx="1"/>
            </p:cNvCxnSpPr>
            <p:nvPr/>
          </p:nvCxnSpPr>
          <p:spPr>
            <a:xfrm>
              <a:off x="1604361" y="3034147"/>
              <a:ext cx="484908" cy="0"/>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grpSp>
      <p:cxnSp>
        <p:nvCxnSpPr>
          <p:cNvPr id="13" name="Curved Connector 12"/>
          <p:cNvCxnSpPr>
            <a:stCxn id="6" idx="2"/>
            <a:endCxn id="5" idx="2"/>
          </p:cNvCxnSpPr>
          <p:nvPr/>
        </p:nvCxnSpPr>
        <p:spPr>
          <a:xfrm rot="5400000">
            <a:off x="2767545" y="3547553"/>
            <a:ext cx="15817" cy="2218970"/>
          </a:xfrm>
          <a:prstGeom prst="curvedConnector3">
            <a:avLst>
              <a:gd name="adj1" fmla="val 1800000"/>
            </a:avLst>
          </a:prstGeom>
          <a:ln>
            <a:tailEnd type="triangle"/>
          </a:ln>
        </p:spPr>
        <p:style>
          <a:lnRef idx="3">
            <a:schemeClr val="dk1"/>
          </a:lnRef>
          <a:fillRef idx="0">
            <a:schemeClr val="dk1"/>
          </a:fillRef>
          <a:effectRef idx="2">
            <a:schemeClr val="dk1"/>
          </a:effectRef>
          <a:fontRef idx="minor">
            <a:schemeClr val="tx1"/>
          </a:fontRef>
        </p:style>
      </p:cxnSp>
      <p:grpSp>
        <p:nvGrpSpPr>
          <p:cNvPr id="17" name="Group 16"/>
          <p:cNvGrpSpPr/>
          <p:nvPr/>
        </p:nvGrpSpPr>
        <p:grpSpPr>
          <a:xfrm>
            <a:off x="4684556" y="2193053"/>
            <a:ext cx="2218970" cy="2463989"/>
            <a:chOff x="3386055" y="2044932"/>
            <a:chExt cx="1781694" cy="1978429"/>
          </a:xfrm>
        </p:grpSpPr>
        <p:sp>
          <p:nvSpPr>
            <p:cNvPr id="7" name="Rounded Rectangle 6"/>
            <p:cNvSpPr/>
            <p:nvPr/>
          </p:nvSpPr>
          <p:spPr>
            <a:xfrm>
              <a:off x="3870963" y="2044932"/>
              <a:ext cx="1296786" cy="197842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Exploratory analysis</a:t>
              </a:r>
            </a:p>
            <a:p>
              <a:pPr algn="ctr"/>
              <a:r>
                <a:rPr lang="en-US" dirty="0"/>
                <a:t>&amp;</a:t>
              </a:r>
            </a:p>
            <a:p>
              <a:pPr algn="ctr"/>
              <a:r>
                <a:rPr lang="en-US" dirty="0"/>
                <a:t>Data </a:t>
              </a:r>
              <a:r>
                <a:rPr lang="en-US" dirty="0" err="1"/>
                <a:t>viz</a:t>
              </a:r>
              <a:endParaRPr lang="en-US" dirty="0"/>
            </a:p>
          </p:txBody>
        </p:sp>
        <p:cxnSp>
          <p:nvCxnSpPr>
            <p:cNvPr id="16" name="Straight Arrow Connector 15"/>
            <p:cNvCxnSpPr>
              <a:stCxn id="6" idx="3"/>
              <a:endCxn id="7" idx="1"/>
            </p:cNvCxnSpPr>
            <p:nvPr/>
          </p:nvCxnSpPr>
          <p:spPr>
            <a:xfrm>
              <a:off x="3386055" y="3034147"/>
              <a:ext cx="48490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grpSp>
        <p:nvGrpSpPr>
          <p:cNvPr id="23" name="Group 22"/>
          <p:cNvGrpSpPr/>
          <p:nvPr/>
        </p:nvGrpSpPr>
        <p:grpSpPr>
          <a:xfrm>
            <a:off x="1665968" y="4649130"/>
            <a:ext cx="4437941" cy="15817"/>
            <a:chOff x="962318" y="4017011"/>
            <a:chExt cx="3563388" cy="12700"/>
          </a:xfrm>
        </p:grpSpPr>
        <p:cxnSp>
          <p:nvCxnSpPr>
            <p:cNvPr id="19" name="Curved Connector 18"/>
            <p:cNvCxnSpPr>
              <a:stCxn id="7" idx="2"/>
              <a:endCxn id="6" idx="2"/>
            </p:cNvCxnSpPr>
            <p:nvPr/>
          </p:nvCxnSpPr>
          <p:spPr>
            <a:xfrm rot="5400000">
              <a:off x="3628509" y="3132514"/>
              <a:ext cx="12700" cy="1781694"/>
            </a:xfrm>
            <a:prstGeom prst="curvedConnector3">
              <a:avLst>
                <a:gd name="adj1" fmla="val 1800000"/>
              </a:avLst>
            </a:prstGeom>
            <a:ln>
              <a:tailEnd type="triangle"/>
            </a:ln>
          </p:spPr>
          <p:style>
            <a:lnRef idx="3">
              <a:schemeClr val="dk1"/>
            </a:lnRef>
            <a:fillRef idx="0">
              <a:schemeClr val="dk1"/>
            </a:fillRef>
            <a:effectRef idx="2">
              <a:schemeClr val="dk1"/>
            </a:effectRef>
            <a:fontRef idx="minor">
              <a:schemeClr val="tx1"/>
            </a:fontRef>
          </p:style>
        </p:cxnSp>
        <p:cxnSp>
          <p:nvCxnSpPr>
            <p:cNvPr id="21" name="Curved Connector 20"/>
            <p:cNvCxnSpPr>
              <a:cxnSpLocks/>
              <a:stCxn id="7" idx="2"/>
              <a:endCxn id="5" idx="2"/>
            </p:cNvCxnSpPr>
            <p:nvPr/>
          </p:nvCxnSpPr>
          <p:spPr>
            <a:xfrm rot="5400000">
              <a:off x="2737662" y="2241667"/>
              <a:ext cx="12700" cy="3563388"/>
            </a:xfrm>
            <a:prstGeom prst="curvedConnector3">
              <a:avLst>
                <a:gd name="adj1" fmla="val 3763638"/>
              </a:avLst>
            </a:prstGeom>
            <a:ln>
              <a:tailEnd type="triangle"/>
            </a:ln>
          </p:spPr>
          <p:style>
            <a:lnRef idx="3">
              <a:schemeClr val="dk1"/>
            </a:lnRef>
            <a:fillRef idx="0">
              <a:schemeClr val="dk1"/>
            </a:fillRef>
            <a:effectRef idx="2">
              <a:schemeClr val="dk1"/>
            </a:effectRef>
            <a:fontRef idx="minor">
              <a:schemeClr val="tx1"/>
            </a:fontRef>
          </p:style>
        </p:cxnSp>
      </p:grpSp>
      <p:grpSp>
        <p:nvGrpSpPr>
          <p:cNvPr id="26" name="Group 25"/>
          <p:cNvGrpSpPr/>
          <p:nvPr/>
        </p:nvGrpSpPr>
        <p:grpSpPr>
          <a:xfrm>
            <a:off x="6903526" y="2193053"/>
            <a:ext cx="2218970" cy="2463989"/>
            <a:chOff x="5167749" y="2044932"/>
            <a:chExt cx="1781694" cy="1978429"/>
          </a:xfrm>
        </p:grpSpPr>
        <p:sp>
          <p:nvSpPr>
            <p:cNvPr id="8" name="Rounded Rectangle 7"/>
            <p:cNvSpPr/>
            <p:nvPr/>
          </p:nvSpPr>
          <p:spPr>
            <a:xfrm>
              <a:off x="5652657" y="2044932"/>
              <a:ext cx="1296786" cy="197842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Analysis, hypothesis testing, &amp; ML</a:t>
              </a:r>
            </a:p>
          </p:txBody>
        </p:sp>
        <p:cxnSp>
          <p:nvCxnSpPr>
            <p:cNvPr id="25" name="Straight Arrow Connector 24"/>
            <p:cNvCxnSpPr>
              <a:stCxn id="7" idx="3"/>
              <a:endCxn id="8" idx="1"/>
            </p:cNvCxnSpPr>
            <p:nvPr/>
          </p:nvCxnSpPr>
          <p:spPr>
            <a:xfrm>
              <a:off x="5167749" y="3034147"/>
              <a:ext cx="48490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grpSp>
        <p:nvGrpSpPr>
          <p:cNvPr id="41" name="Group 40"/>
          <p:cNvGrpSpPr/>
          <p:nvPr/>
        </p:nvGrpSpPr>
        <p:grpSpPr>
          <a:xfrm>
            <a:off x="1665968" y="4649130"/>
            <a:ext cx="6656911" cy="15817"/>
            <a:chOff x="962318" y="4017011"/>
            <a:chExt cx="5345082" cy="12700"/>
          </a:xfrm>
        </p:grpSpPr>
        <p:cxnSp>
          <p:nvCxnSpPr>
            <p:cNvPr id="34" name="Curved Connector 33"/>
            <p:cNvCxnSpPr>
              <a:stCxn id="8" idx="2"/>
              <a:endCxn id="7" idx="2"/>
            </p:cNvCxnSpPr>
            <p:nvPr/>
          </p:nvCxnSpPr>
          <p:spPr>
            <a:xfrm rot="5400000">
              <a:off x="5410203" y="3132514"/>
              <a:ext cx="12700" cy="1781694"/>
            </a:xfrm>
            <a:prstGeom prst="curvedConnector3">
              <a:avLst>
                <a:gd name="adj1" fmla="val 1800000"/>
              </a:avLst>
            </a:prstGeom>
            <a:ln>
              <a:tailEnd type="triangle"/>
            </a:ln>
          </p:spPr>
          <p:style>
            <a:lnRef idx="3">
              <a:schemeClr val="dk1"/>
            </a:lnRef>
            <a:fillRef idx="0">
              <a:schemeClr val="dk1"/>
            </a:fillRef>
            <a:effectRef idx="2">
              <a:schemeClr val="dk1"/>
            </a:effectRef>
            <a:fontRef idx="minor">
              <a:schemeClr val="tx1"/>
            </a:fontRef>
          </p:style>
        </p:cxnSp>
        <p:cxnSp>
          <p:nvCxnSpPr>
            <p:cNvPr id="36" name="Curved Connector 35"/>
            <p:cNvCxnSpPr>
              <a:stCxn id="8" idx="2"/>
              <a:endCxn id="6" idx="2"/>
            </p:cNvCxnSpPr>
            <p:nvPr/>
          </p:nvCxnSpPr>
          <p:spPr>
            <a:xfrm rot="5400000">
              <a:off x="4519356" y="2241667"/>
              <a:ext cx="12700" cy="3563388"/>
            </a:xfrm>
            <a:prstGeom prst="curvedConnector3">
              <a:avLst>
                <a:gd name="adj1" fmla="val 3894543"/>
              </a:avLst>
            </a:prstGeom>
            <a:ln>
              <a:tailEnd type="triangle"/>
            </a:ln>
          </p:spPr>
          <p:style>
            <a:lnRef idx="3">
              <a:schemeClr val="dk1"/>
            </a:lnRef>
            <a:fillRef idx="0">
              <a:schemeClr val="dk1"/>
            </a:fillRef>
            <a:effectRef idx="2">
              <a:schemeClr val="dk1"/>
            </a:effectRef>
            <a:fontRef idx="minor">
              <a:schemeClr val="tx1"/>
            </a:fontRef>
          </p:style>
        </p:cxnSp>
        <p:cxnSp>
          <p:nvCxnSpPr>
            <p:cNvPr id="39" name="Curved Connector 38"/>
            <p:cNvCxnSpPr>
              <a:cxnSpLocks/>
              <a:stCxn id="8" idx="2"/>
              <a:endCxn id="5" idx="2"/>
            </p:cNvCxnSpPr>
            <p:nvPr/>
          </p:nvCxnSpPr>
          <p:spPr>
            <a:xfrm rot="5400000">
              <a:off x="3628509" y="1350820"/>
              <a:ext cx="12700" cy="5345082"/>
            </a:xfrm>
            <a:prstGeom prst="curvedConnector3">
              <a:avLst>
                <a:gd name="adj1" fmla="val 5858181"/>
              </a:avLst>
            </a:prstGeom>
            <a:ln>
              <a:tailEnd type="triangle"/>
            </a:ln>
          </p:spPr>
          <p:style>
            <a:lnRef idx="3">
              <a:schemeClr val="dk1"/>
            </a:lnRef>
            <a:fillRef idx="0">
              <a:schemeClr val="dk1"/>
            </a:fillRef>
            <a:effectRef idx="2">
              <a:schemeClr val="dk1"/>
            </a:effectRef>
            <a:fontRef idx="minor">
              <a:schemeClr val="tx1"/>
            </a:fontRef>
          </p:style>
        </p:cxnSp>
      </p:grpSp>
      <p:grpSp>
        <p:nvGrpSpPr>
          <p:cNvPr id="44" name="Group 43"/>
          <p:cNvGrpSpPr/>
          <p:nvPr/>
        </p:nvGrpSpPr>
        <p:grpSpPr>
          <a:xfrm>
            <a:off x="9122497" y="2193053"/>
            <a:ext cx="2218970" cy="2463989"/>
            <a:chOff x="6949443" y="2044932"/>
            <a:chExt cx="1781694" cy="1978429"/>
          </a:xfrm>
        </p:grpSpPr>
        <p:sp>
          <p:nvSpPr>
            <p:cNvPr id="9" name="Rounded Rectangle 8"/>
            <p:cNvSpPr/>
            <p:nvPr/>
          </p:nvSpPr>
          <p:spPr>
            <a:xfrm>
              <a:off x="7434351" y="2044932"/>
              <a:ext cx="1296786" cy="197842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Insight &amp; Policy Decision</a:t>
              </a:r>
            </a:p>
          </p:txBody>
        </p:sp>
        <p:cxnSp>
          <p:nvCxnSpPr>
            <p:cNvPr id="43" name="Straight Arrow Connector 42"/>
            <p:cNvCxnSpPr>
              <a:stCxn id="8" idx="3"/>
              <a:endCxn id="9" idx="1"/>
            </p:cNvCxnSpPr>
            <p:nvPr/>
          </p:nvCxnSpPr>
          <p:spPr>
            <a:xfrm>
              <a:off x="6949443" y="3034147"/>
              <a:ext cx="48490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grpSp>
        <p:nvGrpSpPr>
          <p:cNvPr id="56" name="Group 55"/>
          <p:cNvGrpSpPr/>
          <p:nvPr/>
        </p:nvGrpSpPr>
        <p:grpSpPr>
          <a:xfrm>
            <a:off x="1665968" y="4649130"/>
            <a:ext cx="8875881" cy="15817"/>
            <a:chOff x="962318" y="4017011"/>
            <a:chExt cx="7126776" cy="12700"/>
          </a:xfrm>
        </p:grpSpPr>
        <p:cxnSp>
          <p:nvCxnSpPr>
            <p:cNvPr id="46" name="Curved Connector 45"/>
            <p:cNvCxnSpPr>
              <a:stCxn id="9" idx="2"/>
              <a:endCxn id="8" idx="2"/>
            </p:cNvCxnSpPr>
            <p:nvPr/>
          </p:nvCxnSpPr>
          <p:spPr>
            <a:xfrm rot="5400000">
              <a:off x="7191897" y="3132514"/>
              <a:ext cx="12700" cy="1781694"/>
            </a:xfrm>
            <a:prstGeom prst="curvedConnector3">
              <a:avLst>
                <a:gd name="adj1" fmla="val 1800000"/>
              </a:avLst>
            </a:prstGeom>
            <a:ln>
              <a:tailEnd type="triangle"/>
            </a:ln>
          </p:spPr>
          <p:style>
            <a:lnRef idx="3">
              <a:schemeClr val="dk1"/>
            </a:lnRef>
            <a:fillRef idx="0">
              <a:schemeClr val="dk1"/>
            </a:fillRef>
            <a:effectRef idx="2">
              <a:schemeClr val="dk1"/>
            </a:effectRef>
            <a:fontRef idx="minor">
              <a:schemeClr val="tx1"/>
            </a:fontRef>
          </p:style>
        </p:cxnSp>
        <p:cxnSp>
          <p:nvCxnSpPr>
            <p:cNvPr id="48" name="Curved Connector 47"/>
            <p:cNvCxnSpPr>
              <a:stCxn id="9" idx="2"/>
              <a:endCxn id="7" idx="2"/>
            </p:cNvCxnSpPr>
            <p:nvPr/>
          </p:nvCxnSpPr>
          <p:spPr>
            <a:xfrm rot="5400000">
              <a:off x="6301050" y="2241667"/>
              <a:ext cx="12700" cy="3563388"/>
            </a:xfrm>
            <a:prstGeom prst="curvedConnector3">
              <a:avLst>
                <a:gd name="adj1" fmla="val 3501819"/>
              </a:avLst>
            </a:prstGeom>
            <a:ln>
              <a:tailEnd type="triangle"/>
            </a:ln>
          </p:spPr>
          <p:style>
            <a:lnRef idx="3">
              <a:schemeClr val="dk1"/>
            </a:lnRef>
            <a:fillRef idx="0">
              <a:schemeClr val="dk1"/>
            </a:fillRef>
            <a:effectRef idx="2">
              <a:schemeClr val="dk1"/>
            </a:effectRef>
            <a:fontRef idx="minor">
              <a:schemeClr val="tx1"/>
            </a:fontRef>
          </p:style>
        </p:cxnSp>
        <p:cxnSp>
          <p:nvCxnSpPr>
            <p:cNvPr id="51" name="Curved Connector 50"/>
            <p:cNvCxnSpPr>
              <a:stCxn id="9" idx="2"/>
              <a:endCxn id="6" idx="2"/>
            </p:cNvCxnSpPr>
            <p:nvPr/>
          </p:nvCxnSpPr>
          <p:spPr>
            <a:xfrm rot="5400000">
              <a:off x="5410203" y="1350820"/>
              <a:ext cx="12700" cy="5345082"/>
            </a:xfrm>
            <a:prstGeom prst="curvedConnector3">
              <a:avLst>
                <a:gd name="adj1" fmla="val 5989094"/>
              </a:avLst>
            </a:prstGeom>
            <a:ln>
              <a:tailEnd type="triangle"/>
            </a:ln>
          </p:spPr>
          <p:style>
            <a:lnRef idx="3">
              <a:schemeClr val="dk1"/>
            </a:lnRef>
            <a:fillRef idx="0">
              <a:schemeClr val="dk1"/>
            </a:fillRef>
            <a:effectRef idx="2">
              <a:schemeClr val="dk1"/>
            </a:effectRef>
            <a:fontRef idx="minor">
              <a:schemeClr val="tx1"/>
            </a:fontRef>
          </p:style>
        </p:cxnSp>
        <p:cxnSp>
          <p:nvCxnSpPr>
            <p:cNvPr id="54" name="Curved Connector 53"/>
            <p:cNvCxnSpPr>
              <a:cxnSpLocks/>
              <a:stCxn id="9" idx="2"/>
              <a:endCxn id="5" idx="2"/>
            </p:cNvCxnSpPr>
            <p:nvPr/>
          </p:nvCxnSpPr>
          <p:spPr>
            <a:xfrm rot="5400000">
              <a:off x="4519356" y="459973"/>
              <a:ext cx="12700" cy="7126776"/>
            </a:xfrm>
            <a:prstGeom prst="curvedConnector3">
              <a:avLst>
                <a:gd name="adj1" fmla="val 8345457"/>
              </a:avLst>
            </a:prstGeom>
            <a:ln>
              <a:tailEnd type="triangle"/>
            </a:ln>
          </p:spPr>
          <p:style>
            <a:lnRef idx="3">
              <a:schemeClr val="dk1"/>
            </a:lnRef>
            <a:fillRef idx="0">
              <a:schemeClr val="dk1"/>
            </a:fillRef>
            <a:effectRef idx="2">
              <a:schemeClr val="dk1"/>
            </a:effectRef>
            <a:fontRef idx="minor">
              <a:schemeClr val="tx1"/>
            </a:fontRef>
          </p:style>
        </p:cxnSp>
      </p:grpSp>
      <p:sp>
        <p:nvSpPr>
          <p:cNvPr id="3" name="Right Arrow 2">
            <a:extLst>
              <a:ext uri="{FF2B5EF4-FFF2-40B4-BE49-F238E27FC236}">
                <a16:creationId xmlns:a16="http://schemas.microsoft.com/office/drawing/2014/main" id="{72F114CA-44AF-BC44-B5D0-B424C8CF2A08}"/>
              </a:ext>
            </a:extLst>
          </p:cNvPr>
          <p:cNvSpPr/>
          <p:nvPr/>
        </p:nvSpPr>
        <p:spPr>
          <a:xfrm rot="8100000">
            <a:off x="5943106" y="877167"/>
            <a:ext cx="2245605" cy="1333182"/>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1" name="Right Arrow 30">
            <a:extLst>
              <a:ext uri="{FF2B5EF4-FFF2-40B4-BE49-F238E27FC236}">
                <a16:creationId xmlns:a16="http://schemas.microsoft.com/office/drawing/2014/main" id="{47E38AE6-50C3-804F-966D-04381E8718CF}"/>
              </a:ext>
            </a:extLst>
          </p:cNvPr>
          <p:cNvSpPr/>
          <p:nvPr/>
        </p:nvSpPr>
        <p:spPr>
          <a:xfrm rot="6503320">
            <a:off x="6988558" y="1490607"/>
            <a:ext cx="2245605" cy="1333182"/>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DEAAD24-4D0D-6442-A0C0-6C386F9EEBC2}"/>
              </a:ext>
            </a:extLst>
          </p:cNvPr>
          <p:cNvSpPr txBox="1"/>
          <p:nvPr/>
        </p:nvSpPr>
        <p:spPr>
          <a:xfrm>
            <a:off x="8111360" y="278465"/>
            <a:ext cx="4218753" cy="646331"/>
          </a:xfrm>
          <a:prstGeom prst="rect">
            <a:avLst/>
          </a:prstGeom>
          <a:noFill/>
        </p:spPr>
        <p:txBody>
          <a:bodyPr wrap="square" rtlCol="0">
            <a:spAutoFit/>
          </a:bodyPr>
          <a:lstStyle/>
          <a:p>
            <a:r>
              <a:rPr lang="en-US" dirty="0"/>
              <a:t>Motivational teaser – </a:t>
            </a:r>
            <a:r>
              <a:rPr lang="en-US" i="1" dirty="0"/>
              <a:t>why</a:t>
            </a:r>
            <a:r>
              <a:rPr lang="en-US" dirty="0"/>
              <a:t> are we talking about this ”data” stuff?</a:t>
            </a:r>
          </a:p>
        </p:txBody>
      </p:sp>
    </p:spTree>
    <p:extLst>
      <p:ext uri="{BB962C8B-B14F-4D97-AF65-F5344CB8AC3E}">
        <p14:creationId xmlns:p14="http://schemas.microsoft.com/office/powerpoint/2010/main" val="111191339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11FF2-F691-3D4B-A3DE-A1001AC8B888}"/>
              </a:ext>
            </a:extLst>
          </p:cNvPr>
          <p:cNvSpPr>
            <a:spLocks noGrp="1"/>
          </p:cNvSpPr>
          <p:nvPr>
            <p:ph type="title"/>
          </p:nvPr>
        </p:nvSpPr>
        <p:spPr>
          <a:xfrm>
            <a:off x="609600" y="152718"/>
            <a:ext cx="7721600" cy="1371600"/>
          </a:xfrm>
        </p:spPr>
        <p:txBody>
          <a:bodyPr/>
          <a:lstStyle/>
          <a:p>
            <a:r>
              <a:rPr lang="en-US" dirty="0"/>
              <a:t>Putting the Science Back in Data Science</a:t>
            </a:r>
          </a:p>
        </p:txBody>
      </p:sp>
      <p:sp>
        <p:nvSpPr>
          <p:cNvPr id="3" name="Content Placeholder 2">
            <a:extLst>
              <a:ext uri="{FF2B5EF4-FFF2-40B4-BE49-F238E27FC236}">
                <a16:creationId xmlns:a16="http://schemas.microsoft.com/office/drawing/2014/main" id="{9043CF3A-0773-CC45-8961-F0F33B9658F4}"/>
              </a:ext>
            </a:extLst>
          </p:cNvPr>
          <p:cNvSpPr>
            <a:spLocks noGrp="1"/>
          </p:cNvSpPr>
          <p:nvPr>
            <p:ph idx="1"/>
          </p:nvPr>
        </p:nvSpPr>
        <p:spPr>
          <a:xfrm>
            <a:off x="609600" y="1752601"/>
            <a:ext cx="10160000" cy="4373563"/>
          </a:xfrm>
        </p:spPr>
        <p:txBody>
          <a:bodyPr>
            <a:normAutofit fontScale="85000" lnSpcReduction="10000"/>
          </a:bodyPr>
          <a:lstStyle/>
          <a:p>
            <a:r>
              <a:rPr lang="en-US" dirty="0"/>
              <a:t>What’s the “Science” part of data </a:t>
            </a:r>
            <a:r>
              <a:rPr lang="en-US" dirty="0" err="1"/>
              <a:t>sciencce</a:t>
            </a:r>
            <a:r>
              <a:rPr lang="en-US" dirty="0"/>
              <a:t>?</a:t>
            </a:r>
          </a:p>
          <a:p>
            <a:pPr lvl="1"/>
            <a:r>
              <a:rPr lang="en-US" dirty="0"/>
              <a:t>Typically, “Science” is “determining some </a:t>
            </a:r>
            <a:br>
              <a:rPr lang="en-US" dirty="0"/>
            </a:br>
            <a:r>
              <a:rPr lang="en-US" dirty="0"/>
              <a:t>truth about the world….”</a:t>
            </a:r>
          </a:p>
          <a:p>
            <a:endParaRPr lang="en-US" dirty="0"/>
          </a:p>
          <a:p>
            <a:r>
              <a:rPr lang="en-US" dirty="0"/>
              <a:t>Suppose you work for a company that is considering </a:t>
            </a:r>
            <a:br>
              <a:rPr lang="en-US" dirty="0"/>
            </a:br>
            <a:r>
              <a:rPr lang="en-US" dirty="0"/>
              <a:t>a redesign of their website; does their new </a:t>
            </a:r>
            <a:br>
              <a:rPr lang="en-US" dirty="0"/>
            </a:br>
            <a:r>
              <a:rPr lang="en-US" dirty="0"/>
              <a:t>design (design B) offer any statistical advantage </a:t>
            </a:r>
            <a:br>
              <a:rPr lang="en-US" dirty="0"/>
            </a:br>
            <a:r>
              <a:rPr lang="en-US" dirty="0"/>
              <a:t>to their current design (design A)?</a:t>
            </a:r>
          </a:p>
          <a:p>
            <a:endParaRPr lang="en-US" dirty="0"/>
          </a:p>
          <a:p>
            <a:endParaRPr lang="en-US" dirty="0"/>
          </a:p>
          <a:p>
            <a:r>
              <a:rPr lang="en-US" dirty="0"/>
              <a:t>In a linear regression, does a certain variable impact the response?</a:t>
            </a:r>
          </a:p>
          <a:p>
            <a:pPr lvl="1"/>
            <a:r>
              <a:rPr lang="en-US" dirty="0"/>
              <a:t>Does energy consumption depend on whether or not a day is a weekday or weekend?</a:t>
            </a:r>
          </a:p>
          <a:p>
            <a:pPr lvl="1"/>
            <a:endParaRPr lang="en-US" dirty="0"/>
          </a:p>
          <a:p>
            <a:r>
              <a:rPr lang="en-US" dirty="0"/>
              <a:t>Both: concerned with making actual statements about the nature of the world.</a:t>
            </a:r>
          </a:p>
          <a:p>
            <a:endParaRPr lang="en-US" dirty="0"/>
          </a:p>
        </p:txBody>
      </p:sp>
      <p:sp>
        <p:nvSpPr>
          <p:cNvPr id="4" name="Slide Number Placeholder 3">
            <a:extLst>
              <a:ext uri="{FF2B5EF4-FFF2-40B4-BE49-F238E27FC236}">
                <a16:creationId xmlns:a16="http://schemas.microsoft.com/office/drawing/2014/main" id="{EB3CBCAF-086F-1B4B-8356-62A9F2664007}"/>
              </a:ext>
            </a:extLst>
          </p:cNvPr>
          <p:cNvSpPr>
            <a:spLocks noGrp="1"/>
          </p:cNvSpPr>
          <p:nvPr>
            <p:ph type="sldNum" sz="quarter" idx="12"/>
          </p:nvPr>
        </p:nvSpPr>
        <p:spPr>
          <a:xfrm rot="16200000">
            <a:off x="11189124" y="5824644"/>
            <a:ext cx="1315721" cy="486833"/>
          </a:xfrm>
        </p:spPr>
        <p:txBody>
          <a:bodyPr/>
          <a:lstStyle/>
          <a:p>
            <a:fld id="{AE9108BD-1B63-5E42-A3EF-D85B2E21F76C}" type="slidenum">
              <a:rPr lang="en-US" smtClean="0"/>
              <a:pPr/>
              <a:t>88</a:t>
            </a:fld>
            <a:endParaRPr lang="en-US" dirty="0"/>
          </a:p>
        </p:txBody>
      </p:sp>
      <p:pic>
        <p:nvPicPr>
          <p:cNvPr id="6" name="Picture 5">
            <a:extLst>
              <a:ext uri="{FF2B5EF4-FFF2-40B4-BE49-F238E27FC236}">
                <a16:creationId xmlns:a16="http://schemas.microsoft.com/office/drawing/2014/main" id="{4938ED87-3D2B-4545-968F-BE8C9C2C1B35}"/>
              </a:ext>
            </a:extLst>
          </p:cNvPr>
          <p:cNvPicPr>
            <a:picLocks noChangeAspect="1"/>
          </p:cNvPicPr>
          <p:nvPr/>
        </p:nvPicPr>
        <p:blipFill>
          <a:blip r:embed="rId3"/>
          <a:stretch>
            <a:fillRect/>
          </a:stretch>
        </p:blipFill>
        <p:spPr>
          <a:xfrm>
            <a:off x="7017077" y="1022350"/>
            <a:ext cx="4565323" cy="3392237"/>
          </a:xfrm>
          <a:prstGeom prst="roundRect">
            <a:avLst>
              <a:gd name="adj" fmla="val 8594"/>
            </a:avLst>
          </a:prstGeom>
          <a:solidFill>
            <a:srgbClr val="FFFFFF">
              <a:shade val="85000"/>
            </a:srgbClr>
          </a:solidFill>
          <a:ln>
            <a:noFill/>
          </a:ln>
          <a:effectLst/>
        </p:spPr>
      </p:pic>
      <p:sp>
        <p:nvSpPr>
          <p:cNvPr id="7" name="TextBox 6">
            <a:extLst>
              <a:ext uri="{FF2B5EF4-FFF2-40B4-BE49-F238E27FC236}">
                <a16:creationId xmlns:a16="http://schemas.microsoft.com/office/drawing/2014/main" id="{FD92BFD1-C153-964A-BF84-AA2D9A05ED59}"/>
              </a:ext>
            </a:extLst>
          </p:cNvPr>
          <p:cNvSpPr txBox="1"/>
          <p:nvPr/>
        </p:nvSpPr>
        <p:spPr>
          <a:xfrm>
            <a:off x="10558272" y="6435487"/>
            <a:ext cx="1143398" cy="369332"/>
          </a:xfrm>
          <a:prstGeom prst="rect">
            <a:avLst/>
          </a:prstGeom>
          <a:noFill/>
        </p:spPr>
        <p:txBody>
          <a:bodyPr wrap="square" rtlCol="0">
            <a:spAutoFit/>
          </a:bodyPr>
          <a:lstStyle/>
          <a:p>
            <a:r>
              <a:rPr lang="en-US" dirty="0">
                <a:solidFill>
                  <a:schemeClr val="bg1">
                    <a:lumMod val="50000"/>
                  </a:schemeClr>
                </a:solidFill>
              </a:rPr>
              <a:t>[ZK, NM]</a:t>
            </a:r>
          </a:p>
        </p:txBody>
      </p:sp>
    </p:spTree>
    <p:extLst>
      <p:ext uri="{BB962C8B-B14F-4D97-AF65-F5344CB8AC3E}">
        <p14:creationId xmlns:p14="http://schemas.microsoft.com/office/powerpoint/2010/main" val="443568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CF11E-4833-0F44-9173-C4BFBA333DE0}"/>
              </a:ext>
            </a:extLst>
          </p:cNvPr>
          <p:cNvSpPr>
            <a:spLocks noGrp="1"/>
          </p:cNvSpPr>
          <p:nvPr>
            <p:ph type="title"/>
          </p:nvPr>
        </p:nvSpPr>
        <p:spPr>
          <a:xfrm>
            <a:off x="609600" y="152718"/>
            <a:ext cx="7721600" cy="1371600"/>
          </a:xfrm>
        </p:spPr>
        <p:txBody>
          <a:bodyPr/>
          <a:lstStyle/>
          <a:p>
            <a:r>
              <a:rPr lang="en-US" dirty="0"/>
              <a:t>Recall: What is Data Science? </a:t>
            </a:r>
          </a:p>
        </p:txBody>
      </p:sp>
      <p:sp>
        <p:nvSpPr>
          <p:cNvPr id="3" name="Content Placeholder 2">
            <a:extLst>
              <a:ext uri="{FF2B5EF4-FFF2-40B4-BE49-F238E27FC236}">
                <a16:creationId xmlns:a16="http://schemas.microsoft.com/office/drawing/2014/main" id="{0A145C58-C8DC-7544-BE11-CE74A710AF34}"/>
              </a:ext>
            </a:extLst>
          </p:cNvPr>
          <p:cNvSpPr>
            <a:spLocks noGrp="1"/>
          </p:cNvSpPr>
          <p:nvPr>
            <p:ph idx="1"/>
          </p:nvPr>
        </p:nvSpPr>
        <p:spPr>
          <a:xfrm>
            <a:off x="609600" y="2061924"/>
            <a:ext cx="10160000" cy="4373563"/>
          </a:xfrm>
        </p:spPr>
        <p:txBody>
          <a:bodyPr>
            <a:normAutofit fontScale="62500" lnSpcReduction="20000"/>
          </a:bodyPr>
          <a:lstStyle/>
          <a:p>
            <a:r>
              <a:rPr lang="en-US" dirty="0"/>
              <a:t>Drawing useful conclusions from data in a principled way. </a:t>
            </a:r>
          </a:p>
          <a:p>
            <a:r>
              <a:rPr lang="en-US" dirty="0"/>
              <a:t>Exploration</a:t>
            </a:r>
          </a:p>
          <a:p>
            <a:pPr lvl="1"/>
            <a:r>
              <a:rPr lang="en-US" dirty="0"/>
              <a:t>Identifying patterns in information</a:t>
            </a:r>
          </a:p>
          <a:p>
            <a:pPr lvl="1"/>
            <a:r>
              <a:rPr lang="en-US" dirty="0"/>
              <a:t>Uses visualizations, bringing data together</a:t>
            </a:r>
          </a:p>
          <a:p>
            <a:endParaRPr lang="en-US" dirty="0"/>
          </a:p>
          <a:p>
            <a:r>
              <a:rPr lang="en-US" dirty="0">
                <a:solidFill>
                  <a:schemeClr val="tx2"/>
                </a:solidFill>
              </a:rPr>
              <a:t>Prediction:</a:t>
            </a:r>
            <a:r>
              <a:rPr lang="en-US" dirty="0"/>
              <a:t> Given what I’ve seen, what is the most </a:t>
            </a:r>
            <a:br>
              <a:rPr lang="en-US" dirty="0"/>
            </a:br>
            <a:r>
              <a:rPr lang="en-US" dirty="0"/>
              <a:t>likely value I’ll see in the future? Predictions </a:t>
            </a:r>
            <a:br>
              <a:rPr lang="en-US" dirty="0"/>
            </a:br>
            <a:r>
              <a:rPr lang="en-US" dirty="0"/>
              <a:t>forecast the most likely values of the data </a:t>
            </a:r>
            <a:br>
              <a:rPr lang="en-US" dirty="0"/>
            </a:br>
            <a:r>
              <a:rPr lang="en-US" dirty="0"/>
              <a:t>coming from the data generating process.</a:t>
            </a:r>
          </a:p>
          <a:p>
            <a:pPr lvl="1"/>
            <a:r>
              <a:rPr lang="en-US" dirty="0"/>
              <a:t>Making informed guesses</a:t>
            </a:r>
          </a:p>
          <a:p>
            <a:pPr lvl="1"/>
            <a:r>
              <a:rPr lang="en-US" dirty="0"/>
              <a:t>Uses machine learning and optimization </a:t>
            </a:r>
          </a:p>
          <a:p>
            <a:endParaRPr lang="en-US" dirty="0"/>
          </a:p>
          <a:p>
            <a:r>
              <a:rPr lang="en-US" dirty="0">
                <a:solidFill>
                  <a:schemeClr val="tx2"/>
                </a:solidFill>
              </a:rPr>
              <a:t>Inference:</a:t>
            </a:r>
            <a:r>
              <a:rPr lang="en-US" dirty="0"/>
              <a:t> How likely is what I observed representative </a:t>
            </a:r>
            <a:br>
              <a:rPr lang="en-US" dirty="0"/>
            </a:br>
            <a:r>
              <a:rPr lang="en-US" dirty="0"/>
              <a:t>of the broader picture? Statistical Inference draws conclusions </a:t>
            </a:r>
            <a:br>
              <a:rPr lang="en-US" dirty="0"/>
            </a:br>
            <a:r>
              <a:rPr lang="en-US" dirty="0"/>
              <a:t>(with confidence) about the structure of the data generating process (population).</a:t>
            </a:r>
          </a:p>
          <a:p>
            <a:pPr lvl="1"/>
            <a:r>
              <a:rPr lang="en-US" dirty="0"/>
              <a:t>Quantifying whether those patterns are reliable</a:t>
            </a:r>
          </a:p>
          <a:p>
            <a:pPr lvl="1"/>
            <a:r>
              <a:rPr lang="en-US" dirty="0"/>
              <a:t>Uses randomization</a:t>
            </a:r>
            <a:br>
              <a:rPr lang="en-US" dirty="0"/>
            </a:br>
            <a:endParaRPr lang="en-US" dirty="0"/>
          </a:p>
          <a:p>
            <a:pPr indent="-182880"/>
            <a:r>
              <a:rPr lang="en-US" dirty="0">
                <a:solidFill>
                  <a:schemeClr val="tx2"/>
                </a:solidFill>
              </a:rPr>
              <a:t>Inference vs Prediction (TBD expanded!):</a:t>
            </a:r>
            <a:r>
              <a:rPr lang="en-US" dirty="0"/>
              <a:t> inference = learn about the data generation process, prediction = predict what’s coming next</a:t>
            </a:r>
          </a:p>
        </p:txBody>
      </p:sp>
      <p:pic>
        <p:nvPicPr>
          <p:cNvPr id="16388" name="Picture 4">
            <a:extLst>
              <a:ext uri="{FF2B5EF4-FFF2-40B4-BE49-F238E27FC236}">
                <a16:creationId xmlns:a16="http://schemas.microsoft.com/office/drawing/2014/main" id="{8A947715-9909-644B-8FF9-4C5BFBDA913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41402" y="832518"/>
            <a:ext cx="5988076" cy="4169172"/>
          </a:xfrm>
          <a:prstGeom prst="rect">
            <a:avLst/>
          </a:prstGeom>
          <a:noFill/>
          <a:extLst>
            <a:ext uri="{909E8E84-426E-40DD-AFC4-6F175D3DCCD1}">
              <a14:hiddenFill xmlns:a14="http://schemas.microsoft.com/office/drawing/2010/main">
                <a:solidFill>
                  <a:srgbClr val="FFFFFF"/>
                </a:solidFill>
              </a14:hiddenFill>
            </a:ext>
          </a:extLst>
        </p:spPr>
      </p:pic>
      <p:pic>
        <p:nvPicPr>
          <p:cNvPr id="16385" name="Picture 1" descr="page6image8747072">
            <a:extLst>
              <a:ext uri="{FF2B5EF4-FFF2-40B4-BE49-F238E27FC236}">
                <a16:creationId xmlns:a16="http://schemas.microsoft.com/office/drawing/2014/main" id="{C36FB998-86A6-A64C-94AD-4B659686CE6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8521700" cy="571500"/>
          </a:xfrm>
          <a:prstGeom prst="rect">
            <a:avLst/>
          </a:prstGeom>
          <a:noFill/>
          <a:extLst>
            <a:ext uri="{909E8E84-426E-40DD-AFC4-6F175D3DCCD1}">
              <a14:hiddenFill xmlns:a14="http://schemas.microsoft.com/office/drawing/2010/main">
                <a:solidFill>
                  <a:srgbClr val="FFFFFF"/>
                </a:solidFill>
              </a14:hiddenFill>
            </a:ext>
          </a:extLst>
        </p:spPr>
      </p:pic>
      <p:sp>
        <p:nvSpPr>
          <p:cNvPr id="38" name="Slide Number Placeholder 37">
            <a:extLst>
              <a:ext uri="{FF2B5EF4-FFF2-40B4-BE49-F238E27FC236}">
                <a16:creationId xmlns:a16="http://schemas.microsoft.com/office/drawing/2014/main" id="{B35970A2-3D63-FA42-8298-C54B16803E1A}"/>
              </a:ext>
            </a:extLst>
          </p:cNvPr>
          <p:cNvSpPr>
            <a:spLocks noGrp="1"/>
          </p:cNvSpPr>
          <p:nvPr>
            <p:ph type="sldNum" sz="quarter" idx="12"/>
          </p:nvPr>
        </p:nvSpPr>
        <p:spPr/>
        <p:txBody>
          <a:bodyPr/>
          <a:lstStyle/>
          <a:p>
            <a:fld id="{A2EF37A0-74FC-AB4F-AE4C-D9BFC6719E9F}" type="slidenum">
              <a:rPr lang="en-US" smtClean="0"/>
              <a:t>89</a:t>
            </a:fld>
            <a:endParaRPr lang="en-US"/>
          </a:p>
        </p:txBody>
      </p:sp>
      <p:sp>
        <p:nvSpPr>
          <p:cNvPr id="41" name="TextBox 40">
            <a:extLst>
              <a:ext uri="{FF2B5EF4-FFF2-40B4-BE49-F238E27FC236}">
                <a16:creationId xmlns:a16="http://schemas.microsoft.com/office/drawing/2014/main" id="{D224E02D-77AF-2346-9FCD-CBCEE6025201}"/>
              </a:ext>
            </a:extLst>
          </p:cNvPr>
          <p:cNvSpPr txBox="1"/>
          <p:nvPr/>
        </p:nvSpPr>
        <p:spPr>
          <a:xfrm>
            <a:off x="10558272" y="6435487"/>
            <a:ext cx="1143398" cy="369332"/>
          </a:xfrm>
          <a:prstGeom prst="rect">
            <a:avLst/>
          </a:prstGeom>
          <a:noFill/>
        </p:spPr>
        <p:txBody>
          <a:bodyPr wrap="square" rtlCol="0">
            <a:spAutoFit/>
          </a:bodyPr>
          <a:lstStyle/>
          <a:p>
            <a:pPr algn="r"/>
            <a:r>
              <a:rPr lang="en-US" dirty="0">
                <a:solidFill>
                  <a:schemeClr val="bg1">
                    <a:lumMod val="50000"/>
                  </a:schemeClr>
                </a:solidFill>
              </a:rPr>
              <a:t>[NM]</a:t>
            </a:r>
          </a:p>
        </p:txBody>
      </p:sp>
    </p:spTree>
    <p:extLst>
      <p:ext uri="{BB962C8B-B14F-4D97-AF65-F5344CB8AC3E}">
        <p14:creationId xmlns:p14="http://schemas.microsoft.com/office/powerpoint/2010/main" val="4041792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Tables </a:t>
            </a:r>
          </a:p>
        </p:txBody>
      </p:sp>
      <p:sp>
        <p:nvSpPr>
          <p:cNvPr id="5" name="Slide Number Placeholder 4"/>
          <p:cNvSpPr>
            <a:spLocks noGrp="1"/>
          </p:cNvSpPr>
          <p:nvPr>
            <p:ph type="sldNum" sz="quarter" idx="12"/>
          </p:nvPr>
        </p:nvSpPr>
        <p:spPr/>
        <p:txBody>
          <a:bodyPr/>
          <a:lstStyle/>
          <a:p>
            <a:fld id="{A2EF37A0-74FC-AB4F-AE4C-D9BFC6719E9F}" type="slidenum">
              <a:rPr lang="en-US" smtClean="0"/>
              <a:pPr/>
              <a:t>9</a:t>
            </a:fld>
            <a:endParaRPr lang="en-US"/>
          </a:p>
        </p:txBody>
      </p:sp>
      <p:graphicFrame>
        <p:nvGraphicFramePr>
          <p:cNvPr id="8" name="Table 7"/>
          <p:cNvGraphicFramePr>
            <a:graphicFrameLocks noGrp="1"/>
          </p:cNvGraphicFramePr>
          <p:nvPr>
            <p:extLst>
              <p:ext uri="{D42A27DB-BD31-4B8C-83A1-F6EECF244321}">
                <p14:modId xmlns:p14="http://schemas.microsoft.com/office/powerpoint/2010/main" val="1245110107"/>
              </p:ext>
            </p:extLst>
          </p:nvPr>
        </p:nvGraphicFramePr>
        <p:xfrm>
          <a:off x="609600" y="1929119"/>
          <a:ext cx="4143088" cy="2125690"/>
        </p:xfrm>
        <a:graphic>
          <a:graphicData uri="http://schemas.openxmlformats.org/drawingml/2006/table">
            <a:tbl>
              <a:tblPr firstRow="1" bandRow="1">
                <a:tableStyleId>{7E9639D4-E3E2-4D34-9284-5A2195B3D0D7}</a:tableStyleId>
              </a:tblPr>
              <a:tblGrid>
                <a:gridCol w="1035772">
                  <a:extLst>
                    <a:ext uri="{9D8B030D-6E8A-4147-A177-3AD203B41FA5}">
                      <a16:colId xmlns:a16="http://schemas.microsoft.com/office/drawing/2014/main" val="20000"/>
                    </a:ext>
                  </a:extLst>
                </a:gridCol>
                <a:gridCol w="1035772">
                  <a:extLst>
                    <a:ext uri="{9D8B030D-6E8A-4147-A177-3AD203B41FA5}">
                      <a16:colId xmlns:a16="http://schemas.microsoft.com/office/drawing/2014/main" val="20001"/>
                    </a:ext>
                  </a:extLst>
                </a:gridCol>
                <a:gridCol w="1035772">
                  <a:extLst>
                    <a:ext uri="{9D8B030D-6E8A-4147-A177-3AD203B41FA5}">
                      <a16:colId xmlns:a16="http://schemas.microsoft.com/office/drawing/2014/main" val="20002"/>
                    </a:ext>
                  </a:extLst>
                </a:gridCol>
                <a:gridCol w="1035772">
                  <a:extLst>
                    <a:ext uri="{9D8B030D-6E8A-4147-A177-3AD203B41FA5}">
                      <a16:colId xmlns:a16="http://schemas.microsoft.com/office/drawing/2014/main" val="20003"/>
                    </a:ext>
                  </a:extLst>
                </a:gridCol>
              </a:tblGrid>
              <a:tr h="425138">
                <a:tc>
                  <a:txBody>
                    <a:bodyPr/>
                    <a:lstStyle/>
                    <a:p>
                      <a:r>
                        <a:rPr lang="en-US" dirty="0"/>
                        <a:t>ID</a:t>
                      </a:r>
                    </a:p>
                  </a:txBody>
                  <a:tcPr/>
                </a:tc>
                <a:tc>
                  <a:txBody>
                    <a:bodyPr/>
                    <a:lstStyle/>
                    <a:p>
                      <a:r>
                        <a:rPr lang="en-US" dirty="0"/>
                        <a:t>age</a:t>
                      </a:r>
                    </a:p>
                  </a:txBody>
                  <a:tcPr/>
                </a:tc>
                <a:tc>
                  <a:txBody>
                    <a:bodyPr/>
                    <a:lstStyle/>
                    <a:p>
                      <a:r>
                        <a:rPr lang="en-US" dirty="0" err="1"/>
                        <a:t>wgt_kg</a:t>
                      </a:r>
                      <a:endParaRPr lang="en-US" dirty="0"/>
                    </a:p>
                  </a:txBody>
                  <a:tcPr/>
                </a:tc>
                <a:tc>
                  <a:txBody>
                    <a:bodyPr/>
                    <a:lstStyle/>
                    <a:p>
                      <a:r>
                        <a:rPr lang="en-US" dirty="0" err="1"/>
                        <a:t>hgt_cm</a:t>
                      </a:r>
                      <a:endParaRPr lang="en-US" dirty="0"/>
                    </a:p>
                  </a:txBody>
                  <a:tcPr/>
                </a:tc>
                <a:extLst>
                  <a:ext uri="{0D108BD9-81ED-4DB2-BD59-A6C34878D82A}">
                    <a16:rowId xmlns:a16="http://schemas.microsoft.com/office/drawing/2014/main" val="10000"/>
                  </a:ext>
                </a:extLst>
              </a:tr>
              <a:tr h="425138">
                <a:tc>
                  <a:txBody>
                    <a:bodyPr/>
                    <a:lstStyle/>
                    <a:p>
                      <a:r>
                        <a:rPr lang="en-US" dirty="0"/>
                        <a:t>1</a:t>
                      </a:r>
                    </a:p>
                  </a:txBody>
                  <a:tcPr/>
                </a:tc>
                <a:tc>
                  <a:txBody>
                    <a:bodyPr/>
                    <a:lstStyle/>
                    <a:p>
                      <a:r>
                        <a:rPr lang="en-US" dirty="0"/>
                        <a:t>12.2</a:t>
                      </a:r>
                    </a:p>
                  </a:txBody>
                  <a:tcPr/>
                </a:tc>
                <a:tc>
                  <a:txBody>
                    <a:bodyPr/>
                    <a:lstStyle/>
                    <a:p>
                      <a:r>
                        <a:rPr lang="en-US" dirty="0"/>
                        <a:t>42.3</a:t>
                      </a:r>
                    </a:p>
                  </a:txBody>
                  <a:tcPr/>
                </a:tc>
                <a:tc>
                  <a:txBody>
                    <a:bodyPr/>
                    <a:lstStyle/>
                    <a:p>
                      <a:r>
                        <a:rPr lang="en-US" dirty="0"/>
                        <a:t>145.1</a:t>
                      </a:r>
                    </a:p>
                  </a:txBody>
                  <a:tcPr/>
                </a:tc>
                <a:extLst>
                  <a:ext uri="{0D108BD9-81ED-4DB2-BD59-A6C34878D82A}">
                    <a16:rowId xmlns:a16="http://schemas.microsoft.com/office/drawing/2014/main" val="10001"/>
                  </a:ext>
                </a:extLst>
              </a:tr>
              <a:tr h="425138">
                <a:tc>
                  <a:txBody>
                    <a:bodyPr/>
                    <a:lstStyle/>
                    <a:p>
                      <a:r>
                        <a:rPr lang="en-US" dirty="0"/>
                        <a:t>2</a:t>
                      </a:r>
                    </a:p>
                  </a:txBody>
                  <a:tcPr/>
                </a:tc>
                <a:tc>
                  <a:txBody>
                    <a:bodyPr/>
                    <a:lstStyle/>
                    <a:p>
                      <a:r>
                        <a:rPr lang="en-US" dirty="0"/>
                        <a:t>11.0</a:t>
                      </a:r>
                    </a:p>
                  </a:txBody>
                  <a:tcPr/>
                </a:tc>
                <a:tc>
                  <a:txBody>
                    <a:bodyPr/>
                    <a:lstStyle/>
                    <a:p>
                      <a:r>
                        <a:rPr lang="en-US" dirty="0"/>
                        <a:t>40.8</a:t>
                      </a:r>
                    </a:p>
                  </a:txBody>
                  <a:tcPr/>
                </a:tc>
                <a:tc>
                  <a:txBody>
                    <a:bodyPr/>
                    <a:lstStyle/>
                    <a:p>
                      <a:r>
                        <a:rPr lang="en-US" dirty="0"/>
                        <a:t>143.8</a:t>
                      </a:r>
                    </a:p>
                  </a:txBody>
                  <a:tcPr/>
                </a:tc>
                <a:extLst>
                  <a:ext uri="{0D108BD9-81ED-4DB2-BD59-A6C34878D82A}">
                    <a16:rowId xmlns:a16="http://schemas.microsoft.com/office/drawing/2014/main" val="10002"/>
                  </a:ext>
                </a:extLst>
              </a:tr>
              <a:tr h="425138">
                <a:tc>
                  <a:txBody>
                    <a:bodyPr/>
                    <a:lstStyle/>
                    <a:p>
                      <a:r>
                        <a:rPr lang="en-US" dirty="0"/>
                        <a:t>3</a:t>
                      </a:r>
                    </a:p>
                  </a:txBody>
                  <a:tcPr/>
                </a:tc>
                <a:tc>
                  <a:txBody>
                    <a:bodyPr/>
                    <a:lstStyle/>
                    <a:p>
                      <a:r>
                        <a:rPr lang="en-US" dirty="0"/>
                        <a:t>15.6</a:t>
                      </a:r>
                    </a:p>
                  </a:txBody>
                  <a:tcPr/>
                </a:tc>
                <a:tc>
                  <a:txBody>
                    <a:bodyPr/>
                    <a:lstStyle/>
                    <a:p>
                      <a:r>
                        <a:rPr lang="en-US" dirty="0"/>
                        <a:t>65.3</a:t>
                      </a:r>
                    </a:p>
                  </a:txBody>
                  <a:tcPr/>
                </a:tc>
                <a:tc>
                  <a:txBody>
                    <a:bodyPr/>
                    <a:lstStyle/>
                    <a:p>
                      <a:r>
                        <a:rPr lang="en-US" dirty="0"/>
                        <a:t>165.3</a:t>
                      </a:r>
                    </a:p>
                  </a:txBody>
                  <a:tcPr/>
                </a:tc>
                <a:extLst>
                  <a:ext uri="{0D108BD9-81ED-4DB2-BD59-A6C34878D82A}">
                    <a16:rowId xmlns:a16="http://schemas.microsoft.com/office/drawing/2014/main" val="10003"/>
                  </a:ext>
                </a:extLst>
              </a:tr>
              <a:tr h="425138">
                <a:tc>
                  <a:txBody>
                    <a:bodyPr/>
                    <a:lstStyle/>
                    <a:p>
                      <a:r>
                        <a:rPr lang="en-US" dirty="0"/>
                        <a:t>4</a:t>
                      </a:r>
                    </a:p>
                  </a:txBody>
                  <a:tcPr/>
                </a:tc>
                <a:tc>
                  <a:txBody>
                    <a:bodyPr/>
                    <a:lstStyle/>
                    <a:p>
                      <a:r>
                        <a:rPr lang="en-US" dirty="0"/>
                        <a:t>35.1</a:t>
                      </a:r>
                    </a:p>
                  </a:txBody>
                  <a:tcPr/>
                </a:tc>
                <a:tc>
                  <a:txBody>
                    <a:bodyPr/>
                    <a:lstStyle/>
                    <a:p>
                      <a:r>
                        <a:rPr lang="en-US" dirty="0"/>
                        <a:t>84.2</a:t>
                      </a:r>
                    </a:p>
                  </a:txBody>
                  <a:tcPr/>
                </a:tc>
                <a:tc>
                  <a:txBody>
                    <a:bodyPr/>
                    <a:lstStyle/>
                    <a:p>
                      <a:r>
                        <a:rPr lang="en-US" dirty="0"/>
                        <a:t>185.8</a:t>
                      </a:r>
                    </a:p>
                  </a:txBody>
                  <a:tcPr/>
                </a:tc>
                <a:extLst>
                  <a:ext uri="{0D108BD9-81ED-4DB2-BD59-A6C34878D82A}">
                    <a16:rowId xmlns:a16="http://schemas.microsoft.com/office/drawing/2014/main" val="10004"/>
                  </a:ext>
                </a:extLst>
              </a:tr>
            </a:tbl>
          </a:graphicData>
        </a:graphic>
      </p:graphicFrame>
      <p:graphicFrame>
        <p:nvGraphicFramePr>
          <p:cNvPr id="22" name="Table 21"/>
          <p:cNvGraphicFramePr>
            <a:graphicFrameLocks noGrp="1"/>
          </p:cNvGraphicFramePr>
          <p:nvPr>
            <p:extLst>
              <p:ext uri="{D42A27DB-BD31-4B8C-83A1-F6EECF244321}">
                <p14:modId xmlns:p14="http://schemas.microsoft.com/office/powerpoint/2010/main" val="1816802575"/>
              </p:ext>
            </p:extLst>
          </p:nvPr>
        </p:nvGraphicFramePr>
        <p:xfrm>
          <a:off x="6860473" y="1524318"/>
          <a:ext cx="3705836" cy="1518288"/>
        </p:xfrm>
        <a:graphic>
          <a:graphicData uri="http://schemas.openxmlformats.org/drawingml/2006/table">
            <a:tbl>
              <a:tblPr firstRow="1" bandRow="1">
                <a:tableStyleId>{7E9639D4-E3E2-4D34-9284-5A2195B3D0D7}</a:tableStyleId>
              </a:tblPr>
              <a:tblGrid>
                <a:gridCol w="632852">
                  <a:extLst>
                    <a:ext uri="{9D8B030D-6E8A-4147-A177-3AD203B41FA5}">
                      <a16:colId xmlns:a16="http://schemas.microsoft.com/office/drawing/2014/main" val="20000"/>
                    </a:ext>
                  </a:extLst>
                </a:gridCol>
                <a:gridCol w="3072984">
                  <a:extLst>
                    <a:ext uri="{9D8B030D-6E8A-4147-A177-3AD203B41FA5}">
                      <a16:colId xmlns:a16="http://schemas.microsoft.com/office/drawing/2014/main" val="20001"/>
                    </a:ext>
                  </a:extLst>
                </a:gridCol>
              </a:tblGrid>
              <a:tr h="379572">
                <a:tc>
                  <a:txBody>
                    <a:bodyPr/>
                    <a:lstStyle/>
                    <a:p>
                      <a:r>
                        <a:rPr lang="en-US" dirty="0"/>
                        <a:t>ID</a:t>
                      </a:r>
                    </a:p>
                  </a:txBody>
                  <a:tcPr/>
                </a:tc>
                <a:tc>
                  <a:txBody>
                    <a:bodyPr/>
                    <a:lstStyle/>
                    <a:p>
                      <a:r>
                        <a:rPr lang="en-US" dirty="0"/>
                        <a:t>Address</a:t>
                      </a:r>
                    </a:p>
                  </a:txBody>
                  <a:tcPr/>
                </a:tc>
                <a:extLst>
                  <a:ext uri="{0D108BD9-81ED-4DB2-BD59-A6C34878D82A}">
                    <a16:rowId xmlns:a16="http://schemas.microsoft.com/office/drawing/2014/main" val="10000"/>
                  </a:ext>
                </a:extLst>
              </a:tr>
              <a:tr h="379572">
                <a:tc>
                  <a:txBody>
                    <a:bodyPr/>
                    <a:lstStyle/>
                    <a:p>
                      <a:r>
                        <a:rPr lang="en-US" dirty="0"/>
                        <a:t>1</a:t>
                      </a:r>
                    </a:p>
                  </a:txBody>
                  <a:tcPr/>
                </a:tc>
                <a:tc>
                  <a:txBody>
                    <a:bodyPr/>
                    <a:lstStyle/>
                    <a:p>
                      <a:r>
                        <a:rPr lang="en-US" baseline="0" dirty="0"/>
                        <a:t>College Park, MD, 20742</a:t>
                      </a:r>
                      <a:endParaRPr lang="en-US" dirty="0"/>
                    </a:p>
                  </a:txBody>
                  <a:tcPr/>
                </a:tc>
                <a:extLst>
                  <a:ext uri="{0D108BD9-81ED-4DB2-BD59-A6C34878D82A}">
                    <a16:rowId xmlns:a16="http://schemas.microsoft.com/office/drawing/2014/main" val="10001"/>
                  </a:ext>
                </a:extLst>
              </a:tr>
              <a:tr h="379572">
                <a:tc>
                  <a:txBody>
                    <a:bodyPr/>
                    <a:lstStyle/>
                    <a:p>
                      <a:r>
                        <a:rPr lang="en-US" dirty="0"/>
                        <a:t>2</a:t>
                      </a:r>
                    </a:p>
                  </a:txBody>
                  <a:tcPr/>
                </a:tc>
                <a:tc>
                  <a:txBody>
                    <a:bodyPr/>
                    <a:lstStyle/>
                    <a:p>
                      <a:r>
                        <a:rPr lang="en-US" dirty="0"/>
                        <a:t>Washington</a:t>
                      </a:r>
                      <a:r>
                        <a:rPr lang="en-US" baseline="0" dirty="0"/>
                        <a:t>, DC, 20001</a:t>
                      </a:r>
                      <a:endParaRPr lang="en-US" dirty="0"/>
                    </a:p>
                  </a:txBody>
                  <a:tcPr/>
                </a:tc>
                <a:extLst>
                  <a:ext uri="{0D108BD9-81ED-4DB2-BD59-A6C34878D82A}">
                    <a16:rowId xmlns:a16="http://schemas.microsoft.com/office/drawing/2014/main" val="10002"/>
                  </a:ext>
                </a:extLst>
              </a:tr>
              <a:tr h="379572">
                <a:tc>
                  <a:txBody>
                    <a:bodyPr/>
                    <a:lstStyle/>
                    <a:p>
                      <a:r>
                        <a:rPr lang="en-US" dirty="0"/>
                        <a:t>3</a:t>
                      </a:r>
                    </a:p>
                  </a:txBody>
                  <a:tcPr/>
                </a:tc>
                <a:tc>
                  <a:txBody>
                    <a:bodyPr/>
                    <a:lstStyle/>
                    <a:p>
                      <a:r>
                        <a:rPr lang="en-US" dirty="0"/>
                        <a:t>Silver Spring, MD, 20901</a:t>
                      </a:r>
                    </a:p>
                  </a:txBody>
                  <a:tcPr/>
                </a:tc>
                <a:extLst>
                  <a:ext uri="{0D108BD9-81ED-4DB2-BD59-A6C34878D82A}">
                    <a16:rowId xmlns:a16="http://schemas.microsoft.com/office/drawing/2014/main" val="10003"/>
                  </a:ext>
                </a:extLst>
              </a:tr>
            </a:tbl>
          </a:graphicData>
        </a:graphic>
      </p:graphicFrame>
      <p:graphicFrame>
        <p:nvGraphicFramePr>
          <p:cNvPr id="3" name="Table 2"/>
          <p:cNvGraphicFramePr>
            <a:graphicFrameLocks noGrp="1"/>
          </p:cNvGraphicFramePr>
          <p:nvPr/>
        </p:nvGraphicFramePr>
        <p:xfrm>
          <a:off x="2283057" y="4675893"/>
          <a:ext cx="7682460" cy="1737360"/>
        </p:xfrm>
        <a:graphic>
          <a:graphicData uri="http://schemas.openxmlformats.org/drawingml/2006/table">
            <a:tbl>
              <a:tblPr firstRow="1" bandRow="1">
                <a:tableStyleId>{5940675A-B579-460E-94D1-54222C63F5DA}</a:tableStyleId>
              </a:tblPr>
              <a:tblGrid>
                <a:gridCol w="7682460">
                  <a:extLst>
                    <a:ext uri="{9D8B030D-6E8A-4147-A177-3AD203B41FA5}">
                      <a16:colId xmlns:a16="http://schemas.microsoft.com/office/drawing/2014/main" val="20000"/>
                    </a:ext>
                  </a:extLst>
                </a:gridCol>
              </a:tblGrid>
              <a:tr h="370840">
                <a:tc>
                  <a:txBody>
                    <a:bodyPr/>
                    <a:lstStyle/>
                    <a:p>
                      <a:r>
                        <a:rPr lang="en-US" sz="1600" kern="1200" dirty="0">
                          <a:effectLst/>
                        </a:rPr>
                        <a:t>199.72.81.55 - - [01/Jul/1995:00:00:01 -0400] "GET /history/</a:t>
                      </a:r>
                      <a:r>
                        <a:rPr lang="en-US" sz="1600" kern="1200" dirty="0" err="1">
                          <a:effectLst/>
                        </a:rPr>
                        <a:t>apollo</a:t>
                      </a:r>
                      <a:r>
                        <a:rPr lang="en-US" sz="1600" kern="1200" dirty="0">
                          <a:effectLst/>
                        </a:rPr>
                        <a:t>/ HTTP/1.0" 200 6245</a:t>
                      </a:r>
                      <a:endParaRPr lang="en-US" sz="1600" b="1" kern="1200" dirty="0">
                        <a:solidFill>
                          <a:schemeClr val="lt1"/>
                        </a:solidFill>
                        <a:effectLst/>
                        <a:latin typeface="+mn-lt"/>
                        <a:ea typeface="+mn-ea"/>
                        <a:cs typeface="+mn-cs"/>
                      </a:endParaRPr>
                    </a:p>
                  </a:txBody>
                  <a:tcPr/>
                </a:tc>
                <a:extLst>
                  <a:ext uri="{0D108BD9-81ED-4DB2-BD59-A6C34878D82A}">
                    <a16:rowId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a:effectLst/>
                        </a:rPr>
                        <a:t>unicomp6.unicomp.net - - [01/Jul/1995:00:00:06 -0400] "GET /shuttle/countdown/ HTTP/1.0" 200 3985</a:t>
                      </a:r>
                      <a:endParaRPr lang="en-US" sz="1600" b="1" kern="1200" dirty="0">
                        <a:solidFill>
                          <a:schemeClr val="lt1"/>
                        </a:solidFill>
                        <a:effectLst/>
                        <a:latin typeface="+mn-lt"/>
                        <a:ea typeface="+mn-ea"/>
                        <a:cs typeface="+mn-cs"/>
                      </a:endParaRPr>
                    </a:p>
                  </a:txBody>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a:effectLst/>
                        </a:rPr>
                        <a:t>199.120.110.21 - - [01/Jul/1995:00:00:09 -0400] "GET /shuttle/missions/sts-73/mission-sts-73.html HTTP/1.0" 200 4085</a:t>
                      </a:r>
                      <a:endParaRPr lang="en-US" sz="1600" b="1" kern="1200" dirty="0">
                        <a:solidFill>
                          <a:schemeClr val="lt1"/>
                        </a:solidFill>
                        <a:effectLst/>
                        <a:latin typeface="+mn-lt"/>
                        <a:ea typeface="+mn-ea"/>
                        <a:cs typeface="+mn-cs"/>
                      </a:endParaRP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45020471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04CEE-375F-D946-BB85-E5D4288285EB}"/>
              </a:ext>
            </a:extLst>
          </p:cNvPr>
          <p:cNvSpPr>
            <a:spLocks noGrp="1"/>
          </p:cNvSpPr>
          <p:nvPr>
            <p:ph type="title"/>
          </p:nvPr>
        </p:nvSpPr>
        <p:spPr/>
        <p:txBody>
          <a:bodyPr/>
          <a:lstStyle/>
          <a:p>
            <a:r>
              <a:rPr lang="en-US" dirty="0"/>
              <a:t>How Data and Models Interact: Example 1</a:t>
            </a:r>
          </a:p>
        </p:txBody>
      </p:sp>
      <p:sp>
        <p:nvSpPr>
          <p:cNvPr id="3" name="Content Placeholder 2">
            <a:extLst>
              <a:ext uri="{FF2B5EF4-FFF2-40B4-BE49-F238E27FC236}">
                <a16:creationId xmlns:a16="http://schemas.microsoft.com/office/drawing/2014/main" id="{8E6DB0EA-06BB-114E-A761-DE5AD76FFF47}"/>
              </a:ext>
            </a:extLst>
          </p:cNvPr>
          <p:cNvSpPr>
            <a:spLocks noGrp="1"/>
          </p:cNvSpPr>
          <p:nvPr>
            <p:ph idx="1"/>
          </p:nvPr>
        </p:nvSpPr>
        <p:spPr>
          <a:xfrm>
            <a:off x="7447699" y="1178252"/>
            <a:ext cx="4051302" cy="4373563"/>
          </a:xfrm>
        </p:spPr>
        <p:txBody>
          <a:bodyPr>
            <a:normAutofit fontScale="70000" lnSpcReduction="20000"/>
          </a:bodyPr>
          <a:lstStyle/>
          <a:p>
            <a:r>
              <a:rPr lang="en-US" b="1" dirty="0"/>
              <a:t>True Model / Population:</a:t>
            </a:r>
            <a:r>
              <a:rPr lang="en-US" dirty="0"/>
              <a:t> phenomenon under investigation</a:t>
            </a:r>
          </a:p>
          <a:p>
            <a:r>
              <a:rPr lang="en-US" b="1" dirty="0"/>
              <a:t>Data Generating Process / Sample: </a:t>
            </a:r>
            <a:r>
              <a:rPr lang="en-US" dirty="0"/>
              <a:t>mechanisms that create the data that will be recorded (e.g. probabilistic, noisy)</a:t>
            </a:r>
          </a:p>
          <a:p>
            <a:endParaRPr lang="en-US" b="1" dirty="0"/>
          </a:p>
          <a:p>
            <a:r>
              <a:rPr lang="en-US" b="1" dirty="0"/>
              <a:t>Example: </a:t>
            </a:r>
            <a:r>
              <a:rPr lang="en-US" dirty="0"/>
              <a:t>Understand customer satisfaction. Sends a text message to all previous customers to rate on a scale of 1-5. </a:t>
            </a:r>
          </a:p>
          <a:p>
            <a:r>
              <a:rPr lang="en-US" b="1" dirty="0"/>
              <a:t>True Model: </a:t>
            </a:r>
            <a:r>
              <a:rPr lang="en-US" dirty="0"/>
              <a:t>the true opinion of all customers</a:t>
            </a:r>
          </a:p>
          <a:p>
            <a:r>
              <a:rPr lang="en-US" b="1" dirty="0"/>
              <a:t>Data Generating Process: </a:t>
            </a:r>
            <a:r>
              <a:rPr lang="en-US" dirty="0"/>
              <a:t>how and which customers responded (satisfaction, mood, too busy, don’t care, ignored, etc.)</a:t>
            </a:r>
          </a:p>
          <a:p>
            <a:r>
              <a:rPr lang="en-US" b="1" dirty="0"/>
              <a:t>Data:</a:t>
            </a:r>
            <a:r>
              <a:rPr lang="en-US" dirty="0"/>
              <a:t> all replies received and recorded.</a:t>
            </a:r>
          </a:p>
          <a:p>
            <a:r>
              <a:rPr lang="en-US" b="1" dirty="0"/>
              <a:t>Tasks: </a:t>
            </a:r>
          </a:p>
          <a:p>
            <a:pPr lvl="1"/>
            <a:r>
              <a:rPr lang="en-US" dirty="0"/>
              <a:t>Predict Reviews from unseen customers </a:t>
            </a:r>
          </a:p>
          <a:p>
            <a:pPr lvl="1"/>
            <a:r>
              <a:rPr lang="en-US" dirty="0"/>
              <a:t>Understand product comparison</a:t>
            </a:r>
          </a:p>
        </p:txBody>
      </p:sp>
      <p:sp>
        <p:nvSpPr>
          <p:cNvPr id="4" name="Slide Number Placeholder 3">
            <a:extLst>
              <a:ext uri="{FF2B5EF4-FFF2-40B4-BE49-F238E27FC236}">
                <a16:creationId xmlns:a16="http://schemas.microsoft.com/office/drawing/2014/main" id="{D8EE83F4-C67F-BA4D-96C7-D24BEF920AB4}"/>
              </a:ext>
            </a:extLst>
          </p:cNvPr>
          <p:cNvSpPr>
            <a:spLocks noGrp="1"/>
          </p:cNvSpPr>
          <p:nvPr>
            <p:ph type="sldNum" sz="quarter" idx="12"/>
          </p:nvPr>
        </p:nvSpPr>
        <p:spPr/>
        <p:txBody>
          <a:bodyPr/>
          <a:lstStyle/>
          <a:p>
            <a:fld id="{A2EF37A0-74FC-AB4F-AE4C-D9BFC6719E9F}" type="slidenum">
              <a:rPr lang="en-US" smtClean="0"/>
              <a:t>90</a:t>
            </a:fld>
            <a:endParaRPr lang="en-US"/>
          </a:p>
        </p:txBody>
      </p:sp>
      <p:grpSp>
        <p:nvGrpSpPr>
          <p:cNvPr id="5" name="Group 4">
            <a:extLst>
              <a:ext uri="{FF2B5EF4-FFF2-40B4-BE49-F238E27FC236}">
                <a16:creationId xmlns:a16="http://schemas.microsoft.com/office/drawing/2014/main" id="{DA485C24-EF0C-2647-871E-6639A696591B}"/>
              </a:ext>
            </a:extLst>
          </p:cNvPr>
          <p:cNvGrpSpPr/>
          <p:nvPr/>
        </p:nvGrpSpPr>
        <p:grpSpPr>
          <a:xfrm>
            <a:off x="609600" y="1381811"/>
            <a:ext cx="6095999" cy="5476189"/>
            <a:chOff x="-94151" y="855087"/>
            <a:chExt cx="6676289" cy="5954435"/>
          </a:xfrm>
        </p:grpSpPr>
        <p:pic>
          <p:nvPicPr>
            <p:cNvPr id="15362" name="Picture 2" descr="missing-mechanisms">
              <a:extLst>
                <a:ext uri="{FF2B5EF4-FFF2-40B4-BE49-F238E27FC236}">
                  <a16:creationId xmlns:a16="http://schemas.microsoft.com/office/drawing/2014/main" id="{9D912244-2FED-DB42-AD63-28203265AAF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4151" y="2047920"/>
              <a:ext cx="6676289" cy="186286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57C69F64-FB19-2E40-8B51-A0BF5CC32365}"/>
                </a:ext>
              </a:extLst>
            </p:cNvPr>
            <p:cNvSpPr/>
            <p:nvPr/>
          </p:nvSpPr>
          <p:spPr>
            <a:xfrm>
              <a:off x="181212" y="1218895"/>
              <a:ext cx="2209729" cy="8711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Learned Model</a:t>
              </a:r>
            </a:p>
          </p:txBody>
        </p:sp>
        <p:sp>
          <p:nvSpPr>
            <p:cNvPr id="13" name="Oval 12">
              <a:extLst>
                <a:ext uri="{FF2B5EF4-FFF2-40B4-BE49-F238E27FC236}">
                  <a16:creationId xmlns:a16="http://schemas.microsoft.com/office/drawing/2014/main" id="{2A1E9DBC-367C-1040-96A8-82F02131E36D}"/>
                </a:ext>
              </a:extLst>
            </p:cNvPr>
            <p:cNvSpPr/>
            <p:nvPr/>
          </p:nvSpPr>
          <p:spPr>
            <a:xfrm>
              <a:off x="414953" y="4472744"/>
              <a:ext cx="1975990" cy="16037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Population</a:t>
              </a:r>
            </a:p>
          </p:txBody>
        </p:sp>
        <p:sp>
          <p:nvSpPr>
            <p:cNvPr id="17" name="Rounded Rectangle 16">
              <a:extLst>
                <a:ext uri="{FF2B5EF4-FFF2-40B4-BE49-F238E27FC236}">
                  <a16:creationId xmlns:a16="http://schemas.microsoft.com/office/drawing/2014/main" id="{41D51CED-3B8A-0049-A9F9-F154648FC173}"/>
                </a:ext>
              </a:extLst>
            </p:cNvPr>
            <p:cNvSpPr/>
            <p:nvPr/>
          </p:nvSpPr>
          <p:spPr>
            <a:xfrm>
              <a:off x="3458436" y="4304212"/>
              <a:ext cx="1052834" cy="12065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Sample</a:t>
              </a:r>
            </a:p>
          </p:txBody>
        </p:sp>
        <p:cxnSp>
          <p:nvCxnSpPr>
            <p:cNvPr id="20" name="Elbow Connector 19">
              <a:extLst>
                <a:ext uri="{FF2B5EF4-FFF2-40B4-BE49-F238E27FC236}">
                  <a16:creationId xmlns:a16="http://schemas.microsoft.com/office/drawing/2014/main" id="{E3A2ED1A-A708-6D47-8D44-638F435E44EB}"/>
                </a:ext>
              </a:extLst>
            </p:cNvPr>
            <p:cNvCxnSpPr>
              <a:cxnSpLocks/>
              <a:endCxn id="13" idx="0"/>
            </p:cNvCxnSpPr>
            <p:nvPr/>
          </p:nvCxnSpPr>
          <p:spPr>
            <a:xfrm rot="16200000" flipH="1">
              <a:off x="1120072" y="4189868"/>
              <a:ext cx="559492" cy="6261"/>
            </a:xfrm>
            <a:prstGeom prst="bentConnector3">
              <a:avLst/>
            </a:prstGeom>
            <a:ln w="69850">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Right Arrow 21">
              <a:extLst>
                <a:ext uri="{FF2B5EF4-FFF2-40B4-BE49-F238E27FC236}">
                  <a16:creationId xmlns:a16="http://schemas.microsoft.com/office/drawing/2014/main" id="{C419BEB9-4D8A-8B45-A8EF-02DC0CC6693D}"/>
                </a:ext>
              </a:extLst>
            </p:cNvPr>
            <p:cNvSpPr/>
            <p:nvPr/>
          </p:nvSpPr>
          <p:spPr>
            <a:xfrm rot="20869891">
              <a:off x="2557885" y="4938382"/>
              <a:ext cx="733610" cy="3702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a:extLst>
                <a:ext uri="{FF2B5EF4-FFF2-40B4-BE49-F238E27FC236}">
                  <a16:creationId xmlns:a16="http://schemas.microsoft.com/office/drawing/2014/main" id="{1C1A1828-DD17-3947-962C-323DB5839CE8}"/>
                </a:ext>
              </a:extLst>
            </p:cNvPr>
            <p:cNvCxnSpPr>
              <a:cxnSpLocks/>
            </p:cNvCxnSpPr>
            <p:nvPr/>
          </p:nvCxnSpPr>
          <p:spPr>
            <a:xfrm flipV="1">
              <a:off x="4662033" y="4064087"/>
              <a:ext cx="916730" cy="69470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6" name="Elbow Connector 25">
              <a:extLst>
                <a:ext uri="{FF2B5EF4-FFF2-40B4-BE49-F238E27FC236}">
                  <a16:creationId xmlns:a16="http://schemas.microsoft.com/office/drawing/2014/main" id="{5B85F8A8-39B0-C147-A842-076FEE7EC93E}"/>
                </a:ext>
              </a:extLst>
            </p:cNvPr>
            <p:cNvCxnSpPr>
              <a:endCxn id="6" idx="3"/>
            </p:cNvCxnSpPr>
            <p:nvPr/>
          </p:nvCxnSpPr>
          <p:spPr>
            <a:xfrm rot="10800000">
              <a:off x="2390942" y="1654493"/>
              <a:ext cx="3823324" cy="648062"/>
            </a:xfrm>
            <a:prstGeom prst="bentConnector3">
              <a:avLst>
                <a:gd name="adj1" fmla="val 655"/>
              </a:avLst>
            </a:prstGeom>
            <a:ln w="79375">
              <a:solidFill>
                <a:srgbClr val="215C4E"/>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71E7D75C-CDB3-FA4D-94BB-2D54888FA8CC}"/>
                </a:ext>
              </a:extLst>
            </p:cNvPr>
            <p:cNvSpPr txBox="1"/>
            <p:nvPr/>
          </p:nvSpPr>
          <p:spPr>
            <a:xfrm>
              <a:off x="2622924" y="855087"/>
              <a:ext cx="3882794" cy="646331"/>
            </a:xfrm>
            <a:prstGeom prst="rect">
              <a:avLst/>
            </a:prstGeom>
            <a:noFill/>
          </p:spPr>
          <p:txBody>
            <a:bodyPr wrap="none" rtlCol="0">
              <a:spAutoFit/>
            </a:bodyPr>
            <a:lstStyle/>
            <a:p>
              <a:r>
                <a:rPr lang="en-US" dirty="0"/>
                <a:t>Machine Learning: </a:t>
              </a:r>
            </a:p>
            <a:p>
              <a:r>
                <a:rPr lang="en-US" dirty="0"/>
                <a:t>Prediction/Regression/Classification</a:t>
              </a:r>
            </a:p>
          </p:txBody>
        </p:sp>
        <p:cxnSp>
          <p:nvCxnSpPr>
            <p:cNvPr id="42" name="Curved Connector 41">
              <a:extLst>
                <a:ext uri="{FF2B5EF4-FFF2-40B4-BE49-F238E27FC236}">
                  <a16:creationId xmlns:a16="http://schemas.microsoft.com/office/drawing/2014/main" id="{BA857416-0461-814C-AAD2-F63FC56199AA}"/>
                </a:ext>
              </a:extLst>
            </p:cNvPr>
            <p:cNvCxnSpPr>
              <a:cxnSpLocks/>
            </p:cNvCxnSpPr>
            <p:nvPr/>
          </p:nvCxnSpPr>
          <p:spPr>
            <a:xfrm rot="10800000" flipV="1">
              <a:off x="2384683" y="4192996"/>
              <a:ext cx="3829584" cy="1657461"/>
            </a:xfrm>
            <a:prstGeom prst="curvedConnector3">
              <a:avLst>
                <a:gd name="adj1" fmla="val -1402"/>
              </a:avLst>
            </a:prstGeom>
            <a:ln w="85725">
              <a:solidFill>
                <a:srgbClr val="215C4E"/>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33D3A654-DA55-FA4D-8CDA-EA387A9A5BBF}"/>
                </a:ext>
              </a:extLst>
            </p:cNvPr>
            <p:cNvSpPr txBox="1"/>
            <p:nvPr/>
          </p:nvSpPr>
          <p:spPr>
            <a:xfrm>
              <a:off x="925333" y="6163191"/>
              <a:ext cx="5107167" cy="646331"/>
            </a:xfrm>
            <a:prstGeom prst="rect">
              <a:avLst/>
            </a:prstGeom>
            <a:noFill/>
          </p:spPr>
          <p:txBody>
            <a:bodyPr wrap="none" rtlCol="0">
              <a:spAutoFit/>
            </a:bodyPr>
            <a:lstStyle/>
            <a:p>
              <a:r>
                <a:rPr lang="en-US" dirty="0"/>
                <a:t>Statistical Inference: </a:t>
              </a:r>
            </a:p>
            <a:p>
              <a:r>
                <a:rPr lang="en-US" dirty="0"/>
                <a:t>Experiments/Significance Testing/Bootstrapping</a:t>
              </a:r>
            </a:p>
          </p:txBody>
        </p:sp>
      </p:grpSp>
      <p:sp>
        <p:nvSpPr>
          <p:cNvPr id="16" name="TextBox 15">
            <a:extLst>
              <a:ext uri="{FF2B5EF4-FFF2-40B4-BE49-F238E27FC236}">
                <a16:creationId xmlns:a16="http://schemas.microsoft.com/office/drawing/2014/main" id="{1A290A9B-3006-1D4C-A670-6E0AD82E52EB}"/>
              </a:ext>
            </a:extLst>
          </p:cNvPr>
          <p:cNvSpPr txBox="1"/>
          <p:nvPr/>
        </p:nvSpPr>
        <p:spPr>
          <a:xfrm>
            <a:off x="10558272" y="6435487"/>
            <a:ext cx="1143398" cy="369332"/>
          </a:xfrm>
          <a:prstGeom prst="rect">
            <a:avLst/>
          </a:prstGeom>
          <a:noFill/>
        </p:spPr>
        <p:txBody>
          <a:bodyPr wrap="square" rtlCol="0">
            <a:spAutoFit/>
          </a:bodyPr>
          <a:lstStyle/>
          <a:p>
            <a:pPr algn="r"/>
            <a:r>
              <a:rPr lang="en-US" dirty="0">
                <a:solidFill>
                  <a:schemeClr val="bg1">
                    <a:lumMod val="50000"/>
                  </a:schemeClr>
                </a:solidFill>
              </a:rPr>
              <a:t>[NM]</a:t>
            </a:r>
          </a:p>
        </p:txBody>
      </p:sp>
    </p:spTree>
    <p:extLst>
      <p:ext uri="{BB962C8B-B14F-4D97-AF65-F5344CB8AC3E}">
        <p14:creationId xmlns:p14="http://schemas.microsoft.com/office/powerpoint/2010/main" val="847960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04CEE-375F-D946-BB85-E5D4288285EB}"/>
              </a:ext>
            </a:extLst>
          </p:cNvPr>
          <p:cNvSpPr>
            <a:spLocks noGrp="1"/>
          </p:cNvSpPr>
          <p:nvPr>
            <p:ph type="title"/>
          </p:nvPr>
        </p:nvSpPr>
        <p:spPr>
          <a:xfrm>
            <a:off x="609600" y="152718"/>
            <a:ext cx="7721600" cy="1371600"/>
          </a:xfrm>
        </p:spPr>
        <p:txBody>
          <a:bodyPr/>
          <a:lstStyle/>
          <a:p>
            <a:r>
              <a:rPr lang="en-US" dirty="0"/>
              <a:t>How Data and Models Interact: Example 2</a:t>
            </a:r>
          </a:p>
        </p:txBody>
      </p:sp>
      <p:sp>
        <p:nvSpPr>
          <p:cNvPr id="3" name="Content Placeholder 2">
            <a:extLst>
              <a:ext uri="{FF2B5EF4-FFF2-40B4-BE49-F238E27FC236}">
                <a16:creationId xmlns:a16="http://schemas.microsoft.com/office/drawing/2014/main" id="{8E6DB0EA-06BB-114E-A761-DE5AD76FFF47}"/>
              </a:ext>
            </a:extLst>
          </p:cNvPr>
          <p:cNvSpPr>
            <a:spLocks noGrp="1"/>
          </p:cNvSpPr>
          <p:nvPr>
            <p:ph idx="1"/>
          </p:nvPr>
        </p:nvSpPr>
        <p:spPr>
          <a:xfrm>
            <a:off x="7308656" y="755312"/>
            <a:ext cx="4387409" cy="5160298"/>
          </a:xfrm>
        </p:spPr>
        <p:txBody>
          <a:bodyPr>
            <a:normAutofit fontScale="77500" lnSpcReduction="20000"/>
          </a:bodyPr>
          <a:lstStyle/>
          <a:p>
            <a:r>
              <a:rPr lang="en-US" dirty="0"/>
              <a:t>A Model: theory or explanation of the data generating process (relationships).</a:t>
            </a:r>
          </a:p>
          <a:p>
            <a:r>
              <a:rPr lang="en-US" dirty="0"/>
              <a:t>Fit Model: an instance of a model that is likely to explain a fixed dataset.</a:t>
            </a:r>
          </a:p>
          <a:p>
            <a:r>
              <a:rPr lang="en-US" dirty="0"/>
              <a:t>Example: What is the relationship between the number of parking tickets and the weather?</a:t>
            </a:r>
          </a:p>
          <a:p>
            <a:r>
              <a:rPr lang="en-US" dirty="0"/>
              <a:t>Data Generating Process: data recorded of  parking ticket and weather; noisy observations!</a:t>
            </a:r>
          </a:p>
          <a:p>
            <a:r>
              <a:rPr lang="en-US" dirty="0"/>
              <a:t>Model: more parking tickets are issued when the weather is temperate (neither hot nor cold).</a:t>
            </a:r>
          </a:p>
          <a:p>
            <a:r>
              <a:rPr lang="en-US" dirty="0"/>
              <a:t>Fit Model: quantitative relationship for a  dataset: </a:t>
            </a:r>
          </a:p>
          <a:p>
            <a:pPr lvl="1"/>
            <a:r>
              <a:rPr lang="en-US" dirty="0" err="1"/>
              <a:t>E.g</a:t>
            </a:r>
            <a:r>
              <a:rPr lang="en-US" dirty="0"/>
              <a:t>, On data of tickets and weather in San Diego, a car is 5x more likely to get a ticket when the weather is temperate.</a:t>
            </a:r>
          </a:p>
          <a:p>
            <a:pPr lvl="1"/>
            <a:r>
              <a:rPr lang="en-US" dirty="0"/>
              <a:t>Model fit on data from Minneapolis might specify a different quantity (e.g. 3x) but same structure.</a:t>
            </a:r>
          </a:p>
          <a:p>
            <a:endParaRPr lang="en-US" dirty="0"/>
          </a:p>
          <a:p>
            <a:endParaRPr lang="en-US" dirty="0"/>
          </a:p>
        </p:txBody>
      </p:sp>
      <p:sp>
        <p:nvSpPr>
          <p:cNvPr id="4" name="Slide Number Placeholder 3">
            <a:extLst>
              <a:ext uri="{FF2B5EF4-FFF2-40B4-BE49-F238E27FC236}">
                <a16:creationId xmlns:a16="http://schemas.microsoft.com/office/drawing/2014/main" id="{A4E97DD7-39AE-5F4C-8539-1DCDD0B7AF51}"/>
              </a:ext>
            </a:extLst>
          </p:cNvPr>
          <p:cNvSpPr>
            <a:spLocks noGrp="1"/>
          </p:cNvSpPr>
          <p:nvPr>
            <p:ph type="sldNum" sz="quarter" idx="12"/>
          </p:nvPr>
        </p:nvSpPr>
        <p:spPr>
          <a:xfrm rot="16200000">
            <a:off x="11189124" y="5824644"/>
            <a:ext cx="1315721" cy="486833"/>
          </a:xfrm>
        </p:spPr>
        <p:txBody>
          <a:bodyPr/>
          <a:lstStyle/>
          <a:p>
            <a:fld id="{A2EF37A0-74FC-AB4F-AE4C-D9BFC6719E9F}" type="slidenum">
              <a:rPr lang="en-US" smtClean="0"/>
              <a:pPr/>
              <a:t>91</a:t>
            </a:fld>
            <a:endParaRPr lang="en-US"/>
          </a:p>
        </p:txBody>
      </p:sp>
      <p:grpSp>
        <p:nvGrpSpPr>
          <p:cNvPr id="36" name="Group 35">
            <a:extLst>
              <a:ext uri="{FF2B5EF4-FFF2-40B4-BE49-F238E27FC236}">
                <a16:creationId xmlns:a16="http://schemas.microsoft.com/office/drawing/2014/main" id="{87B35089-59B2-0749-84E9-6FD2FDC90E3B}"/>
              </a:ext>
            </a:extLst>
          </p:cNvPr>
          <p:cNvGrpSpPr/>
          <p:nvPr/>
        </p:nvGrpSpPr>
        <p:grpSpPr>
          <a:xfrm>
            <a:off x="609600" y="1381811"/>
            <a:ext cx="6095999" cy="5476189"/>
            <a:chOff x="-94151" y="855087"/>
            <a:chExt cx="6676289" cy="5954435"/>
          </a:xfrm>
        </p:grpSpPr>
        <p:pic>
          <p:nvPicPr>
            <p:cNvPr id="37" name="Picture 2" descr="missing-mechanisms">
              <a:extLst>
                <a:ext uri="{FF2B5EF4-FFF2-40B4-BE49-F238E27FC236}">
                  <a16:creationId xmlns:a16="http://schemas.microsoft.com/office/drawing/2014/main" id="{6280992C-03AE-0C44-B41D-1C5B2544D75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4151" y="2047920"/>
              <a:ext cx="6676289" cy="186286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a:extLst>
                <a:ext uri="{FF2B5EF4-FFF2-40B4-BE49-F238E27FC236}">
                  <a16:creationId xmlns:a16="http://schemas.microsoft.com/office/drawing/2014/main" id="{19E6F1F5-36A5-CB4E-B34E-AB3FD634FF71}"/>
                </a:ext>
              </a:extLst>
            </p:cNvPr>
            <p:cNvSpPr/>
            <p:nvPr/>
          </p:nvSpPr>
          <p:spPr>
            <a:xfrm>
              <a:off x="181212" y="1218895"/>
              <a:ext cx="2209729" cy="8711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Learned Model</a:t>
              </a:r>
            </a:p>
          </p:txBody>
        </p:sp>
        <p:sp>
          <p:nvSpPr>
            <p:cNvPr id="39" name="Oval 38">
              <a:extLst>
                <a:ext uri="{FF2B5EF4-FFF2-40B4-BE49-F238E27FC236}">
                  <a16:creationId xmlns:a16="http://schemas.microsoft.com/office/drawing/2014/main" id="{F4635C36-BEC7-A443-B9CE-E2B55FF69534}"/>
                </a:ext>
              </a:extLst>
            </p:cNvPr>
            <p:cNvSpPr/>
            <p:nvPr/>
          </p:nvSpPr>
          <p:spPr>
            <a:xfrm>
              <a:off x="414953" y="4472744"/>
              <a:ext cx="1975990" cy="16037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Population</a:t>
              </a:r>
            </a:p>
          </p:txBody>
        </p:sp>
        <p:sp>
          <p:nvSpPr>
            <p:cNvPr id="40" name="Rounded Rectangle 39">
              <a:extLst>
                <a:ext uri="{FF2B5EF4-FFF2-40B4-BE49-F238E27FC236}">
                  <a16:creationId xmlns:a16="http://schemas.microsoft.com/office/drawing/2014/main" id="{8F1ABC11-9ED0-4841-AF17-FFA450DC1BE9}"/>
                </a:ext>
              </a:extLst>
            </p:cNvPr>
            <p:cNvSpPr/>
            <p:nvPr/>
          </p:nvSpPr>
          <p:spPr>
            <a:xfrm>
              <a:off x="3458436" y="4304212"/>
              <a:ext cx="1052834" cy="12065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Sample</a:t>
              </a:r>
            </a:p>
          </p:txBody>
        </p:sp>
        <p:cxnSp>
          <p:nvCxnSpPr>
            <p:cNvPr id="41" name="Elbow Connector 40">
              <a:extLst>
                <a:ext uri="{FF2B5EF4-FFF2-40B4-BE49-F238E27FC236}">
                  <a16:creationId xmlns:a16="http://schemas.microsoft.com/office/drawing/2014/main" id="{2CEA01EE-65DB-2A43-A584-3BC759564523}"/>
                </a:ext>
              </a:extLst>
            </p:cNvPr>
            <p:cNvCxnSpPr>
              <a:cxnSpLocks/>
              <a:endCxn id="39" idx="0"/>
            </p:cNvCxnSpPr>
            <p:nvPr/>
          </p:nvCxnSpPr>
          <p:spPr>
            <a:xfrm rot="16200000" flipH="1">
              <a:off x="1120072" y="4189868"/>
              <a:ext cx="559492" cy="6261"/>
            </a:xfrm>
            <a:prstGeom prst="bentConnector3">
              <a:avLst/>
            </a:prstGeom>
            <a:ln w="69850">
              <a:headEnd type="triangle"/>
              <a:tailEnd type="triangle"/>
            </a:ln>
          </p:spPr>
          <p:style>
            <a:lnRef idx="1">
              <a:schemeClr val="accent1"/>
            </a:lnRef>
            <a:fillRef idx="0">
              <a:schemeClr val="accent1"/>
            </a:fillRef>
            <a:effectRef idx="0">
              <a:schemeClr val="accent1"/>
            </a:effectRef>
            <a:fontRef idx="minor">
              <a:schemeClr val="tx1"/>
            </a:fontRef>
          </p:style>
        </p:cxnSp>
        <p:sp>
          <p:nvSpPr>
            <p:cNvPr id="43" name="Right Arrow 42">
              <a:extLst>
                <a:ext uri="{FF2B5EF4-FFF2-40B4-BE49-F238E27FC236}">
                  <a16:creationId xmlns:a16="http://schemas.microsoft.com/office/drawing/2014/main" id="{59A5F33A-0D26-4B41-82C7-CFE4EAA4CB61}"/>
                </a:ext>
              </a:extLst>
            </p:cNvPr>
            <p:cNvSpPr/>
            <p:nvPr/>
          </p:nvSpPr>
          <p:spPr>
            <a:xfrm rot="20869891">
              <a:off x="2557885" y="4938382"/>
              <a:ext cx="733610" cy="3702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Arrow Connector 43">
              <a:extLst>
                <a:ext uri="{FF2B5EF4-FFF2-40B4-BE49-F238E27FC236}">
                  <a16:creationId xmlns:a16="http://schemas.microsoft.com/office/drawing/2014/main" id="{C609CAB6-3D1F-FE44-86BD-2AB9A7298F15}"/>
                </a:ext>
              </a:extLst>
            </p:cNvPr>
            <p:cNvCxnSpPr>
              <a:cxnSpLocks/>
            </p:cNvCxnSpPr>
            <p:nvPr/>
          </p:nvCxnSpPr>
          <p:spPr>
            <a:xfrm flipV="1">
              <a:off x="4662033" y="4064087"/>
              <a:ext cx="916730" cy="69470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46" name="Elbow Connector 45">
              <a:extLst>
                <a:ext uri="{FF2B5EF4-FFF2-40B4-BE49-F238E27FC236}">
                  <a16:creationId xmlns:a16="http://schemas.microsoft.com/office/drawing/2014/main" id="{FF114315-8DA3-E749-B713-D2DB329980E7}"/>
                </a:ext>
              </a:extLst>
            </p:cNvPr>
            <p:cNvCxnSpPr>
              <a:endCxn id="38" idx="3"/>
            </p:cNvCxnSpPr>
            <p:nvPr/>
          </p:nvCxnSpPr>
          <p:spPr>
            <a:xfrm rot="10800000">
              <a:off x="2390942" y="1654493"/>
              <a:ext cx="3823324" cy="648062"/>
            </a:xfrm>
            <a:prstGeom prst="bentConnector3">
              <a:avLst>
                <a:gd name="adj1" fmla="val 655"/>
              </a:avLst>
            </a:prstGeom>
            <a:ln w="79375">
              <a:solidFill>
                <a:srgbClr val="215C4E"/>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2FA51255-0653-BA4C-B932-890FC7B43219}"/>
                </a:ext>
              </a:extLst>
            </p:cNvPr>
            <p:cNvSpPr txBox="1"/>
            <p:nvPr/>
          </p:nvSpPr>
          <p:spPr>
            <a:xfrm>
              <a:off x="2622924" y="855087"/>
              <a:ext cx="3882794" cy="646331"/>
            </a:xfrm>
            <a:prstGeom prst="rect">
              <a:avLst/>
            </a:prstGeom>
            <a:noFill/>
          </p:spPr>
          <p:txBody>
            <a:bodyPr wrap="none" rtlCol="0">
              <a:spAutoFit/>
            </a:bodyPr>
            <a:lstStyle/>
            <a:p>
              <a:r>
                <a:rPr lang="en-US" dirty="0"/>
                <a:t>Machine Learning: </a:t>
              </a:r>
            </a:p>
            <a:p>
              <a:r>
                <a:rPr lang="en-US" dirty="0"/>
                <a:t>Prediction/Regression/Classification</a:t>
              </a:r>
            </a:p>
          </p:txBody>
        </p:sp>
        <p:cxnSp>
          <p:nvCxnSpPr>
            <p:cNvPr id="48" name="Curved Connector 47">
              <a:extLst>
                <a:ext uri="{FF2B5EF4-FFF2-40B4-BE49-F238E27FC236}">
                  <a16:creationId xmlns:a16="http://schemas.microsoft.com/office/drawing/2014/main" id="{615701D9-7552-2244-A1A7-1CA8B48D4B37}"/>
                </a:ext>
              </a:extLst>
            </p:cNvPr>
            <p:cNvCxnSpPr>
              <a:cxnSpLocks/>
            </p:cNvCxnSpPr>
            <p:nvPr/>
          </p:nvCxnSpPr>
          <p:spPr>
            <a:xfrm rot="10800000" flipV="1">
              <a:off x="2384683" y="4192996"/>
              <a:ext cx="3829584" cy="1657461"/>
            </a:xfrm>
            <a:prstGeom prst="curvedConnector3">
              <a:avLst>
                <a:gd name="adj1" fmla="val -1402"/>
              </a:avLst>
            </a:prstGeom>
            <a:ln w="85725">
              <a:solidFill>
                <a:srgbClr val="215C4E"/>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43A3DA5C-13D3-7A4B-95E5-F0A79AECE77F}"/>
                </a:ext>
              </a:extLst>
            </p:cNvPr>
            <p:cNvSpPr txBox="1"/>
            <p:nvPr/>
          </p:nvSpPr>
          <p:spPr>
            <a:xfrm>
              <a:off x="925333" y="6163191"/>
              <a:ext cx="5107167" cy="646331"/>
            </a:xfrm>
            <a:prstGeom prst="rect">
              <a:avLst/>
            </a:prstGeom>
            <a:noFill/>
          </p:spPr>
          <p:txBody>
            <a:bodyPr wrap="none" rtlCol="0">
              <a:spAutoFit/>
            </a:bodyPr>
            <a:lstStyle/>
            <a:p>
              <a:r>
                <a:rPr lang="en-US" dirty="0"/>
                <a:t>Statistical Inference: </a:t>
              </a:r>
            </a:p>
            <a:p>
              <a:r>
                <a:rPr lang="en-US" dirty="0"/>
                <a:t>Experiments/Significance Testing/Bootstrapping</a:t>
              </a:r>
            </a:p>
          </p:txBody>
        </p:sp>
      </p:grpSp>
      <p:sp>
        <p:nvSpPr>
          <p:cNvPr id="50" name="TextBox 49">
            <a:extLst>
              <a:ext uri="{FF2B5EF4-FFF2-40B4-BE49-F238E27FC236}">
                <a16:creationId xmlns:a16="http://schemas.microsoft.com/office/drawing/2014/main" id="{F58F0CEB-E752-EF4F-B237-BE8B01473106}"/>
              </a:ext>
            </a:extLst>
          </p:cNvPr>
          <p:cNvSpPr txBox="1"/>
          <p:nvPr/>
        </p:nvSpPr>
        <p:spPr>
          <a:xfrm>
            <a:off x="10558272" y="6435487"/>
            <a:ext cx="1143398" cy="369332"/>
          </a:xfrm>
          <a:prstGeom prst="rect">
            <a:avLst/>
          </a:prstGeom>
          <a:noFill/>
        </p:spPr>
        <p:txBody>
          <a:bodyPr wrap="square" rtlCol="0">
            <a:spAutoFit/>
          </a:bodyPr>
          <a:lstStyle/>
          <a:p>
            <a:pPr algn="r"/>
            <a:r>
              <a:rPr lang="en-US" dirty="0">
                <a:solidFill>
                  <a:schemeClr val="bg1">
                    <a:lumMod val="50000"/>
                  </a:schemeClr>
                </a:solidFill>
              </a:rPr>
              <a:t>[NM]</a:t>
            </a:r>
          </a:p>
        </p:txBody>
      </p:sp>
    </p:spTree>
    <p:extLst>
      <p:ext uri="{BB962C8B-B14F-4D97-AF65-F5344CB8AC3E}">
        <p14:creationId xmlns:p14="http://schemas.microsoft.com/office/powerpoint/2010/main" val="2548318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A6D57-996A-6147-B5AE-5C6B41903B81}"/>
              </a:ext>
            </a:extLst>
          </p:cNvPr>
          <p:cNvSpPr>
            <a:spLocks noGrp="1"/>
          </p:cNvSpPr>
          <p:nvPr>
            <p:ph type="title"/>
          </p:nvPr>
        </p:nvSpPr>
        <p:spPr>
          <a:xfrm>
            <a:off x="609600" y="152718"/>
            <a:ext cx="7721600" cy="1371600"/>
          </a:xfrm>
        </p:spPr>
        <p:txBody>
          <a:bodyPr/>
          <a:lstStyle/>
          <a:p>
            <a:r>
              <a:rPr lang="en-US" dirty="0"/>
              <a:t>What Makes a Model Good?</a:t>
            </a:r>
          </a:p>
        </p:txBody>
      </p:sp>
      <p:sp>
        <p:nvSpPr>
          <p:cNvPr id="3" name="Content Placeholder 2">
            <a:extLst>
              <a:ext uri="{FF2B5EF4-FFF2-40B4-BE49-F238E27FC236}">
                <a16:creationId xmlns:a16="http://schemas.microsoft.com/office/drawing/2014/main" id="{81DCCD55-2581-0449-B5D4-045837B59076}"/>
              </a:ext>
            </a:extLst>
          </p:cNvPr>
          <p:cNvSpPr>
            <a:spLocks noGrp="1"/>
          </p:cNvSpPr>
          <p:nvPr>
            <p:ph idx="1"/>
          </p:nvPr>
        </p:nvSpPr>
        <p:spPr>
          <a:xfrm>
            <a:off x="609600" y="1752600"/>
            <a:ext cx="6519697" cy="4373563"/>
          </a:xfrm>
        </p:spPr>
        <p:txBody>
          <a:bodyPr>
            <a:normAutofit fontScale="77500" lnSpcReduction="20000"/>
          </a:bodyPr>
          <a:lstStyle/>
          <a:p>
            <a:r>
              <a:rPr lang="en-US" dirty="0"/>
              <a:t>A fit model finds the most likely parameters that explain the observed data under the given model. </a:t>
            </a:r>
          </a:p>
          <a:p>
            <a:r>
              <a:rPr lang="en-US" dirty="0"/>
              <a:t>These parameters are found by minimizing a loss function – typically some notion of ‘error’ or ‘cost’.</a:t>
            </a:r>
          </a:p>
          <a:p>
            <a:r>
              <a:rPr lang="en-US" dirty="0"/>
              <a:t>A model is good if it effectively explains the phenomenon under investigation. Two questions:</a:t>
            </a:r>
          </a:p>
          <a:p>
            <a:pPr marL="731520" lvl="1" indent="-457200">
              <a:buFont typeface="+mj-lt"/>
              <a:buAutoNum type="arabicPeriod"/>
            </a:pPr>
            <a:r>
              <a:rPr lang="en-US" dirty="0"/>
              <a:t>Is the model choice reasonable? Does the structure of the model capture the general understanding of how the Data Generating Process behaves?</a:t>
            </a:r>
          </a:p>
          <a:p>
            <a:pPr marL="731520" lvl="1" indent="-457200">
              <a:buFont typeface="+mj-lt"/>
              <a:buAutoNum type="arabicPeriod"/>
            </a:pPr>
            <a:r>
              <a:rPr lang="en-US" dirty="0"/>
              <a:t>Does the fit model describe the data well? How small is the error?</a:t>
            </a:r>
          </a:p>
          <a:p>
            <a:pPr lvl="1"/>
            <a:endParaRPr lang="en-US" dirty="0"/>
          </a:p>
          <a:p>
            <a:r>
              <a:rPr lang="en-US" dirty="0"/>
              <a:t>(1) is about the applicability of the model to new observations (bias).</a:t>
            </a:r>
          </a:p>
          <a:p>
            <a:r>
              <a:rPr lang="en-US" dirty="0"/>
              <a:t>(2) is about the ability of a model to explain the observed data (variance).</a:t>
            </a:r>
          </a:p>
          <a:p>
            <a:pPr lvl="1"/>
            <a:r>
              <a:rPr lang="en-US" dirty="0"/>
              <a:t>More later on this semester!</a:t>
            </a:r>
          </a:p>
        </p:txBody>
      </p:sp>
      <p:pic>
        <p:nvPicPr>
          <p:cNvPr id="5" name="Picture 4">
            <a:extLst>
              <a:ext uri="{FF2B5EF4-FFF2-40B4-BE49-F238E27FC236}">
                <a16:creationId xmlns:a16="http://schemas.microsoft.com/office/drawing/2014/main" id="{F676CB93-F861-4740-8175-2C530C83C8C7}"/>
              </a:ext>
            </a:extLst>
          </p:cNvPr>
          <p:cNvPicPr>
            <a:picLocks noChangeAspect="1"/>
          </p:cNvPicPr>
          <p:nvPr/>
        </p:nvPicPr>
        <p:blipFill>
          <a:blip r:embed="rId2"/>
          <a:stretch>
            <a:fillRect/>
          </a:stretch>
        </p:blipFill>
        <p:spPr>
          <a:xfrm>
            <a:off x="7129297" y="733094"/>
            <a:ext cx="4453102" cy="2510038"/>
          </a:xfrm>
          <a:prstGeom prst="rect">
            <a:avLst/>
          </a:prstGeom>
        </p:spPr>
      </p:pic>
      <p:pic>
        <p:nvPicPr>
          <p:cNvPr id="6" name="Picture 5">
            <a:extLst>
              <a:ext uri="{FF2B5EF4-FFF2-40B4-BE49-F238E27FC236}">
                <a16:creationId xmlns:a16="http://schemas.microsoft.com/office/drawing/2014/main" id="{FE342382-1740-5A4C-B50B-125A7E81DB22}"/>
              </a:ext>
            </a:extLst>
          </p:cNvPr>
          <p:cNvPicPr>
            <a:picLocks noChangeAspect="1"/>
          </p:cNvPicPr>
          <p:nvPr/>
        </p:nvPicPr>
        <p:blipFill>
          <a:blip r:embed="rId3"/>
          <a:stretch>
            <a:fillRect/>
          </a:stretch>
        </p:blipFill>
        <p:spPr>
          <a:xfrm>
            <a:off x="7129296" y="3429000"/>
            <a:ext cx="4453103" cy="2470659"/>
          </a:xfrm>
          <a:prstGeom prst="rect">
            <a:avLst/>
          </a:prstGeom>
        </p:spPr>
      </p:pic>
      <p:sp>
        <p:nvSpPr>
          <p:cNvPr id="9" name="Slide Number Placeholder 8">
            <a:extLst>
              <a:ext uri="{FF2B5EF4-FFF2-40B4-BE49-F238E27FC236}">
                <a16:creationId xmlns:a16="http://schemas.microsoft.com/office/drawing/2014/main" id="{BD99878F-232E-B34E-974E-BFAF53BEB0FB}"/>
              </a:ext>
            </a:extLst>
          </p:cNvPr>
          <p:cNvSpPr>
            <a:spLocks noGrp="1"/>
          </p:cNvSpPr>
          <p:nvPr>
            <p:ph type="sldNum" sz="quarter" idx="12"/>
          </p:nvPr>
        </p:nvSpPr>
        <p:spPr/>
        <p:txBody>
          <a:bodyPr/>
          <a:lstStyle/>
          <a:p>
            <a:fld id="{A2EF37A0-74FC-AB4F-AE4C-D9BFC6719E9F}" type="slidenum">
              <a:rPr lang="en-US" smtClean="0"/>
              <a:t>92</a:t>
            </a:fld>
            <a:endParaRPr lang="en-US"/>
          </a:p>
        </p:txBody>
      </p:sp>
    </p:spTree>
    <p:extLst>
      <p:ext uri="{BB962C8B-B14F-4D97-AF65-F5344CB8AC3E}">
        <p14:creationId xmlns:p14="http://schemas.microsoft.com/office/powerpoint/2010/main" val="3519046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CE801-C53E-2A43-8576-F1BDC00615AA}"/>
              </a:ext>
            </a:extLst>
          </p:cNvPr>
          <p:cNvSpPr>
            <a:spLocks noGrp="1"/>
          </p:cNvSpPr>
          <p:nvPr>
            <p:ph type="title"/>
          </p:nvPr>
        </p:nvSpPr>
        <p:spPr>
          <a:xfrm>
            <a:off x="609600" y="152718"/>
            <a:ext cx="7721600" cy="1371600"/>
          </a:xfrm>
        </p:spPr>
        <p:txBody>
          <a:bodyPr/>
          <a:lstStyle/>
          <a:p>
            <a:r>
              <a:rPr lang="en-US" dirty="0"/>
              <a:t>Statistical Model: Inference</a:t>
            </a:r>
          </a:p>
        </p:txBody>
      </p:sp>
      <p:sp>
        <p:nvSpPr>
          <p:cNvPr id="3" name="Content Placeholder 2">
            <a:extLst>
              <a:ext uri="{FF2B5EF4-FFF2-40B4-BE49-F238E27FC236}">
                <a16:creationId xmlns:a16="http://schemas.microsoft.com/office/drawing/2014/main" id="{255BA870-E59D-324C-99C8-414071046651}"/>
              </a:ext>
            </a:extLst>
          </p:cNvPr>
          <p:cNvSpPr>
            <a:spLocks noGrp="1"/>
          </p:cNvSpPr>
          <p:nvPr>
            <p:ph idx="1"/>
          </p:nvPr>
        </p:nvSpPr>
        <p:spPr>
          <a:xfrm>
            <a:off x="609600" y="1752600"/>
            <a:ext cx="6780904" cy="4373563"/>
          </a:xfrm>
        </p:spPr>
        <p:txBody>
          <a:bodyPr>
            <a:normAutofit fontScale="77500" lnSpcReduction="20000"/>
          </a:bodyPr>
          <a:lstStyle/>
          <a:p>
            <a:r>
              <a:rPr lang="en-US" dirty="0"/>
              <a:t>A statistical model is a quantitative relationship between properties in observed data.</a:t>
            </a:r>
          </a:p>
          <a:p>
            <a:endParaRPr lang="en-US" dirty="0"/>
          </a:p>
          <a:p>
            <a:r>
              <a:rPr lang="en-US" dirty="0"/>
              <a:t>A statistical model is a function </a:t>
            </a:r>
            <a:r>
              <a:rPr lang="en-US" u="sng" dirty="0">
                <a:solidFill>
                  <a:schemeClr val="tx2"/>
                </a:solidFill>
              </a:rPr>
              <a:t>S</a:t>
            </a:r>
            <a:r>
              <a:rPr lang="en-US" dirty="0"/>
              <a:t> : X → R</a:t>
            </a:r>
            <a:r>
              <a:rPr lang="en-US" baseline="30000" dirty="0"/>
              <a:t>n</a:t>
            </a:r>
            <a:r>
              <a:rPr lang="en-US" dirty="0"/>
              <a:t> that measures properties of X.</a:t>
            </a:r>
          </a:p>
          <a:p>
            <a:endParaRPr lang="en-US" dirty="0"/>
          </a:p>
          <a:p>
            <a:r>
              <a:rPr lang="en-US" dirty="0"/>
              <a:t>Example: Is there a linear relationship between </a:t>
            </a:r>
            <a:br>
              <a:rPr lang="en-US" dirty="0"/>
            </a:br>
            <a:r>
              <a:rPr lang="en-US" dirty="0"/>
              <a:t>the heights of children and the height of their </a:t>
            </a:r>
            <a:br>
              <a:rPr lang="en-US" dirty="0"/>
            </a:br>
            <a:r>
              <a:rPr lang="en-US" dirty="0"/>
              <a:t>biological mother?</a:t>
            </a:r>
          </a:p>
          <a:p>
            <a:pPr lvl="1"/>
            <a:r>
              <a:rPr lang="en-US" dirty="0"/>
              <a:t>X = </a:t>
            </a:r>
            <a:r>
              <a:rPr lang="en-US" dirty="0" err="1"/>
              <a:t>mother_height</a:t>
            </a:r>
            <a:r>
              <a:rPr lang="en-US" dirty="0"/>
              <a:t> ∈ R</a:t>
            </a:r>
          </a:p>
          <a:p>
            <a:pPr lvl="1"/>
            <a:r>
              <a:rPr lang="en-US" dirty="0"/>
              <a:t>Y = </a:t>
            </a:r>
            <a:r>
              <a:rPr lang="en-US" dirty="0" err="1"/>
              <a:t>child_height</a:t>
            </a:r>
            <a:r>
              <a:rPr lang="en-US" dirty="0"/>
              <a:t> ∈ R</a:t>
            </a:r>
          </a:p>
          <a:p>
            <a:pPr lvl="1"/>
            <a:r>
              <a:rPr lang="en-US" b="1" u="sng" dirty="0">
                <a:solidFill>
                  <a:schemeClr val="tx2"/>
                </a:solidFill>
              </a:rPr>
              <a:t>S</a:t>
            </a:r>
            <a:r>
              <a:rPr lang="en-US" dirty="0"/>
              <a:t> is the </a:t>
            </a:r>
            <a:r>
              <a:rPr lang="en-US" i="1" dirty="0"/>
              <a:t>correlation coefficient</a:t>
            </a:r>
            <a:r>
              <a:rPr lang="en-US" dirty="0"/>
              <a:t> (measure of strength of relationship between the relative movement of </a:t>
            </a:r>
            <a:r>
              <a:rPr lang="en-US" dirty="0" err="1"/>
              <a:t>mother_height</a:t>
            </a:r>
            <a:r>
              <a:rPr lang="en-US" dirty="0"/>
              <a:t> and </a:t>
            </a:r>
            <a:r>
              <a:rPr lang="en-US" dirty="0" err="1"/>
              <a:t>child_height</a:t>
            </a:r>
            <a:r>
              <a:rPr lang="en-US" dirty="0"/>
              <a:t>)</a:t>
            </a:r>
            <a:endParaRPr lang="en-US" i="1" dirty="0"/>
          </a:p>
          <a:p>
            <a:pPr lvl="1"/>
            <a:endParaRPr lang="en-US" dirty="0"/>
          </a:p>
          <a:p>
            <a:r>
              <a:rPr lang="en-US" dirty="0"/>
              <a:t>Inference results in interpreting properties (e.g., significance) of the data generating process from the parameters of the model (e.g. correlation).</a:t>
            </a:r>
          </a:p>
          <a:p>
            <a:endParaRPr lang="en-US" dirty="0"/>
          </a:p>
        </p:txBody>
      </p:sp>
      <p:pic>
        <p:nvPicPr>
          <p:cNvPr id="6146" name="Picture 2" descr="What is Linear Regression?">
            <a:extLst>
              <a:ext uri="{FF2B5EF4-FFF2-40B4-BE49-F238E27FC236}">
                <a16:creationId xmlns:a16="http://schemas.microsoft.com/office/drawing/2014/main" id="{982906DE-6578-0C4D-82B8-0B261BCD326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390504" y="1122960"/>
            <a:ext cx="4609167" cy="3551837"/>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8">
            <a:extLst>
              <a:ext uri="{FF2B5EF4-FFF2-40B4-BE49-F238E27FC236}">
                <a16:creationId xmlns:a16="http://schemas.microsoft.com/office/drawing/2014/main" id="{E97C230B-1B90-ED4C-B26D-6ABEAAFD6BEA}"/>
              </a:ext>
            </a:extLst>
          </p:cNvPr>
          <p:cNvSpPr>
            <a:spLocks noGrp="1"/>
          </p:cNvSpPr>
          <p:nvPr>
            <p:ph type="sldNum" sz="quarter" idx="12"/>
          </p:nvPr>
        </p:nvSpPr>
        <p:spPr/>
        <p:txBody>
          <a:bodyPr/>
          <a:lstStyle/>
          <a:p>
            <a:fld id="{A2EF37A0-74FC-AB4F-AE4C-D9BFC6719E9F}" type="slidenum">
              <a:rPr lang="en-US" smtClean="0"/>
              <a:t>93</a:t>
            </a:fld>
            <a:endParaRPr lang="en-US"/>
          </a:p>
        </p:txBody>
      </p:sp>
    </p:spTree>
    <p:extLst>
      <p:ext uri="{BB962C8B-B14F-4D97-AF65-F5344CB8AC3E}">
        <p14:creationId xmlns:p14="http://schemas.microsoft.com/office/powerpoint/2010/main" val="3209950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1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F2FE2-842B-F74A-941B-72105356BC7A}"/>
              </a:ext>
            </a:extLst>
          </p:cNvPr>
          <p:cNvSpPr>
            <a:spLocks noGrp="1"/>
          </p:cNvSpPr>
          <p:nvPr>
            <p:ph type="title"/>
          </p:nvPr>
        </p:nvSpPr>
        <p:spPr>
          <a:xfrm>
            <a:off x="609600" y="152718"/>
            <a:ext cx="7721600" cy="1371600"/>
          </a:xfrm>
        </p:spPr>
        <p:txBody>
          <a:bodyPr/>
          <a:lstStyle/>
          <a:p>
            <a:r>
              <a:rPr lang="en-US" dirty="0"/>
              <a:t>Prediction Model: Regression</a:t>
            </a:r>
          </a:p>
        </p:txBody>
      </p:sp>
      <p:sp>
        <p:nvSpPr>
          <p:cNvPr id="3" name="Content Placeholder 2">
            <a:extLst>
              <a:ext uri="{FF2B5EF4-FFF2-40B4-BE49-F238E27FC236}">
                <a16:creationId xmlns:a16="http://schemas.microsoft.com/office/drawing/2014/main" id="{CA6D1938-CED0-4F46-8F52-41887E20D846}"/>
              </a:ext>
            </a:extLst>
          </p:cNvPr>
          <p:cNvSpPr>
            <a:spLocks noGrp="1"/>
          </p:cNvSpPr>
          <p:nvPr>
            <p:ph idx="1"/>
          </p:nvPr>
        </p:nvSpPr>
        <p:spPr>
          <a:xfrm>
            <a:off x="609600" y="1752600"/>
            <a:ext cx="6070899" cy="4373563"/>
          </a:xfrm>
        </p:spPr>
        <p:txBody>
          <a:bodyPr>
            <a:normAutofit fontScale="85000" lnSpcReduction="20000"/>
          </a:bodyPr>
          <a:lstStyle/>
          <a:p>
            <a:r>
              <a:rPr lang="en-US" dirty="0"/>
              <a:t>Regression models attempt to predict the most likely quantitative value associated to an observation (set of input features).</a:t>
            </a:r>
          </a:p>
          <a:p>
            <a:endParaRPr lang="en-US" dirty="0"/>
          </a:p>
          <a:p>
            <a:r>
              <a:rPr lang="en-US" dirty="0"/>
              <a:t>A regressor is a function </a:t>
            </a:r>
            <a:r>
              <a:rPr lang="en-US" u="sng" dirty="0">
                <a:solidFill>
                  <a:schemeClr val="tx2"/>
                </a:solidFill>
              </a:rPr>
              <a:t>F</a:t>
            </a:r>
            <a:r>
              <a:rPr lang="en-US" dirty="0"/>
              <a:t>: X→R that predicts the value </a:t>
            </a:r>
            <a:r>
              <a:rPr lang="en-US" dirty="0" err="1"/>
              <a:t>y∈R</a:t>
            </a:r>
            <a:r>
              <a:rPr lang="en-US" dirty="0"/>
              <a:t> of an observation </a:t>
            </a:r>
            <a:r>
              <a:rPr lang="en-US" dirty="0" err="1"/>
              <a:t>x∈X</a:t>
            </a:r>
            <a:r>
              <a:rPr lang="en-US" dirty="0"/>
              <a:t>.</a:t>
            </a:r>
          </a:p>
          <a:p>
            <a:endParaRPr lang="en-US" dirty="0"/>
          </a:p>
          <a:p>
            <a:r>
              <a:rPr lang="en-US" dirty="0"/>
              <a:t>Example: Given the heights of a child’s parents, </a:t>
            </a:r>
            <a:br>
              <a:rPr lang="en-US" dirty="0"/>
            </a:br>
            <a:r>
              <a:rPr lang="en-US" dirty="0"/>
              <a:t>what is the height of their child?</a:t>
            </a:r>
          </a:p>
          <a:p>
            <a:pPr lvl="1"/>
            <a:r>
              <a:rPr lang="en-US" dirty="0"/>
              <a:t>X = (</a:t>
            </a:r>
            <a:r>
              <a:rPr lang="en-US" dirty="0" err="1"/>
              <a:t>father_height</a:t>
            </a:r>
            <a:r>
              <a:rPr lang="en-US" dirty="0"/>
              <a:t>, </a:t>
            </a:r>
            <a:r>
              <a:rPr lang="en-US" dirty="0" err="1"/>
              <a:t>mother_height</a:t>
            </a:r>
            <a:r>
              <a:rPr lang="en-US" dirty="0"/>
              <a:t>) ∈ R</a:t>
            </a:r>
            <a:r>
              <a:rPr lang="en-US" baseline="30000" dirty="0"/>
              <a:t>2</a:t>
            </a:r>
          </a:p>
          <a:p>
            <a:pPr lvl="1"/>
            <a:r>
              <a:rPr lang="en-US" dirty="0"/>
              <a:t>Y = </a:t>
            </a:r>
            <a:r>
              <a:rPr lang="en-US" dirty="0" err="1"/>
              <a:t>child_height</a:t>
            </a:r>
            <a:r>
              <a:rPr lang="en-US" dirty="0"/>
              <a:t> ∈ R</a:t>
            </a:r>
          </a:p>
          <a:p>
            <a:pPr lvl="1"/>
            <a:r>
              <a:rPr lang="en-US" b="1" u="sng" dirty="0">
                <a:solidFill>
                  <a:schemeClr val="tx2"/>
                </a:solidFill>
              </a:rPr>
              <a:t>F</a:t>
            </a:r>
            <a:r>
              <a:rPr lang="en-US" dirty="0"/>
              <a:t> predicts child heights.</a:t>
            </a:r>
          </a:p>
          <a:p>
            <a:endParaRPr lang="en-US" dirty="0"/>
          </a:p>
          <a:p>
            <a:r>
              <a:rPr lang="en-US" dirty="0"/>
              <a:t>Regression results in having a model that we can use to predict a numerical value for data that we have not see yet.</a:t>
            </a:r>
          </a:p>
        </p:txBody>
      </p:sp>
      <p:pic>
        <p:nvPicPr>
          <p:cNvPr id="5" name="Picture 2" descr="The Regression Line">
            <a:extLst>
              <a:ext uri="{FF2B5EF4-FFF2-40B4-BE49-F238E27FC236}">
                <a16:creationId xmlns:a16="http://schemas.microsoft.com/office/drawing/2014/main" id="{31244D72-0BDB-4449-8B1E-461E4C62E72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00447" y="1890712"/>
            <a:ext cx="4993349" cy="3542030"/>
          </a:xfrm>
          <a:prstGeom prst="roundRect">
            <a:avLst>
              <a:gd name="adj" fmla="val 8594"/>
            </a:avLst>
          </a:prstGeom>
          <a:solidFill>
            <a:srgbClr val="FFFFFF">
              <a:shade val="85000"/>
            </a:srgbClr>
          </a:solidFill>
          <a:ln>
            <a:noFill/>
          </a:ln>
          <a:effectLst/>
          <a:extLst>
            <a:ext uri="{909E8E84-426E-40DD-AFC4-6F175D3DCCD1}">
              <a14:hiddenFill xmlns:a14="http://schemas.microsoft.com/office/drawing/2010/main">
                <a:solidFill>
                  <a:srgbClr val="FFFFFF"/>
                </a:solidFill>
              </a14:hiddenFill>
            </a:ext>
          </a:extLst>
        </p:spPr>
      </p:pic>
      <p:sp>
        <p:nvSpPr>
          <p:cNvPr id="9" name="Slide Number Placeholder 8">
            <a:extLst>
              <a:ext uri="{FF2B5EF4-FFF2-40B4-BE49-F238E27FC236}">
                <a16:creationId xmlns:a16="http://schemas.microsoft.com/office/drawing/2014/main" id="{2222E6A6-8EDB-2642-AA6E-3AF1F0BC847A}"/>
              </a:ext>
            </a:extLst>
          </p:cNvPr>
          <p:cNvSpPr>
            <a:spLocks noGrp="1"/>
          </p:cNvSpPr>
          <p:nvPr>
            <p:ph type="sldNum" sz="quarter" idx="12"/>
          </p:nvPr>
        </p:nvSpPr>
        <p:spPr/>
        <p:txBody>
          <a:bodyPr/>
          <a:lstStyle/>
          <a:p>
            <a:fld id="{A2EF37A0-74FC-AB4F-AE4C-D9BFC6719E9F}" type="slidenum">
              <a:rPr lang="en-US" smtClean="0"/>
              <a:t>94</a:t>
            </a:fld>
            <a:endParaRPr lang="en-US"/>
          </a:p>
        </p:txBody>
      </p:sp>
    </p:spTree>
    <p:extLst>
      <p:ext uri="{BB962C8B-B14F-4D97-AF65-F5344CB8AC3E}">
        <p14:creationId xmlns:p14="http://schemas.microsoft.com/office/powerpoint/2010/main" val="1879950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B470A-A35D-B347-9A8D-18433E18E69E}"/>
              </a:ext>
            </a:extLst>
          </p:cNvPr>
          <p:cNvSpPr>
            <a:spLocks noGrp="1"/>
          </p:cNvSpPr>
          <p:nvPr>
            <p:ph type="title"/>
          </p:nvPr>
        </p:nvSpPr>
        <p:spPr>
          <a:xfrm>
            <a:off x="609600" y="152718"/>
            <a:ext cx="7721600" cy="1371600"/>
          </a:xfrm>
        </p:spPr>
        <p:txBody>
          <a:bodyPr/>
          <a:lstStyle/>
          <a:p>
            <a:r>
              <a:rPr lang="en-US" dirty="0"/>
              <a:t>Prediction Model: Classification</a:t>
            </a:r>
          </a:p>
        </p:txBody>
      </p:sp>
      <p:sp>
        <p:nvSpPr>
          <p:cNvPr id="3" name="Content Placeholder 2">
            <a:extLst>
              <a:ext uri="{FF2B5EF4-FFF2-40B4-BE49-F238E27FC236}">
                <a16:creationId xmlns:a16="http://schemas.microsoft.com/office/drawing/2014/main" id="{79896C57-4366-B84B-A815-6DE79E65A6D8}"/>
              </a:ext>
            </a:extLst>
          </p:cNvPr>
          <p:cNvSpPr>
            <a:spLocks noGrp="1"/>
          </p:cNvSpPr>
          <p:nvPr>
            <p:ph idx="1"/>
          </p:nvPr>
        </p:nvSpPr>
        <p:spPr>
          <a:xfrm>
            <a:off x="609600" y="1752600"/>
            <a:ext cx="6103172" cy="4373563"/>
          </a:xfrm>
        </p:spPr>
        <p:txBody>
          <a:bodyPr>
            <a:normAutofit fontScale="85000" lnSpcReduction="10000"/>
          </a:bodyPr>
          <a:lstStyle/>
          <a:p>
            <a:r>
              <a:rPr lang="en-US" dirty="0"/>
              <a:t>Classification models attempt to predict the most likely class associated to an observation (set of input features)</a:t>
            </a:r>
          </a:p>
          <a:p>
            <a:pPr lvl="1"/>
            <a:r>
              <a:rPr lang="en-US" dirty="0"/>
              <a:t>Class is a nominal attribute (e.g., 1=‘YES’ v 0=‘NO’).</a:t>
            </a:r>
          </a:p>
          <a:p>
            <a:r>
              <a:rPr lang="en-US" dirty="0"/>
              <a:t>A classifier is a function </a:t>
            </a:r>
            <a:r>
              <a:rPr lang="en-US" u="sng" dirty="0">
                <a:solidFill>
                  <a:schemeClr val="tx2"/>
                </a:solidFill>
              </a:rPr>
              <a:t>F</a:t>
            </a:r>
            <a:r>
              <a:rPr lang="en-US" dirty="0"/>
              <a:t>: X→Y that predicts whether an observation </a:t>
            </a:r>
            <a:r>
              <a:rPr lang="en-US" dirty="0" err="1"/>
              <a:t>x∈X</a:t>
            </a:r>
            <a:r>
              <a:rPr lang="en-US" dirty="0"/>
              <a:t> belongs to a class </a:t>
            </a:r>
            <a:r>
              <a:rPr lang="en-US" dirty="0" err="1"/>
              <a:t>y∈Y</a:t>
            </a:r>
            <a:r>
              <a:rPr lang="en-US" dirty="0"/>
              <a:t>.</a:t>
            </a:r>
          </a:p>
          <a:p>
            <a:r>
              <a:rPr lang="en-US" dirty="0"/>
              <a:t>Example: Given product purchase attributes (item, price, age, state), can one predict whether the person was satisfied with their purchase?</a:t>
            </a:r>
          </a:p>
          <a:p>
            <a:pPr lvl="1"/>
            <a:r>
              <a:rPr lang="en-US" dirty="0"/>
              <a:t>X = (item, price, age, state) ∈ R</a:t>
            </a:r>
            <a:r>
              <a:rPr lang="en-US" baseline="30000" dirty="0"/>
              <a:t>4</a:t>
            </a:r>
            <a:endParaRPr lang="en-US" dirty="0"/>
          </a:p>
          <a:p>
            <a:pPr lvl="1"/>
            <a:r>
              <a:rPr lang="en-US" dirty="0"/>
              <a:t>Y = ‘SATISFIED’,‘NOT SATISFIED’ ∈ {0,1}</a:t>
            </a:r>
          </a:p>
          <a:p>
            <a:pPr lvl="1"/>
            <a:r>
              <a:rPr lang="en-US" b="1" u="sng" dirty="0">
                <a:solidFill>
                  <a:schemeClr val="tx2"/>
                </a:solidFill>
              </a:rPr>
              <a:t>F</a:t>
            </a:r>
            <a:r>
              <a:rPr lang="en-US" dirty="0"/>
              <a:t> predicts product satisfaction.</a:t>
            </a:r>
          </a:p>
          <a:p>
            <a:endParaRPr lang="en-US" dirty="0"/>
          </a:p>
          <a:p>
            <a:r>
              <a:rPr lang="en-US" dirty="0"/>
              <a:t>Classification results in a model that we can use to predict labels for data we have not seen.</a:t>
            </a:r>
          </a:p>
        </p:txBody>
      </p:sp>
      <p:pic>
        <p:nvPicPr>
          <p:cNvPr id="26626" name="Picture 2" descr="3 ways to visualize prediction regions for classification problems - The DO  Loop">
            <a:extLst>
              <a:ext uri="{FF2B5EF4-FFF2-40B4-BE49-F238E27FC236}">
                <a16:creationId xmlns:a16="http://schemas.microsoft.com/office/drawing/2014/main" id="{B11E3900-0F0A-BC4E-B256-B08FCE0188BF}"/>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l="1513" t="1288" r="1496" b="1492"/>
          <a:stretch/>
        </p:blipFill>
        <p:spPr bwMode="auto">
          <a:xfrm>
            <a:off x="6788727" y="1801090"/>
            <a:ext cx="4869873" cy="3661065"/>
          </a:xfrm>
          <a:prstGeom prst="roundRect">
            <a:avLst>
              <a:gd name="adj" fmla="val 8594"/>
            </a:avLst>
          </a:prstGeom>
          <a:solidFill>
            <a:srgbClr val="FFFFFF">
              <a:shade val="85000"/>
            </a:srgbClr>
          </a:solidFill>
          <a:ln>
            <a:noFill/>
          </a:ln>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4DE64C8-28DC-784E-92B8-81E01CDAEB0D}"/>
              </a:ext>
            </a:extLst>
          </p:cNvPr>
          <p:cNvSpPr txBox="1"/>
          <p:nvPr/>
        </p:nvSpPr>
        <p:spPr>
          <a:xfrm>
            <a:off x="11123407" y="5884433"/>
            <a:ext cx="184731" cy="369332"/>
          </a:xfrm>
          <a:prstGeom prst="rect">
            <a:avLst/>
          </a:prstGeom>
          <a:noFill/>
        </p:spPr>
        <p:txBody>
          <a:bodyPr wrap="none" rtlCol="0">
            <a:spAutoFit/>
          </a:bodyPr>
          <a:lstStyle/>
          <a:p>
            <a:endParaRPr lang="en-US" dirty="0"/>
          </a:p>
        </p:txBody>
      </p:sp>
      <p:sp>
        <p:nvSpPr>
          <p:cNvPr id="9" name="Slide Number Placeholder 8">
            <a:extLst>
              <a:ext uri="{FF2B5EF4-FFF2-40B4-BE49-F238E27FC236}">
                <a16:creationId xmlns:a16="http://schemas.microsoft.com/office/drawing/2014/main" id="{9AE269FD-9F82-5C44-9B74-0D12A8F19423}"/>
              </a:ext>
            </a:extLst>
          </p:cNvPr>
          <p:cNvSpPr>
            <a:spLocks noGrp="1"/>
          </p:cNvSpPr>
          <p:nvPr>
            <p:ph type="sldNum" sz="quarter" idx="12"/>
          </p:nvPr>
        </p:nvSpPr>
        <p:spPr/>
        <p:txBody>
          <a:bodyPr/>
          <a:lstStyle/>
          <a:p>
            <a:fld id="{A2EF37A0-74FC-AB4F-AE4C-D9BFC6719E9F}" type="slidenum">
              <a:rPr lang="en-US" smtClean="0"/>
              <a:t>95</a:t>
            </a:fld>
            <a:endParaRPr lang="en-US"/>
          </a:p>
        </p:txBody>
      </p:sp>
    </p:spTree>
    <p:extLst>
      <p:ext uri="{BB962C8B-B14F-4D97-AF65-F5344CB8AC3E}">
        <p14:creationId xmlns:p14="http://schemas.microsoft.com/office/powerpoint/2010/main" val="3843861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6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E9350-DC9C-E844-9977-03ED9D7DA0D7}"/>
              </a:ext>
            </a:extLst>
          </p:cNvPr>
          <p:cNvSpPr>
            <a:spLocks noGrp="1"/>
          </p:cNvSpPr>
          <p:nvPr>
            <p:ph type="title"/>
          </p:nvPr>
        </p:nvSpPr>
        <p:spPr>
          <a:xfrm>
            <a:off x="609600" y="152718"/>
            <a:ext cx="7721600" cy="1371600"/>
          </a:xfrm>
        </p:spPr>
        <p:txBody>
          <a:bodyPr/>
          <a:lstStyle/>
          <a:p>
            <a:r>
              <a:rPr lang="en-US" dirty="0"/>
              <a:t>A Side Note On Terms</a:t>
            </a:r>
          </a:p>
        </p:txBody>
      </p:sp>
      <p:sp>
        <p:nvSpPr>
          <p:cNvPr id="3" name="Content Placeholder 2">
            <a:extLst>
              <a:ext uri="{FF2B5EF4-FFF2-40B4-BE49-F238E27FC236}">
                <a16:creationId xmlns:a16="http://schemas.microsoft.com/office/drawing/2014/main" id="{E6EADEB2-EE3C-2F42-BE76-494C4CDF2973}"/>
              </a:ext>
            </a:extLst>
          </p:cNvPr>
          <p:cNvSpPr>
            <a:spLocks noGrp="1"/>
          </p:cNvSpPr>
          <p:nvPr>
            <p:ph idx="1"/>
          </p:nvPr>
        </p:nvSpPr>
        <p:spPr>
          <a:xfrm>
            <a:off x="609600" y="1752601"/>
            <a:ext cx="10160000" cy="4373563"/>
          </a:xfrm>
        </p:spPr>
        <p:txBody>
          <a:bodyPr>
            <a:normAutofit lnSpcReduction="10000"/>
          </a:bodyPr>
          <a:lstStyle/>
          <a:p>
            <a:r>
              <a:rPr lang="en-US" dirty="0"/>
              <a:t>For linear regression we want to know the relationship between an outcome, given some set/vector of predictors.</a:t>
            </a:r>
          </a:p>
          <a:p>
            <a:endParaRPr lang="en-US" dirty="0"/>
          </a:p>
          <a:p>
            <a:r>
              <a:rPr lang="en-US" dirty="0"/>
              <a:t>If you have a ML background:</a:t>
            </a:r>
          </a:p>
          <a:p>
            <a:pPr lvl="1"/>
            <a:r>
              <a:rPr lang="en-US" dirty="0"/>
              <a:t>Get </a:t>
            </a:r>
            <a:r>
              <a:rPr lang="en-US" dirty="0">
                <a:solidFill>
                  <a:schemeClr val="tx2"/>
                </a:solidFill>
              </a:rPr>
              <a:t>target</a:t>
            </a:r>
            <a:r>
              <a:rPr lang="en-US" dirty="0"/>
              <a:t>, outcome given </a:t>
            </a:r>
            <a:r>
              <a:rPr lang="en-US" dirty="0">
                <a:solidFill>
                  <a:schemeClr val="accent3"/>
                </a:solidFill>
              </a:rPr>
              <a:t>predictors</a:t>
            </a:r>
            <a:r>
              <a:rPr lang="en-US" dirty="0"/>
              <a:t>/</a:t>
            </a:r>
            <a:r>
              <a:rPr lang="en-US" dirty="0">
                <a:solidFill>
                  <a:schemeClr val="accent3"/>
                </a:solidFill>
              </a:rPr>
              <a:t>observations</a:t>
            </a:r>
            <a:endParaRPr lang="en-US" dirty="0"/>
          </a:p>
          <a:p>
            <a:endParaRPr lang="en-US" dirty="0"/>
          </a:p>
          <a:p>
            <a:r>
              <a:rPr lang="en-US" dirty="0"/>
              <a:t>If you have a “stats” background:</a:t>
            </a:r>
          </a:p>
          <a:p>
            <a:pPr lvl="1"/>
            <a:r>
              <a:rPr lang="en-US" dirty="0"/>
              <a:t>Get </a:t>
            </a:r>
            <a:r>
              <a:rPr lang="en-US" dirty="0">
                <a:solidFill>
                  <a:schemeClr val="tx2"/>
                </a:solidFill>
              </a:rPr>
              <a:t>endogenous variables</a:t>
            </a:r>
            <a:r>
              <a:rPr lang="en-US" dirty="0"/>
              <a:t> given </a:t>
            </a:r>
            <a:r>
              <a:rPr lang="en-US" dirty="0">
                <a:solidFill>
                  <a:schemeClr val="accent3"/>
                </a:solidFill>
              </a:rPr>
              <a:t>exogenous variables</a:t>
            </a:r>
            <a:endParaRPr lang="en-US" dirty="0"/>
          </a:p>
          <a:p>
            <a:pPr lvl="1"/>
            <a:endParaRPr lang="en-US" dirty="0"/>
          </a:p>
          <a:p>
            <a:r>
              <a:rPr lang="en-US" dirty="0"/>
              <a:t>If you are more of a “math” person:</a:t>
            </a:r>
          </a:p>
          <a:p>
            <a:pPr lvl="1"/>
            <a:r>
              <a:rPr lang="en-US" dirty="0"/>
              <a:t>Get </a:t>
            </a:r>
            <a:r>
              <a:rPr lang="en-US" dirty="0">
                <a:solidFill>
                  <a:schemeClr val="tx2"/>
                </a:solidFill>
              </a:rPr>
              <a:t>dependent variable</a:t>
            </a:r>
            <a:r>
              <a:rPr lang="en-US" dirty="0"/>
              <a:t> given one or more </a:t>
            </a:r>
            <a:r>
              <a:rPr lang="en-US" dirty="0">
                <a:solidFill>
                  <a:schemeClr val="accent3"/>
                </a:solidFill>
              </a:rPr>
              <a:t>independent variables</a:t>
            </a:r>
            <a:endParaRPr lang="en-US" dirty="0"/>
          </a:p>
          <a:p>
            <a:endParaRPr lang="en-US" dirty="0"/>
          </a:p>
        </p:txBody>
      </p:sp>
      <p:pic>
        <p:nvPicPr>
          <p:cNvPr id="5" name="Picture 4">
            <a:extLst>
              <a:ext uri="{FF2B5EF4-FFF2-40B4-BE49-F238E27FC236}">
                <a16:creationId xmlns:a16="http://schemas.microsoft.com/office/drawing/2014/main" id="{EFDEECEB-1E28-6141-AF29-E1AE22191A08}"/>
              </a:ext>
            </a:extLst>
          </p:cNvPr>
          <p:cNvPicPr>
            <a:picLocks noChangeAspect="1"/>
          </p:cNvPicPr>
          <p:nvPr/>
        </p:nvPicPr>
        <p:blipFill>
          <a:blip r:embed="rId2"/>
          <a:stretch>
            <a:fillRect/>
          </a:stretch>
        </p:blipFill>
        <p:spPr>
          <a:xfrm>
            <a:off x="7723274" y="2173849"/>
            <a:ext cx="4184650" cy="3143250"/>
          </a:xfrm>
          <a:prstGeom prst="rect">
            <a:avLst/>
          </a:prstGeom>
        </p:spPr>
      </p:pic>
      <p:sp>
        <p:nvSpPr>
          <p:cNvPr id="9" name="Slide Number Placeholder 8">
            <a:extLst>
              <a:ext uri="{FF2B5EF4-FFF2-40B4-BE49-F238E27FC236}">
                <a16:creationId xmlns:a16="http://schemas.microsoft.com/office/drawing/2014/main" id="{1708C200-6D70-0A4F-8F52-AF3BF239B9F7}"/>
              </a:ext>
            </a:extLst>
          </p:cNvPr>
          <p:cNvSpPr>
            <a:spLocks noGrp="1"/>
          </p:cNvSpPr>
          <p:nvPr>
            <p:ph type="sldNum" sz="quarter" idx="12"/>
          </p:nvPr>
        </p:nvSpPr>
        <p:spPr/>
        <p:txBody>
          <a:bodyPr/>
          <a:lstStyle/>
          <a:p>
            <a:fld id="{A2EF37A0-74FC-AB4F-AE4C-D9BFC6719E9F}" type="slidenum">
              <a:rPr lang="en-US" smtClean="0"/>
              <a:t>96</a:t>
            </a:fld>
            <a:endParaRPr lang="en-US"/>
          </a:p>
        </p:txBody>
      </p:sp>
    </p:spTree>
    <p:extLst>
      <p:ext uri="{BB962C8B-B14F-4D97-AF65-F5344CB8AC3E}">
        <p14:creationId xmlns:p14="http://schemas.microsoft.com/office/powerpoint/2010/main" val="2133955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5C6D9-1D34-D346-B29F-A1ED1B652CEA}"/>
              </a:ext>
            </a:extLst>
          </p:cNvPr>
          <p:cNvSpPr>
            <a:spLocks noGrp="1"/>
          </p:cNvSpPr>
          <p:nvPr>
            <p:ph type="title"/>
          </p:nvPr>
        </p:nvSpPr>
        <p:spPr>
          <a:xfrm>
            <a:off x="609600" y="152718"/>
            <a:ext cx="7721600" cy="1371600"/>
          </a:xfrm>
        </p:spPr>
        <p:txBody>
          <a:bodyPr/>
          <a:lstStyle/>
          <a:p>
            <a:r>
              <a:rPr lang="en-US" dirty="0"/>
              <a:t>Teaser I: Putting on Our Stats Hat</a:t>
            </a:r>
          </a:p>
        </p:txBody>
      </p:sp>
      <p:sp>
        <p:nvSpPr>
          <p:cNvPr id="3" name="Content Placeholder 2">
            <a:extLst>
              <a:ext uri="{FF2B5EF4-FFF2-40B4-BE49-F238E27FC236}">
                <a16:creationId xmlns:a16="http://schemas.microsoft.com/office/drawing/2014/main" id="{E52105CE-85EB-7348-9133-FA983D6AF4F8}"/>
              </a:ext>
            </a:extLst>
          </p:cNvPr>
          <p:cNvSpPr>
            <a:spLocks noGrp="1"/>
          </p:cNvSpPr>
          <p:nvPr>
            <p:ph idx="1"/>
          </p:nvPr>
        </p:nvSpPr>
        <p:spPr>
          <a:xfrm>
            <a:off x="609600" y="1752601"/>
            <a:ext cx="10160000" cy="4373563"/>
          </a:xfrm>
        </p:spPr>
        <p:txBody>
          <a:bodyPr>
            <a:normAutofit/>
          </a:bodyPr>
          <a:lstStyle/>
          <a:p>
            <a:r>
              <a:rPr lang="en-US" dirty="0"/>
              <a:t>Population (Individuals, study subjects, participants)</a:t>
            </a:r>
          </a:p>
          <a:p>
            <a:pPr lvl="1"/>
            <a:r>
              <a:rPr lang="en-US" dirty="0"/>
              <a:t>European adults </a:t>
            </a:r>
          </a:p>
          <a:p>
            <a:pPr lvl="1"/>
            <a:endParaRPr lang="en-US" dirty="0"/>
          </a:p>
          <a:p>
            <a:r>
              <a:rPr lang="en-US" dirty="0"/>
              <a:t>Treatment: Something (drug, price, web headline) to which a subjects are exposed </a:t>
            </a:r>
          </a:p>
          <a:p>
            <a:pPr lvl="1"/>
            <a:r>
              <a:rPr lang="en-US" dirty="0"/>
              <a:t>Chocolate consumption </a:t>
            </a:r>
          </a:p>
          <a:p>
            <a:pPr lvl="1"/>
            <a:endParaRPr lang="en-US" dirty="0"/>
          </a:p>
          <a:p>
            <a:r>
              <a:rPr lang="en-US" dirty="0"/>
              <a:t>Outcome: dependent variable, response, target, output </a:t>
            </a:r>
          </a:p>
          <a:p>
            <a:pPr lvl="1"/>
            <a:r>
              <a:rPr lang="en-US" dirty="0"/>
              <a:t>Heart disease </a:t>
            </a:r>
          </a:p>
          <a:p>
            <a:endParaRPr lang="en-US" dirty="0"/>
          </a:p>
        </p:txBody>
      </p:sp>
      <p:pic>
        <p:nvPicPr>
          <p:cNvPr id="6" name="Picture 5" descr="A picture containing graphical user interface, text&#10;&#10;Description automatically generated">
            <a:extLst>
              <a:ext uri="{FF2B5EF4-FFF2-40B4-BE49-F238E27FC236}">
                <a16:creationId xmlns:a16="http://schemas.microsoft.com/office/drawing/2014/main" id="{C332CC2F-A010-9C41-9E39-4570606A09BF}"/>
              </a:ext>
            </a:extLst>
          </p:cNvPr>
          <p:cNvPicPr>
            <a:picLocks noChangeAspect="1"/>
          </p:cNvPicPr>
          <p:nvPr/>
        </p:nvPicPr>
        <p:blipFill>
          <a:blip r:embed="rId2"/>
          <a:stretch>
            <a:fillRect/>
          </a:stretch>
        </p:blipFill>
        <p:spPr>
          <a:xfrm>
            <a:off x="7143078" y="1057567"/>
            <a:ext cx="4573866" cy="1413410"/>
          </a:xfrm>
          <a:prstGeom prst="rect">
            <a:avLst/>
          </a:prstGeom>
        </p:spPr>
      </p:pic>
      <p:pic>
        <p:nvPicPr>
          <p:cNvPr id="7170" name="Picture 2" descr="Hat films | Youtube Statistics / Analytics | Trackalytics">
            <a:extLst>
              <a:ext uri="{FF2B5EF4-FFF2-40B4-BE49-F238E27FC236}">
                <a16:creationId xmlns:a16="http://schemas.microsoft.com/office/drawing/2014/main" id="{34B49D69-5D02-E945-960A-DAB40F093F2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100576" y="3976595"/>
            <a:ext cx="1669024" cy="1669024"/>
          </a:xfrm>
          <a:prstGeom prst="rect">
            <a:avLst/>
          </a:prstGeom>
          <a:noFill/>
          <a:extLst>
            <a:ext uri="{909E8E84-426E-40DD-AFC4-6F175D3DCCD1}">
              <a14:hiddenFill xmlns:a14="http://schemas.microsoft.com/office/drawing/2010/main">
                <a:solidFill>
                  <a:srgbClr val="FFFFFF"/>
                </a:solidFill>
              </a14:hiddenFill>
            </a:ext>
          </a:extLst>
        </p:spPr>
      </p:pic>
      <p:sp>
        <p:nvSpPr>
          <p:cNvPr id="13" name="Slide Number Placeholder 12">
            <a:extLst>
              <a:ext uri="{FF2B5EF4-FFF2-40B4-BE49-F238E27FC236}">
                <a16:creationId xmlns:a16="http://schemas.microsoft.com/office/drawing/2014/main" id="{5B11874D-DC64-5043-A42C-4132314ED77B}"/>
              </a:ext>
            </a:extLst>
          </p:cNvPr>
          <p:cNvSpPr>
            <a:spLocks noGrp="1"/>
          </p:cNvSpPr>
          <p:nvPr>
            <p:ph type="sldNum" sz="quarter" idx="12"/>
          </p:nvPr>
        </p:nvSpPr>
        <p:spPr/>
        <p:txBody>
          <a:bodyPr/>
          <a:lstStyle/>
          <a:p>
            <a:fld id="{A2EF37A0-74FC-AB4F-AE4C-D9BFC6719E9F}" type="slidenum">
              <a:rPr lang="en-US" smtClean="0"/>
              <a:t>97</a:t>
            </a:fld>
            <a:endParaRPr lang="en-US"/>
          </a:p>
        </p:txBody>
      </p:sp>
    </p:spTree>
    <p:extLst>
      <p:ext uri="{BB962C8B-B14F-4D97-AF65-F5344CB8AC3E}">
        <p14:creationId xmlns:p14="http://schemas.microsoft.com/office/powerpoint/2010/main" val="792936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56A07-593C-EC4C-B3E1-E97945CFD63B}"/>
              </a:ext>
            </a:extLst>
          </p:cNvPr>
          <p:cNvSpPr>
            <a:spLocks noGrp="1"/>
          </p:cNvSpPr>
          <p:nvPr>
            <p:ph type="title"/>
          </p:nvPr>
        </p:nvSpPr>
        <p:spPr>
          <a:xfrm>
            <a:off x="609600" y="152718"/>
            <a:ext cx="7721600" cy="1371600"/>
          </a:xfrm>
        </p:spPr>
        <p:txBody>
          <a:bodyPr/>
          <a:lstStyle/>
          <a:p>
            <a:r>
              <a:rPr lang="en-US" dirty="0"/>
              <a:t>Teaser II: Putting on Our Stats Hat</a:t>
            </a:r>
          </a:p>
        </p:txBody>
      </p:sp>
      <p:sp>
        <p:nvSpPr>
          <p:cNvPr id="3" name="Content Placeholder 2">
            <a:extLst>
              <a:ext uri="{FF2B5EF4-FFF2-40B4-BE49-F238E27FC236}">
                <a16:creationId xmlns:a16="http://schemas.microsoft.com/office/drawing/2014/main" id="{E6ADAF2F-6A46-6242-8EB9-1CBE57BC9ECD}"/>
              </a:ext>
            </a:extLst>
          </p:cNvPr>
          <p:cNvSpPr>
            <a:spLocks noGrp="1"/>
          </p:cNvSpPr>
          <p:nvPr>
            <p:ph idx="1"/>
          </p:nvPr>
        </p:nvSpPr>
        <p:spPr>
          <a:xfrm>
            <a:off x="609600" y="1752600"/>
            <a:ext cx="8168640" cy="4373563"/>
          </a:xfrm>
        </p:spPr>
        <p:txBody>
          <a:bodyPr/>
          <a:lstStyle/>
          <a:p>
            <a:r>
              <a:rPr lang="en-US" dirty="0"/>
              <a:t>Question: Is there any relation between chocolate</a:t>
            </a:r>
            <a:br>
              <a:rPr lang="en-US" dirty="0"/>
            </a:br>
            <a:r>
              <a:rPr lang="en-US" dirty="0"/>
              <a:t>consumption and heart disease? </a:t>
            </a:r>
          </a:p>
          <a:p>
            <a:pPr lvl="1"/>
            <a:r>
              <a:rPr lang="en-US" dirty="0">
                <a:solidFill>
                  <a:schemeClr val="tx2"/>
                </a:solidFill>
              </a:rPr>
              <a:t>Association</a:t>
            </a:r>
            <a:r>
              <a:rPr lang="en-US" dirty="0"/>
              <a:t>: any relation</a:t>
            </a:r>
          </a:p>
          <a:p>
            <a:pPr lvl="1"/>
            <a:r>
              <a:rPr lang="en-US" dirty="0"/>
              <a:t>Not necessarily </a:t>
            </a:r>
            <a:r>
              <a:rPr lang="en-US" dirty="0">
                <a:solidFill>
                  <a:schemeClr val="tx2"/>
                </a:solidFill>
              </a:rPr>
              <a:t>causal</a:t>
            </a:r>
            <a:r>
              <a:rPr lang="en-US" dirty="0"/>
              <a:t>!  “The rooster does not make the sun rise.”</a:t>
            </a:r>
          </a:p>
          <a:p>
            <a:endParaRPr lang="en-US" dirty="0"/>
          </a:p>
          <a:p>
            <a:r>
              <a:rPr lang="en-US" dirty="0"/>
              <a:t>Data:</a:t>
            </a:r>
          </a:p>
          <a:p>
            <a:pPr lvl="1"/>
            <a:r>
              <a:rPr lang="en-US" dirty="0"/>
              <a:t>“Among those in the top tier of chocolate consumption, 12 percent developed or died of cardiovascular disease during the study, compared to 17.4 percent of those who didn’t eat chocolate.” </a:t>
            </a:r>
          </a:p>
          <a:p>
            <a:pPr lvl="1"/>
            <a:r>
              <a:rPr lang="en-US" dirty="0"/>
              <a:t>- Howard </a:t>
            </a:r>
            <a:r>
              <a:rPr lang="en-US" dirty="0" err="1"/>
              <a:t>LeWine</a:t>
            </a:r>
            <a:r>
              <a:rPr lang="en-US" dirty="0"/>
              <a:t> of Harvard Health Blog, reported by </a:t>
            </a:r>
            <a:r>
              <a:rPr lang="en-US" dirty="0" err="1"/>
              <a:t>npr.org</a:t>
            </a:r>
            <a:r>
              <a:rPr lang="en-US" dirty="0"/>
              <a:t> </a:t>
            </a:r>
          </a:p>
          <a:p>
            <a:endParaRPr lang="en-US" dirty="0"/>
          </a:p>
          <a:p>
            <a:endParaRPr lang="en-US" dirty="0"/>
          </a:p>
        </p:txBody>
      </p:sp>
      <p:pic>
        <p:nvPicPr>
          <p:cNvPr id="9217" name="Picture 1" descr="page15image3460096">
            <a:extLst>
              <a:ext uri="{FF2B5EF4-FFF2-40B4-BE49-F238E27FC236}">
                <a16:creationId xmlns:a16="http://schemas.microsoft.com/office/drawing/2014/main" id="{63A78BB2-4CC9-7C4D-AC9F-196C8E2CFB8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8521700" cy="571500"/>
          </a:xfrm>
          <a:prstGeom prst="rect">
            <a:avLst/>
          </a:prstGeom>
          <a:noFill/>
          <a:extLst>
            <a:ext uri="{909E8E84-426E-40DD-AFC4-6F175D3DCCD1}">
              <a14:hiddenFill xmlns:a14="http://schemas.microsoft.com/office/drawing/2010/main">
                <a:solidFill>
                  <a:srgbClr val="FFFFFF"/>
                </a:solidFill>
              </a14:hiddenFill>
            </a:ext>
          </a:extLst>
        </p:spPr>
      </p:pic>
      <p:pic>
        <p:nvPicPr>
          <p:cNvPr id="17409" name="Picture 1" descr="page16image8750016">
            <a:extLst>
              <a:ext uri="{FF2B5EF4-FFF2-40B4-BE49-F238E27FC236}">
                <a16:creationId xmlns:a16="http://schemas.microsoft.com/office/drawing/2014/main" id="{077EC93F-DA3F-104D-AEC5-BE1DCB70143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8521700" cy="5715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Diagram&#10;&#10;Description automatically generated">
            <a:extLst>
              <a:ext uri="{FF2B5EF4-FFF2-40B4-BE49-F238E27FC236}">
                <a16:creationId xmlns:a16="http://schemas.microsoft.com/office/drawing/2014/main" id="{56D0EB98-2D26-2446-AEA3-D709AD1F2BD9}"/>
              </a:ext>
            </a:extLst>
          </p:cNvPr>
          <p:cNvPicPr>
            <a:picLocks noChangeAspect="1"/>
          </p:cNvPicPr>
          <p:nvPr/>
        </p:nvPicPr>
        <p:blipFill>
          <a:blip r:embed="rId3"/>
          <a:stretch>
            <a:fillRect/>
          </a:stretch>
        </p:blipFill>
        <p:spPr>
          <a:xfrm>
            <a:off x="3473974" y="5750495"/>
            <a:ext cx="5244051" cy="1208535"/>
          </a:xfrm>
          <a:prstGeom prst="rect">
            <a:avLst/>
          </a:prstGeom>
        </p:spPr>
      </p:pic>
      <p:pic>
        <p:nvPicPr>
          <p:cNvPr id="13" name="Picture 2" descr="Hat films | Youtube Statistics / Analytics | Trackalytics">
            <a:extLst>
              <a:ext uri="{FF2B5EF4-FFF2-40B4-BE49-F238E27FC236}">
                <a16:creationId xmlns:a16="http://schemas.microsoft.com/office/drawing/2014/main" id="{FDB87636-80C0-F24D-A11C-5D65F8DDF6E4}"/>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100576" y="3976595"/>
            <a:ext cx="1669024" cy="16690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icture containing graphical user interface, text&#10;&#10;Description automatically generated">
            <a:extLst>
              <a:ext uri="{FF2B5EF4-FFF2-40B4-BE49-F238E27FC236}">
                <a16:creationId xmlns:a16="http://schemas.microsoft.com/office/drawing/2014/main" id="{C9BF331A-1A73-C740-8CF6-413A21C76D89}"/>
              </a:ext>
            </a:extLst>
          </p:cNvPr>
          <p:cNvPicPr>
            <a:picLocks noChangeAspect="1"/>
          </p:cNvPicPr>
          <p:nvPr/>
        </p:nvPicPr>
        <p:blipFill>
          <a:blip r:embed="rId5"/>
          <a:stretch>
            <a:fillRect/>
          </a:stretch>
        </p:blipFill>
        <p:spPr>
          <a:xfrm>
            <a:off x="7143078" y="1057567"/>
            <a:ext cx="4573866" cy="1413410"/>
          </a:xfrm>
          <a:prstGeom prst="rect">
            <a:avLst/>
          </a:prstGeom>
        </p:spPr>
      </p:pic>
      <p:sp>
        <p:nvSpPr>
          <p:cNvPr id="11" name="Slide Number Placeholder 10">
            <a:extLst>
              <a:ext uri="{FF2B5EF4-FFF2-40B4-BE49-F238E27FC236}">
                <a16:creationId xmlns:a16="http://schemas.microsoft.com/office/drawing/2014/main" id="{A8B9B31E-3D2B-A346-81DE-E2A6313D6EC0}"/>
              </a:ext>
            </a:extLst>
          </p:cNvPr>
          <p:cNvSpPr>
            <a:spLocks noGrp="1"/>
          </p:cNvSpPr>
          <p:nvPr>
            <p:ph type="sldNum" sz="quarter" idx="12"/>
          </p:nvPr>
        </p:nvSpPr>
        <p:spPr/>
        <p:txBody>
          <a:bodyPr/>
          <a:lstStyle/>
          <a:p>
            <a:fld id="{A2EF37A0-74FC-AB4F-AE4C-D9BFC6719E9F}" type="slidenum">
              <a:rPr lang="en-US" smtClean="0"/>
              <a:t>98</a:t>
            </a:fld>
            <a:endParaRPr lang="en-US"/>
          </a:p>
        </p:txBody>
      </p:sp>
    </p:spTree>
    <p:extLst>
      <p:ext uri="{BB962C8B-B14F-4D97-AF65-F5344CB8AC3E}">
        <p14:creationId xmlns:p14="http://schemas.microsoft.com/office/powerpoint/2010/main" val="3811226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ust, Smoke and Ashes: A Glimpse into Dickensian London – O Captain! My  Captain!">
            <a:extLst>
              <a:ext uri="{FF2B5EF4-FFF2-40B4-BE49-F238E27FC236}">
                <a16:creationId xmlns:a16="http://schemas.microsoft.com/office/drawing/2014/main" id="{EF8C9FE5-8E66-404E-8BAB-5BC9125A177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a:ext>
            </a:extLst>
          </a:blip>
          <a:srcRect/>
          <a:stretch>
            <a:fillRect/>
          </a:stretch>
        </p:blipFill>
        <p:spPr bwMode="auto">
          <a:xfrm>
            <a:off x="0" y="0"/>
            <a:ext cx="12196947" cy="5895191"/>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9266F966-DB3B-2A46-AA3A-DFEC9D154681}"/>
              </a:ext>
            </a:extLst>
          </p:cNvPr>
          <p:cNvSpPr/>
          <p:nvPr/>
        </p:nvSpPr>
        <p:spPr>
          <a:xfrm>
            <a:off x="0" y="5658523"/>
            <a:ext cx="12192000" cy="119947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Title 13">
            <a:extLst>
              <a:ext uri="{FF2B5EF4-FFF2-40B4-BE49-F238E27FC236}">
                <a16:creationId xmlns:a16="http://schemas.microsoft.com/office/drawing/2014/main" id="{26CF45FA-7873-3A4B-982E-36360FDEE29A}"/>
              </a:ext>
            </a:extLst>
          </p:cNvPr>
          <p:cNvSpPr>
            <a:spLocks noGrp="1"/>
          </p:cNvSpPr>
          <p:nvPr>
            <p:ph type="title"/>
          </p:nvPr>
        </p:nvSpPr>
        <p:spPr>
          <a:xfrm>
            <a:off x="-1" y="5486400"/>
            <a:ext cx="10079915" cy="1371600"/>
          </a:xfrm>
        </p:spPr>
        <p:txBody>
          <a:bodyPr/>
          <a:lstStyle/>
          <a:p>
            <a:r>
              <a:rPr lang="en-US" dirty="0"/>
              <a:t>Now, Travel back to London in the 1800s …</a:t>
            </a:r>
          </a:p>
        </p:txBody>
      </p:sp>
      <p:sp>
        <p:nvSpPr>
          <p:cNvPr id="16" name="Slide Number Placeholder 15">
            <a:extLst>
              <a:ext uri="{FF2B5EF4-FFF2-40B4-BE49-F238E27FC236}">
                <a16:creationId xmlns:a16="http://schemas.microsoft.com/office/drawing/2014/main" id="{067AF455-4683-3248-A4C8-46819E4E6859}"/>
              </a:ext>
            </a:extLst>
          </p:cNvPr>
          <p:cNvSpPr>
            <a:spLocks noGrp="1"/>
          </p:cNvSpPr>
          <p:nvPr>
            <p:ph type="sldNum" sz="quarter" idx="12"/>
          </p:nvPr>
        </p:nvSpPr>
        <p:spPr/>
        <p:txBody>
          <a:bodyPr/>
          <a:lstStyle/>
          <a:p>
            <a:fld id="{A2EF37A0-74FC-AB4F-AE4C-D9BFC6719E9F}" type="slidenum">
              <a:rPr lang="en-US" smtClean="0"/>
              <a:t>99</a:t>
            </a:fld>
            <a:endParaRPr lang="en-US"/>
          </a:p>
        </p:txBody>
      </p:sp>
    </p:spTree>
    <p:extLst>
      <p:ext uri="{BB962C8B-B14F-4D97-AF65-F5344CB8AC3E}">
        <p14:creationId xmlns:p14="http://schemas.microsoft.com/office/powerpoint/2010/main" val="382623995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EGUID" val="4630A6B6112F47089B5AF93C89E28F29"/>
  <p:tag name="AUTOOPENPOLL" val="False"/>
  <p:tag name="TYPE" val="MultiChoiceSlide"/>
  <p:tag name="TPSLIDEBULLETSTYLE" val="2"/>
  <p:tag name="HASRESULTS" val="False"/>
  <p:tag name="CHARTTYPE" val="0"/>
  <p:tag name="CHARTDEFINEDCOLORS" val="3,6,10,45,32,50,13,4,9,55,1"/>
  <p:tag name="TPQUESTIONXML" val="&lt;?xml version=&quot;1.0&quot; encoding=&quot;UTF-8&quot; standalone=&quot;yes&quot;?&gt;&lt;questionlist&gt;&lt;properties&gt;&lt;guid&gt;4F17CC709CD34F11B12CE3056C5D9F55&lt;/guid&gt;&lt;date&gt;9/11/2017 02:46:18 PM&lt;/date&gt;&lt;/properties&gt;&lt;questionlisttemplate&gt;&lt;correctvalue&gt;1&lt;/correctvalue&gt;&lt;incorrectvalue&gt;0&lt;/incorrectvalue&gt;&lt;numberofquestions&gt;1&lt;/numberofquestions&gt;&lt;questiontype&gt;1&lt;/questiontype&gt;&lt;numberofchoices&gt;4&lt;/numberofchoices&gt;&lt;bulletstyle&gt;2&lt;/bulletstyle&gt;&lt;questionfont&gt;Verdana&lt;/questionfont&gt;&lt;questionfontsize&gt;12&lt;/questionfontsize&gt;&lt;answerfont&gt;Verdana&lt;/answerfont&gt;&lt;answerfontsize&gt;12&lt;/answerfontsize&gt;&lt;showresults&gt;True&lt;/showresults&gt;&lt;countdowntime&gt;30&lt;/countdowntime&gt;&lt;responsegrid&gt;0&lt;/responsegrid&gt;&lt;/questionlisttemplate&gt;&lt;questions&gt;&lt;multichoice&gt;&lt;guid&gt;4630A6B6112F47089B5AF93C89E28F29&lt;/guid&gt;&lt;repollguid&gt;3C153C781AF74C2FBA96F1CD91C6EB65&lt;/repollguid&gt;&lt;sourceid&gt;3B64466063244CB1A4B3A6AE7604E8F3&lt;/sourceid&gt;&lt;questiontext&gt;How many tuples in the answer?&lt;/questiontext&gt;&lt;showresults&gt;True&lt;/showresults&gt;&lt;responsegrid&gt;0&lt;/responsegrid&gt;&lt;countdowntime&gt;30&lt;/countdowntime&gt;&lt;correctvalue&gt;1&lt;/correctvalue&gt;&lt;incorrectvalue&gt;0&lt;/incorrectvalue&gt;&lt;responselimit&gt;1&lt;/responselimit&gt;&lt;bulletstyle&gt;2&lt;/bulletstyle&gt;&lt;answers&gt;&lt;answer&gt;&lt;guid&gt;D2B237A25FCD4A27BFB3ADF1DA930C37&lt;/guid&gt;&lt;answertext&gt;1&lt;/answertext&gt;&lt;valuetype&gt;0&lt;/valuetype&gt;&lt;/answer&gt;&lt;answer&gt;&lt;guid&gt;B6555DA2F6EF49529FB600C6D6688119&lt;/guid&gt;&lt;answertext&gt;3&lt;/answertext&gt;&lt;valuetype&gt;0&lt;/valuetype&gt;&lt;/answer&gt;&lt;answer&gt;&lt;guid&gt;EFF2AB6B818B40ECA89BCC724E3BC3A6&lt;/guid&gt;&lt;answertext&gt;5&lt;/answertext&gt;&lt;valuetype&gt;0&lt;/valuetype&gt;&lt;/answer&gt;&lt;answer&gt;&lt;guid&gt;8654CC709A6F4F4DACE340F66E64408B&lt;/guid&gt;&lt;answertext&gt;8&lt;/answertext&gt;&lt;valuetype&gt;0&lt;/valuetype&gt;&lt;/answer&gt;&lt;/answers&gt;&lt;/multichoice&gt;&lt;/questions&gt;&lt;/questionlist&gt;"/>
  <p:tag name="LIVECHARTING" val="False"/>
</p:tagLst>
</file>

<file path=ppt/tags/tag10.xml><?xml version="1.0" encoding="utf-8"?>
<p:tagLst xmlns:a="http://schemas.openxmlformats.org/drawingml/2006/main" xmlns:r="http://schemas.openxmlformats.org/officeDocument/2006/relationships" xmlns:p="http://schemas.openxmlformats.org/presentationml/2006/main">
  <p:tag name="SLIDEGUID" val="CB5FAEE8A59D4346BF1F23EA854CB450"/>
  <p:tag name="AUTOOPENPOLL" val="False"/>
  <p:tag name="TYPE" val="MultiChoiceSlide"/>
  <p:tag name="TPSLIDEBULLETSTYLE" val="2"/>
  <p:tag name="HASRESULTS" val="False"/>
  <p:tag name="CHARTTYPE" val="0"/>
  <p:tag name="CHARTDEFINEDCOLORS" val="3,6,10,45,32,50,13,4,9,55,1"/>
  <p:tag name="TPQUESTIONXML" val="&lt;?xml version=&quot;1.0&quot; encoding=&quot;UTF-8&quot; standalone=&quot;yes&quot;?&gt;&lt;questionlist&gt;&lt;properties&gt;&lt;guid&gt;7022F673EE494EE68426F8B4FD37F1F5&lt;/guid&gt;&lt;date&gt;9/11/2017 02:46:18 PM&lt;/date&gt;&lt;/properties&gt;&lt;questionlisttemplate&gt;&lt;correctvalue&gt;1&lt;/correctvalue&gt;&lt;incorrectvalue&gt;0&lt;/incorrectvalue&gt;&lt;numberofquestions&gt;1&lt;/numberofquestions&gt;&lt;questiontype&gt;1&lt;/questiontype&gt;&lt;numberofchoices&gt;4&lt;/numberofchoices&gt;&lt;bulletstyle&gt;2&lt;/bulletstyle&gt;&lt;questionfont&gt;Verdana&lt;/questionfont&gt;&lt;questionfontsize&gt;12&lt;/questionfontsize&gt;&lt;answerfont&gt;Verdana&lt;/answerfont&gt;&lt;answerfontsize&gt;12&lt;/answerfontsize&gt;&lt;showresults&gt;True&lt;/showresults&gt;&lt;countdowntime&gt;30&lt;/countdowntime&gt;&lt;responsegrid&gt;0&lt;/responsegrid&gt;&lt;/questionlisttemplate&gt;&lt;questions&gt;&lt;multichoice&gt;&lt;guid&gt;CB5FAEE8A59D4346BF1F23EA854CB450&lt;/guid&gt;&lt;repollguid&gt;CC420BF2D9D846C4A002943A79280D66&lt;/repollguid&gt;&lt;sourceid&gt;8F708D5ABCAD4265A70C18CA518BFE0B&lt;/sourceid&gt;&lt;questiontext&gt;How many tuples in the answer?&lt;/questiontext&gt;&lt;showresults&gt;True&lt;/showresults&gt;&lt;responsegrid&gt;0&lt;/responsegrid&gt;&lt;countdowntime&gt;30&lt;/countdowntime&gt;&lt;correctvalue&gt;1&lt;/correctvalue&gt;&lt;incorrectvalue&gt;0&lt;/incorrectvalue&gt;&lt;responselimit&gt;1&lt;/responselimit&gt;&lt;bulletstyle&gt;2&lt;/bulletstyle&gt;&lt;answers&gt;&lt;answer&gt;&lt;guid&gt;2A3B25BA6DD74FADB50FA2407901CF96&lt;/guid&gt;&lt;answertext&gt;1&lt;/answertext&gt;&lt;valuetype&gt;0&lt;/valuetype&gt;&lt;/answer&gt;&lt;answer&gt;&lt;guid&gt;D4A83CE6DDB7438293B0D2832D1667F4&lt;/guid&gt;&lt;answertext&gt;4&lt;/answertext&gt;&lt;valuetype&gt;0&lt;/valuetype&gt;&lt;/answer&gt;&lt;answer&gt;&lt;guid&gt;BC17A36BE80B46F68F17B2659D33A3D8&lt;/guid&gt;&lt;answertext&gt;6&lt;/answertext&gt;&lt;valuetype&gt;0&lt;/valuetype&gt;&lt;/answer&gt;&lt;answer&gt;&lt;guid&gt;84FAD89B07474E3CA730CF8DBC8D4A02&lt;/guid&gt;&lt;answertext&gt;8&lt;/answertext&gt;&lt;valuetype&gt;0&lt;/valuetype&gt;&lt;/answer&gt;&lt;/answers&gt;&lt;/multichoice&gt;&lt;/questions&gt;&lt;/questionlist&gt;"/>
  <p:tag name="LIVECHARTING" val="False"/>
</p:tagLst>
</file>

<file path=ppt/tags/tag11.xml><?xml version="1.0" encoding="utf-8"?>
<p:tagLst xmlns:a="http://schemas.openxmlformats.org/drawingml/2006/main" xmlns:r="http://schemas.openxmlformats.org/officeDocument/2006/relationships" xmlns:p="http://schemas.openxmlformats.org/presentationml/2006/main">
  <p:tag name="TYPE" val="0"/>
  <p:tag name="DEFINEDCOLORS" val="3,6,10,45,32,50,13,4,9,55,1"/>
  <p:tag name="COLORTYPE" val="SCHEME"/>
  <p:tag name="NUMBERFORMAT" val="0"/>
  <p:tag name="LABELFORMAT" val="0"/>
</p:tagLst>
</file>

<file path=ppt/tags/tag12.xml><?xml version="1.0" encoding="utf-8"?>
<p:tagLst xmlns:a="http://schemas.openxmlformats.org/drawingml/2006/main" xmlns:r="http://schemas.openxmlformats.org/officeDocument/2006/relationships" xmlns:p="http://schemas.openxmlformats.org/presentationml/2006/main">
  <p:tag name="ZEROBASED" val="False"/>
</p:tagLst>
</file>

<file path=ppt/tags/tag2.xml><?xml version="1.0" encoding="utf-8"?>
<p:tagLst xmlns:a="http://schemas.openxmlformats.org/drawingml/2006/main" xmlns:r="http://schemas.openxmlformats.org/officeDocument/2006/relationships" xmlns:p="http://schemas.openxmlformats.org/presentationml/2006/main">
  <p:tag name="ZEROBASED" val="False"/>
</p:tagLst>
</file>

<file path=ppt/tags/tag3.xml><?xml version="1.0" encoding="utf-8"?>
<p:tagLst xmlns:a="http://schemas.openxmlformats.org/drawingml/2006/main" xmlns:r="http://schemas.openxmlformats.org/officeDocument/2006/relationships" xmlns:p="http://schemas.openxmlformats.org/presentationml/2006/main">
  <p:tag name="TYPE" val="0"/>
  <p:tag name="DEFINEDCOLORS" val="3,6,10,45,32,50,13,4,9,55,1"/>
  <p:tag name="COLORTYPE" val="SCHEME"/>
  <p:tag name="NUMBERFORMAT" val="0"/>
  <p:tag name="LABELFORMAT" val="0"/>
</p:tagLst>
</file>

<file path=ppt/tags/tag4.xml><?xml version="1.0" encoding="utf-8"?>
<p:tagLst xmlns:a="http://schemas.openxmlformats.org/drawingml/2006/main" xmlns:r="http://schemas.openxmlformats.org/officeDocument/2006/relationships" xmlns:p="http://schemas.openxmlformats.org/presentationml/2006/main">
  <p:tag name="SLIDEGUID" val="774B0FA59294424EB2B83C330803BF86"/>
  <p:tag name="AUTOOPENPOLL" val="False"/>
  <p:tag name="TYPE" val="MultiChoiceSlide"/>
  <p:tag name="TPSLIDEBULLETSTYLE" val="2"/>
  <p:tag name="HASRESULTS" val="False"/>
  <p:tag name="CHARTTYPE" val="0"/>
  <p:tag name="CHARTDEFINEDCOLORS" val="3,6,10,45,32,50,13,4,9,55,1"/>
  <p:tag name="TPQUESTIONXML" val="&lt;?xml version=&quot;1.0&quot; encoding=&quot;UTF-8&quot; standalone=&quot;yes&quot;?&gt;&lt;questionlist&gt;&lt;properties&gt;&lt;guid&gt;4FF9567EDA314AEE9DF6C4161097C04D&lt;/guid&gt;&lt;date&gt;9/11/2017 02:46:18 PM&lt;/date&gt;&lt;/properties&gt;&lt;questionlisttemplate&gt;&lt;correctvalue&gt;1&lt;/correctvalue&gt;&lt;incorrectvalue&gt;0&lt;/incorrectvalue&gt;&lt;numberofquestions&gt;1&lt;/numberofquestions&gt;&lt;questiontype&gt;1&lt;/questiontype&gt;&lt;numberofchoices&gt;4&lt;/numberofchoices&gt;&lt;bulletstyle&gt;2&lt;/bulletstyle&gt;&lt;questionfont&gt;Verdana&lt;/questionfont&gt;&lt;questionfontsize&gt;12&lt;/questionfontsize&gt;&lt;answerfont&gt;Verdana&lt;/answerfont&gt;&lt;answerfontsize&gt;12&lt;/answerfontsize&gt;&lt;showresults&gt;True&lt;/showresults&gt;&lt;countdowntime&gt;30&lt;/countdowntime&gt;&lt;responsegrid&gt;0&lt;/responsegrid&gt;&lt;/questionlisttemplate&gt;&lt;questions&gt;&lt;multichoice&gt;&lt;guid&gt;774B0FA59294424EB2B83C330803BF86&lt;/guid&gt;&lt;repollguid&gt;43EB6B2E7D1C4C78B55EE1AC753A60D5&lt;/repollguid&gt;&lt;sourceid&gt;FD2101D86B1A4DD082C071F020D96DAD&lt;/sourceid&gt;&lt;questiontext&gt;How many tuples in the answer?&lt;/questiontext&gt;&lt;showresults&gt;True&lt;/showresults&gt;&lt;responsegrid&gt;0&lt;/responsegrid&gt;&lt;countdowntime&gt;30&lt;/countdowntime&gt;&lt;correctvalue&gt;1&lt;/correctvalue&gt;&lt;incorrectvalue&gt;0&lt;/incorrectvalue&gt;&lt;responselimit&gt;1&lt;/responselimit&gt;&lt;bulletstyle&gt;2&lt;/bulletstyle&gt;&lt;answers&gt;&lt;answer&gt;&lt;guid&gt;A4DCE564FF564398B964F855EE8C9F01&lt;/guid&gt;&lt;answertext&gt;1&lt;/answertext&gt;&lt;valuetype&gt;0&lt;/valuetype&gt;&lt;/answer&gt;&lt;answer&gt;&lt;guid&gt;CA2260C693094781990709E338DE34EF&lt;/guid&gt;&lt;answertext&gt;3&lt;/answertext&gt;&lt;valuetype&gt;0&lt;/valuetype&gt;&lt;/answer&gt;&lt;answer&gt;&lt;guid&gt;F44370C0CBF04C488CC441A264488319&lt;/guid&gt;&lt;answertext&gt;4&lt;/answertext&gt;&lt;valuetype&gt;0&lt;/valuetype&gt;&lt;/answer&gt;&lt;answer&gt;&lt;guid&gt;698AAD95627743679CD1D5C9CEC4D75D&lt;/guid&gt;&lt;answertext&gt;6&lt;/answertext&gt;&lt;valuetype&gt;0&lt;/valuetype&gt;&lt;/answer&gt;&lt;/answers&gt;&lt;/multichoice&gt;&lt;/questions&gt;&lt;/questionlist&gt;"/>
  <p:tag name="LIVECHARTING" val="False"/>
</p:tagLst>
</file>

<file path=ppt/tags/tag5.xml><?xml version="1.0" encoding="utf-8"?>
<p:tagLst xmlns:a="http://schemas.openxmlformats.org/drawingml/2006/main" xmlns:r="http://schemas.openxmlformats.org/officeDocument/2006/relationships" xmlns:p="http://schemas.openxmlformats.org/presentationml/2006/main">
  <p:tag name="TYPE" val="0"/>
  <p:tag name="DEFINEDCOLORS" val="3,6,10,45,32,50,13,4,9,55,1"/>
  <p:tag name="COLORTYPE" val="SCHEME"/>
  <p:tag name="NUMBERFORMAT" val="0"/>
  <p:tag name="LABELFORMAT" val="0"/>
</p:tagLst>
</file>

<file path=ppt/tags/tag6.xml><?xml version="1.0" encoding="utf-8"?>
<p:tagLst xmlns:a="http://schemas.openxmlformats.org/drawingml/2006/main" xmlns:r="http://schemas.openxmlformats.org/officeDocument/2006/relationships" xmlns:p="http://schemas.openxmlformats.org/presentationml/2006/main">
  <p:tag name="ZEROBASED" val="False"/>
</p:tagLst>
</file>

<file path=ppt/tags/tag7.xml><?xml version="1.0" encoding="utf-8"?>
<p:tagLst xmlns:a="http://schemas.openxmlformats.org/drawingml/2006/main" xmlns:r="http://schemas.openxmlformats.org/officeDocument/2006/relationships" xmlns:p="http://schemas.openxmlformats.org/presentationml/2006/main">
  <p:tag name="SLIDEGUID" val="A7D50B9BA8DE4DEBA76458ACD154501A"/>
  <p:tag name="AUTOOPENPOLL" val="False"/>
  <p:tag name="TYPE" val="MultiChoiceSlide"/>
  <p:tag name="TPSLIDEBULLETSTYLE" val="2"/>
  <p:tag name="HASRESULTS" val="False"/>
  <p:tag name="CHARTTYPE" val="0"/>
  <p:tag name="CHARTDEFINEDCOLORS" val="3,6,10,45,32,50,13,4,9,55,1"/>
  <p:tag name="TPQUESTIONXML" val="&lt;?xml version=&quot;1.0&quot; encoding=&quot;UTF-8&quot; standalone=&quot;yes&quot;?&gt;&lt;questionlist&gt;&lt;properties&gt;&lt;guid&gt;0DDCF38A074B414BB648E9C596B8E333&lt;/guid&gt;&lt;date&gt;9/11/2017 02:46:18 PM&lt;/date&gt;&lt;/properties&gt;&lt;questionlisttemplate&gt;&lt;correctvalue&gt;1&lt;/correctvalue&gt;&lt;incorrectvalue&gt;0&lt;/incorrectvalue&gt;&lt;numberofquestions&gt;1&lt;/numberofquestions&gt;&lt;questiontype&gt;1&lt;/questiontype&gt;&lt;numberofchoices&gt;4&lt;/numberofchoices&gt;&lt;bulletstyle&gt;2&lt;/bulletstyle&gt;&lt;questionfont&gt;Verdana&lt;/questionfont&gt;&lt;questionfontsize&gt;12&lt;/questionfontsize&gt;&lt;answerfont&gt;Verdana&lt;/answerfont&gt;&lt;answerfontsize&gt;12&lt;/answerfontsize&gt;&lt;showresults&gt;True&lt;/showresults&gt;&lt;countdowntime&gt;30&lt;/countdowntime&gt;&lt;responsegrid&gt;0&lt;/responsegrid&gt;&lt;/questionlisttemplate&gt;&lt;questions&gt;&lt;multichoice&gt;&lt;guid&gt;A7D50B9BA8DE4DEBA76458ACD154501A&lt;/guid&gt;&lt;repollguid&gt;2853B0440511446B973ABA41024A56E2&lt;/repollguid&gt;&lt;sourceid&gt;C6100A28CB4E4A0E9C7053BDE319DEBB&lt;/sourceid&gt;&lt;questiontext&gt;How many tuples in the answer?&lt;/questiontext&gt;&lt;showresults&gt;True&lt;/showresults&gt;&lt;responsegrid&gt;0&lt;/responsegrid&gt;&lt;countdowntime&gt;30&lt;/countdowntime&gt;&lt;correctvalue&gt;1&lt;/correctvalue&gt;&lt;incorrectvalue&gt;0&lt;/incorrectvalue&gt;&lt;responselimit&gt;1&lt;/responselimit&gt;&lt;bulletstyle&gt;2&lt;/bulletstyle&gt;&lt;answers&gt;&lt;answer&gt;&lt;guid&gt;4E830EEE826F4B8BA84055F97DD13744&lt;/guid&gt;&lt;answertext&gt;1&lt;/answertext&gt;&lt;valuetype&gt;0&lt;/valuetype&gt;&lt;/answer&gt;&lt;answer&gt;&lt;guid&gt;E603A75E2BB2408490847EADC55763F7&lt;/guid&gt;&lt;answertext&gt;2&lt;/answertext&gt;&lt;valuetype&gt;0&lt;/valuetype&gt;&lt;/answer&gt;&lt;answer&gt;&lt;guid&gt;38808892C2AB4BCEA0F06A0E619157AF&lt;/guid&gt;&lt;answertext&gt;4&lt;/answertext&gt;&lt;valuetype&gt;0&lt;/valuetype&gt;&lt;/answer&gt;&lt;answer&gt;&lt;guid&gt;452DC13F770F44D7B466B5F719F45E35&lt;/guid&gt;&lt;answertext&gt;6&lt;/answertext&gt;&lt;valuetype&gt;0&lt;/valuetype&gt;&lt;/answer&gt;&lt;/answers&gt;&lt;/multichoice&gt;&lt;/questions&gt;&lt;/questionlist&gt;"/>
  <p:tag name="LIVECHARTING" val="False"/>
</p:tagLst>
</file>

<file path=ppt/tags/tag8.xml><?xml version="1.0" encoding="utf-8"?>
<p:tagLst xmlns:a="http://schemas.openxmlformats.org/drawingml/2006/main" xmlns:r="http://schemas.openxmlformats.org/officeDocument/2006/relationships" xmlns:p="http://schemas.openxmlformats.org/presentationml/2006/main">
  <p:tag name="TYPE" val="0"/>
  <p:tag name="DEFINEDCOLORS" val="3,6,10,45,32,50,13,4,9,55,1"/>
  <p:tag name="COLORTYPE" val="SCHEME"/>
  <p:tag name="NUMBERFORMAT" val="0"/>
  <p:tag name="LABELFORMAT" val="0"/>
</p:tagLst>
</file>

<file path=ppt/tags/tag9.xml><?xml version="1.0" encoding="utf-8"?>
<p:tagLst xmlns:a="http://schemas.openxmlformats.org/drawingml/2006/main" xmlns:r="http://schemas.openxmlformats.org/officeDocument/2006/relationships" xmlns:p="http://schemas.openxmlformats.org/presentationml/2006/main">
  <p:tag name="ZEROBASED" val="False"/>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Essential.thmx</Template>
  <TotalTime>15909</TotalTime>
  <Words>8637</Words>
  <Application>Microsoft Macintosh PowerPoint</Application>
  <PresentationFormat>Widescreen</PresentationFormat>
  <Paragraphs>2736</Paragraphs>
  <Slides>106</Slides>
  <Notes>51</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106</vt:i4>
      </vt:variant>
    </vt:vector>
  </HeadingPairs>
  <TitlesOfParts>
    <vt:vector size="114" baseType="lpstr">
      <vt:lpstr>Arial</vt:lpstr>
      <vt:lpstr>Arial Black</vt:lpstr>
      <vt:lpstr>Calibri</vt:lpstr>
      <vt:lpstr>Courier</vt:lpstr>
      <vt:lpstr>Courier New</vt:lpstr>
      <vt:lpstr>Helvetica</vt:lpstr>
      <vt:lpstr>Wingdings</vt:lpstr>
      <vt:lpstr>Essential</vt:lpstr>
      <vt:lpstr>Introduction to  Data Science</vt:lpstr>
      <vt:lpstr>Review of last lecture(S)</vt:lpstr>
      <vt:lpstr>Data Manipulation and Computation</vt:lpstr>
      <vt:lpstr>The Numpy Stack</vt:lpstr>
      <vt:lpstr>Next Few classes</vt:lpstr>
      <vt:lpstr>The Data LifeCycle</vt:lpstr>
      <vt:lpstr>Today/Next Class</vt:lpstr>
      <vt:lpstr>Tables </vt:lpstr>
      <vt:lpstr>Tables </vt:lpstr>
      <vt:lpstr>1. Select/slicing</vt:lpstr>
      <vt:lpstr>2. Aggregate/Reduce</vt:lpstr>
      <vt:lpstr>3. Map</vt:lpstr>
      <vt:lpstr>4. Group By</vt:lpstr>
      <vt:lpstr>4. Group By</vt:lpstr>
      <vt:lpstr>4. Group By</vt:lpstr>
      <vt:lpstr>5. Group By Aggregate</vt:lpstr>
      <vt:lpstr>5. Group By Aggregate</vt:lpstr>
      <vt:lpstr>6. Union / Intersection / Difference</vt:lpstr>
      <vt:lpstr>7. Merge or Join</vt:lpstr>
      <vt:lpstr>7. Merge or Join</vt:lpstr>
      <vt:lpstr>Summary</vt:lpstr>
      <vt:lpstr>How many GRoups in the answer?</vt:lpstr>
      <vt:lpstr>PowerPoint Presentation</vt:lpstr>
      <vt:lpstr>PowerPoint Presentation</vt:lpstr>
      <vt:lpstr>PowerPoint Presentation</vt:lpstr>
      <vt:lpstr>Continuing to Pandas …</vt:lpstr>
      <vt:lpstr>Pandas: History</vt:lpstr>
      <vt:lpstr>Pandas: series</vt:lpstr>
      <vt:lpstr>Pandas: DataFrame</vt:lpstr>
      <vt:lpstr>Hierarchical Indexes</vt:lpstr>
      <vt:lpstr>Essential Functionality</vt:lpstr>
      <vt:lpstr>Essential Functionality</vt:lpstr>
      <vt:lpstr>Function application and Mapping</vt:lpstr>
      <vt:lpstr>Sorting and Ranking</vt:lpstr>
      <vt:lpstr>Descriptive and Summary Statistics</vt:lpstr>
      <vt:lpstr>Creating Dataframes</vt:lpstr>
      <vt:lpstr>More…</vt:lpstr>
      <vt:lpstr>Continuing to Tidy Data …</vt:lpstr>
      <vt:lpstr>Tables </vt:lpstr>
      <vt:lpstr>Example</vt:lpstr>
      <vt:lpstr>Tidying Data I</vt:lpstr>
      <vt:lpstr>Tidying Data II</vt:lpstr>
      <vt:lpstr>Melting Data</vt:lpstr>
      <vt:lpstr>Melting Data I</vt:lpstr>
      <vt:lpstr>PowerPoint Presentation</vt:lpstr>
      <vt:lpstr>More complicated example</vt:lpstr>
      <vt:lpstr>More complicated example</vt:lpstr>
      <vt:lpstr>More complicated example</vt:lpstr>
      <vt:lpstr>More complicated example</vt:lpstr>
      <vt:lpstr>More complicated example</vt:lpstr>
      <vt:lpstr>More to do?</vt:lpstr>
      <vt:lpstr>On we go!  To relational Databases &amp; SQL!</vt:lpstr>
      <vt:lpstr>Today’s Lecture</vt:lpstr>
      <vt:lpstr>Relation</vt:lpstr>
      <vt:lpstr>Where Does This Break Down?</vt:lpstr>
      <vt:lpstr>Primary keys</vt:lpstr>
      <vt:lpstr>Aren’t these called “indexes”?</vt:lpstr>
      <vt:lpstr>Foreign keys</vt:lpstr>
      <vt:lpstr>Relation Schema</vt:lpstr>
      <vt:lpstr>Schema Diagrams</vt:lpstr>
      <vt:lpstr>Searching for elements</vt:lpstr>
      <vt:lpstr>Indexes</vt:lpstr>
      <vt:lpstr>INdexes</vt:lpstr>
      <vt:lpstr>Relationships</vt:lpstr>
      <vt:lpstr>One-to-many &amp; Many-to-one</vt:lpstr>
      <vt:lpstr>One-to-One</vt:lpstr>
      <vt:lpstr>One-to-One-Or-None</vt:lpstr>
      <vt:lpstr>Many-to-Many</vt:lpstr>
      <vt:lpstr>Associative tables</vt:lpstr>
      <vt:lpstr>Aside: Pandas</vt:lpstr>
      <vt:lpstr>SQLite</vt:lpstr>
      <vt:lpstr>How a relational DB fits into your workflow</vt:lpstr>
      <vt:lpstr>Crash Course in SQL (in python)</vt:lpstr>
      <vt:lpstr>Crash Course in SQL (in python)</vt:lpstr>
      <vt:lpstr>Crash Course in SQL (in python)</vt:lpstr>
      <vt:lpstr>Crash Course in SQL (in python)</vt:lpstr>
      <vt:lpstr>Joining data</vt:lpstr>
      <vt:lpstr>Google Image Search One Slide SQL Join Visual</vt:lpstr>
      <vt:lpstr>Inner Joins</vt:lpstr>
      <vt:lpstr>Inner Joins</vt:lpstr>
      <vt:lpstr>Left Joins</vt:lpstr>
      <vt:lpstr>Right Joins</vt:lpstr>
      <vt:lpstr>Left/Right Joins</vt:lpstr>
      <vt:lpstr>Full Outer Join</vt:lpstr>
      <vt:lpstr>Group by Aggregates</vt:lpstr>
      <vt:lpstr>Raw SQL in Pandas</vt:lpstr>
      <vt:lpstr>The Data LifeCycle</vt:lpstr>
      <vt:lpstr>Putting the Science Back in Data Science</vt:lpstr>
      <vt:lpstr>Recall: What is Data Science? </vt:lpstr>
      <vt:lpstr>How Data and Models Interact: Example 1</vt:lpstr>
      <vt:lpstr>How Data and Models Interact: Example 2</vt:lpstr>
      <vt:lpstr>What Makes a Model Good?</vt:lpstr>
      <vt:lpstr>Statistical Model: Inference</vt:lpstr>
      <vt:lpstr>Prediction Model: Regression</vt:lpstr>
      <vt:lpstr>Prediction Model: Classification</vt:lpstr>
      <vt:lpstr>A Side Note On Terms</vt:lpstr>
      <vt:lpstr>Teaser I: Putting on Our Stats Hat</vt:lpstr>
      <vt:lpstr>Teaser II: Putting on Our Stats Hat</vt:lpstr>
      <vt:lpstr>Now, Travel back to London in the 1800s …</vt:lpstr>
      <vt:lpstr>Miasmas, miasmatism, miasmatists</vt:lpstr>
      <vt:lpstr>Jo(h)n Snow, 1813—58</vt:lpstr>
      <vt:lpstr>John Snow’s Map</vt:lpstr>
      <vt:lpstr>Terminology teaser</vt:lpstr>
      <vt:lpstr>Questions</vt:lpstr>
      <vt:lpstr>John Snow’s Experiment</vt:lpstr>
      <vt:lpstr>Next Class: Exploratory Analysis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Kidney Exchange at CMU</dc:title>
  <dc:creator>John Dickerson</dc:creator>
  <cp:lastModifiedBy>John Paul Dickerson</cp:lastModifiedBy>
  <cp:revision>2027</cp:revision>
  <cp:lastPrinted>2019-09-02T19:28:14Z</cp:lastPrinted>
  <dcterms:created xsi:type="dcterms:W3CDTF">2013-03-05T15:39:19Z</dcterms:created>
  <dcterms:modified xsi:type="dcterms:W3CDTF">2021-09-21T03:27:36Z</dcterms:modified>
</cp:coreProperties>
</file>