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61"/>
  </p:notesMasterIdLst>
  <p:handoutMasterIdLst>
    <p:handoutMasterId r:id="rId62"/>
  </p:handoutMasterIdLst>
  <p:sldIdLst>
    <p:sldId id="256" r:id="rId2"/>
    <p:sldId id="423" r:id="rId3"/>
    <p:sldId id="454" r:id="rId4"/>
    <p:sldId id="450" r:id="rId5"/>
    <p:sldId id="456" r:id="rId6"/>
    <p:sldId id="470" r:id="rId7"/>
    <p:sldId id="451" r:id="rId8"/>
    <p:sldId id="461" r:id="rId9"/>
    <p:sldId id="462" r:id="rId10"/>
    <p:sldId id="452" r:id="rId11"/>
    <p:sldId id="455" r:id="rId12"/>
    <p:sldId id="460" r:id="rId13"/>
    <p:sldId id="457" r:id="rId14"/>
    <p:sldId id="453" r:id="rId15"/>
    <p:sldId id="459" r:id="rId16"/>
    <p:sldId id="458" r:id="rId17"/>
    <p:sldId id="422" r:id="rId18"/>
    <p:sldId id="447" r:id="rId19"/>
    <p:sldId id="641" r:id="rId20"/>
    <p:sldId id="426" r:id="rId21"/>
    <p:sldId id="433" r:id="rId22"/>
    <p:sldId id="434" r:id="rId23"/>
    <p:sldId id="511" r:id="rId24"/>
    <p:sldId id="644" r:id="rId25"/>
    <p:sldId id="435" r:id="rId26"/>
    <p:sldId id="444" r:id="rId27"/>
    <p:sldId id="445" r:id="rId28"/>
    <p:sldId id="437" r:id="rId29"/>
    <p:sldId id="439" r:id="rId30"/>
    <p:sldId id="442" r:id="rId31"/>
    <p:sldId id="427" r:id="rId32"/>
    <p:sldId id="441" r:id="rId33"/>
    <p:sldId id="638" r:id="rId34"/>
    <p:sldId id="640" r:id="rId35"/>
    <p:sldId id="428" r:id="rId36"/>
    <p:sldId id="443" r:id="rId37"/>
    <p:sldId id="432" r:id="rId38"/>
    <p:sldId id="642" r:id="rId39"/>
    <p:sldId id="532" r:id="rId40"/>
    <p:sldId id="527" r:id="rId41"/>
    <p:sldId id="537" r:id="rId42"/>
    <p:sldId id="529" r:id="rId43"/>
    <p:sldId id="536" r:id="rId44"/>
    <p:sldId id="534" r:id="rId45"/>
    <p:sldId id="535" r:id="rId46"/>
    <p:sldId id="538" r:id="rId47"/>
    <p:sldId id="539" r:id="rId48"/>
    <p:sldId id="540" r:id="rId49"/>
    <p:sldId id="541" r:id="rId50"/>
    <p:sldId id="542" r:id="rId51"/>
    <p:sldId id="473" r:id="rId52"/>
    <p:sldId id="513" r:id="rId53"/>
    <p:sldId id="517" r:id="rId54"/>
    <p:sldId id="518" r:id="rId55"/>
    <p:sldId id="519" r:id="rId56"/>
    <p:sldId id="521" r:id="rId57"/>
    <p:sldId id="520" r:id="rId58"/>
    <p:sldId id="525" r:id="rId59"/>
    <p:sldId id="643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123" autoAdjust="0"/>
    <p:restoredTop sz="92165" autoAdjust="0"/>
  </p:normalViewPr>
  <p:slideViewPr>
    <p:cSldViewPr snapToGrid="0" snapToObjects="1">
      <p:cViewPr varScale="1">
        <p:scale>
          <a:sx n="66" d="100"/>
          <a:sy n="66" d="100"/>
        </p:scale>
        <p:origin x="208" y="8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BA869-856C-DA4B-9A68-DCD615610BFA}" type="doc">
      <dgm:prSet loTypeId="urn:microsoft.com/office/officeart/2005/8/layout/hierarchy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89A929-BC40-9846-910B-21D773EFFED9}">
      <dgm:prSet phldrT="[Text]"/>
      <dgm:spPr/>
      <dgm:t>
        <a:bodyPr/>
        <a:lstStyle/>
        <a:p>
          <a:r>
            <a:rPr lang="en-US" dirty="0"/>
            <a:t>Data Types</a:t>
          </a:r>
        </a:p>
      </dgm:t>
    </dgm:pt>
    <dgm:pt modelId="{34786749-9C5E-1E45-A67B-9AC89824701B}" type="parTrans" cxnId="{B0D7590D-315F-AB45-B171-9F8DFD7EABBD}">
      <dgm:prSet/>
      <dgm:spPr/>
      <dgm:t>
        <a:bodyPr/>
        <a:lstStyle/>
        <a:p>
          <a:endParaRPr lang="en-US"/>
        </a:p>
      </dgm:t>
    </dgm:pt>
    <dgm:pt modelId="{A95FFD3C-043C-A14F-9BFF-A708DA9CBB60}" type="sibTrans" cxnId="{B0D7590D-315F-AB45-B171-9F8DFD7EABBD}">
      <dgm:prSet/>
      <dgm:spPr/>
      <dgm:t>
        <a:bodyPr/>
        <a:lstStyle/>
        <a:p>
          <a:endParaRPr lang="en-US"/>
        </a:p>
      </dgm:t>
    </dgm:pt>
    <dgm:pt modelId="{663CA8D5-6F13-FE46-AD23-91FFE191A54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Categorical</a:t>
          </a:r>
        </a:p>
      </dgm:t>
    </dgm:pt>
    <dgm:pt modelId="{2979A585-3B9C-A648-A652-4913A7B04088}" type="parTrans" cxnId="{C9343419-98F2-4D47-BA2E-FAF6563B3980}">
      <dgm:prSet/>
      <dgm:spPr/>
      <dgm:t>
        <a:bodyPr/>
        <a:lstStyle/>
        <a:p>
          <a:endParaRPr lang="en-US"/>
        </a:p>
      </dgm:t>
    </dgm:pt>
    <dgm:pt modelId="{767F5BB5-C481-8D4E-9645-1913B7BF7427}" type="sibTrans" cxnId="{C9343419-98F2-4D47-BA2E-FAF6563B3980}">
      <dgm:prSet/>
      <dgm:spPr/>
      <dgm:t>
        <a:bodyPr/>
        <a:lstStyle/>
        <a:p>
          <a:endParaRPr lang="en-US"/>
        </a:p>
      </dgm:t>
    </dgm:pt>
    <dgm:pt modelId="{63D77840-BCEC-734C-8140-B8A762ACB7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Numerical</a:t>
          </a:r>
        </a:p>
      </dgm:t>
    </dgm:pt>
    <dgm:pt modelId="{5D65EB21-79F4-C04D-AAC8-9762C5DEA685}" type="parTrans" cxnId="{EB3A6581-5ECD-904C-8667-DAF19EAAF37B}">
      <dgm:prSet/>
      <dgm:spPr/>
      <dgm:t>
        <a:bodyPr/>
        <a:lstStyle/>
        <a:p>
          <a:endParaRPr lang="en-US"/>
        </a:p>
      </dgm:t>
    </dgm:pt>
    <dgm:pt modelId="{2FF9B17E-7DA2-A34B-B0C4-A19D21A1CD21}" type="sibTrans" cxnId="{EB3A6581-5ECD-904C-8667-DAF19EAAF37B}">
      <dgm:prSet/>
      <dgm:spPr/>
      <dgm:t>
        <a:bodyPr/>
        <a:lstStyle/>
        <a:p>
          <a:endParaRPr lang="en-US"/>
        </a:p>
      </dgm:t>
    </dgm:pt>
    <dgm:pt modelId="{73AEB7A0-EB3F-A24A-9BB3-8BE6D26575CE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Interval</a:t>
          </a:r>
        </a:p>
      </dgm:t>
    </dgm:pt>
    <dgm:pt modelId="{0611128C-47CD-5847-89FA-A3D34190DD50}" type="parTrans" cxnId="{4CAF08D6-B1E1-BE4A-95B8-1B6E43892997}">
      <dgm:prSet/>
      <dgm:spPr/>
      <dgm:t>
        <a:bodyPr/>
        <a:lstStyle/>
        <a:p>
          <a:endParaRPr lang="en-US"/>
        </a:p>
      </dgm:t>
    </dgm:pt>
    <dgm:pt modelId="{1796AB51-0FB5-3449-8498-79BD4FA9B59D}" type="sibTrans" cxnId="{4CAF08D6-B1E1-BE4A-95B8-1B6E43892997}">
      <dgm:prSet/>
      <dgm:spPr/>
      <dgm:t>
        <a:bodyPr/>
        <a:lstStyle/>
        <a:p>
          <a:endParaRPr lang="en-US"/>
        </a:p>
      </dgm:t>
    </dgm:pt>
    <dgm:pt modelId="{647DDA1B-926D-1D46-B1A2-1E5A4E29B78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Ratio</a:t>
          </a:r>
        </a:p>
      </dgm:t>
    </dgm:pt>
    <dgm:pt modelId="{0AE12B21-E804-8E41-8E8A-A54E063874DC}" type="parTrans" cxnId="{9AD5EB6E-66F2-9546-A7F6-9562E5599AB5}">
      <dgm:prSet/>
      <dgm:spPr/>
      <dgm:t>
        <a:bodyPr/>
        <a:lstStyle/>
        <a:p>
          <a:endParaRPr lang="en-US"/>
        </a:p>
      </dgm:t>
    </dgm:pt>
    <dgm:pt modelId="{B9603F69-99BC-B144-8D53-6062D6A8CFEF}" type="sibTrans" cxnId="{9AD5EB6E-66F2-9546-A7F6-9562E5599AB5}">
      <dgm:prSet/>
      <dgm:spPr/>
      <dgm:t>
        <a:bodyPr/>
        <a:lstStyle/>
        <a:p>
          <a:endParaRPr lang="en-US"/>
        </a:p>
      </dgm:t>
    </dgm:pt>
    <dgm:pt modelId="{8BB74CC7-5371-434D-B309-A4B8A4F8B44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Nominal</a:t>
          </a:r>
        </a:p>
      </dgm:t>
    </dgm:pt>
    <dgm:pt modelId="{D7F757E4-D01D-BD44-8A17-6FB2E90AFB5A}" type="parTrans" cxnId="{B5699861-5389-3645-8CE6-0719C3AB6282}">
      <dgm:prSet/>
      <dgm:spPr/>
      <dgm:t>
        <a:bodyPr/>
        <a:lstStyle/>
        <a:p>
          <a:endParaRPr lang="en-US"/>
        </a:p>
      </dgm:t>
    </dgm:pt>
    <dgm:pt modelId="{A1F4F545-C8BF-6146-BD2B-B84E09B500A9}" type="sibTrans" cxnId="{B5699861-5389-3645-8CE6-0719C3AB6282}">
      <dgm:prSet/>
      <dgm:spPr/>
      <dgm:t>
        <a:bodyPr/>
        <a:lstStyle/>
        <a:p>
          <a:endParaRPr lang="en-US"/>
        </a:p>
      </dgm:t>
    </dgm:pt>
    <dgm:pt modelId="{8C701665-040A-2F4C-BA26-D9F3A7554B6E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Ordinal</a:t>
          </a:r>
        </a:p>
      </dgm:t>
    </dgm:pt>
    <dgm:pt modelId="{FC82823D-59DA-EA40-AC7C-53ADCFC0B9B9}" type="parTrans" cxnId="{0D1652B6-8DAA-464E-9D61-82C2C2112C08}">
      <dgm:prSet/>
      <dgm:spPr/>
      <dgm:t>
        <a:bodyPr/>
        <a:lstStyle/>
        <a:p>
          <a:endParaRPr lang="en-US"/>
        </a:p>
      </dgm:t>
    </dgm:pt>
    <dgm:pt modelId="{C5015021-6025-D144-B4CA-163ED6FA558F}" type="sibTrans" cxnId="{0D1652B6-8DAA-464E-9D61-82C2C2112C08}">
      <dgm:prSet/>
      <dgm:spPr/>
      <dgm:t>
        <a:bodyPr/>
        <a:lstStyle/>
        <a:p>
          <a:endParaRPr lang="en-US"/>
        </a:p>
      </dgm:t>
    </dgm:pt>
    <dgm:pt modelId="{022ECFAA-5DFA-3442-9BA0-94FB5210CF30}" type="pres">
      <dgm:prSet presAssocID="{641BA869-856C-DA4B-9A68-DCD615610BF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444738F-9962-5B4E-A978-13E35177D2FC}" type="pres">
      <dgm:prSet presAssocID="{641BA869-856C-DA4B-9A68-DCD615610BFA}" presName="hierFlow" presStyleCnt="0"/>
      <dgm:spPr/>
    </dgm:pt>
    <dgm:pt modelId="{A74B3DF1-9609-CA44-B0F9-6A4D00A22B35}" type="pres">
      <dgm:prSet presAssocID="{641BA869-856C-DA4B-9A68-DCD615610BF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C095FD0-E3CF-2448-AD9D-62D4A8C04E23}" type="pres">
      <dgm:prSet presAssocID="{7C89A929-BC40-9846-910B-21D773EFFED9}" presName="Name17" presStyleCnt="0"/>
      <dgm:spPr/>
    </dgm:pt>
    <dgm:pt modelId="{0559FF77-E4BF-D74D-A587-9F930C8671B5}" type="pres">
      <dgm:prSet presAssocID="{7C89A929-BC40-9846-910B-21D773EFFED9}" presName="level1Shape" presStyleLbl="node0" presStyleIdx="0" presStyleCnt="1">
        <dgm:presLayoutVars>
          <dgm:chPref val="3"/>
        </dgm:presLayoutVars>
      </dgm:prSet>
      <dgm:spPr/>
    </dgm:pt>
    <dgm:pt modelId="{73E43A20-427A-004A-8A03-6C8C03976DA2}" type="pres">
      <dgm:prSet presAssocID="{7C89A929-BC40-9846-910B-21D773EFFED9}" presName="hierChild2" presStyleCnt="0"/>
      <dgm:spPr/>
    </dgm:pt>
    <dgm:pt modelId="{D41E7B07-244C-1643-ABBB-E9893915CD59}" type="pres">
      <dgm:prSet presAssocID="{2979A585-3B9C-A648-A652-4913A7B04088}" presName="Name25" presStyleLbl="parChTrans1D2" presStyleIdx="0" presStyleCnt="2"/>
      <dgm:spPr/>
    </dgm:pt>
    <dgm:pt modelId="{B41D0358-99DC-A94A-8A70-D5859FAB97CB}" type="pres">
      <dgm:prSet presAssocID="{2979A585-3B9C-A648-A652-4913A7B04088}" presName="connTx" presStyleLbl="parChTrans1D2" presStyleIdx="0" presStyleCnt="2"/>
      <dgm:spPr/>
    </dgm:pt>
    <dgm:pt modelId="{E0234430-C6EB-C84F-8535-9CDCCA65BC43}" type="pres">
      <dgm:prSet presAssocID="{663CA8D5-6F13-FE46-AD23-91FFE191A54C}" presName="Name30" presStyleCnt="0"/>
      <dgm:spPr/>
    </dgm:pt>
    <dgm:pt modelId="{55E79021-6210-0A4D-AEB3-3E25B85DEFFC}" type="pres">
      <dgm:prSet presAssocID="{663CA8D5-6F13-FE46-AD23-91FFE191A54C}" presName="level2Shape" presStyleLbl="node2" presStyleIdx="0" presStyleCnt="2"/>
      <dgm:spPr/>
    </dgm:pt>
    <dgm:pt modelId="{2D83D783-6082-2B49-A9B7-52C808B03A46}" type="pres">
      <dgm:prSet presAssocID="{663CA8D5-6F13-FE46-AD23-91FFE191A54C}" presName="hierChild3" presStyleCnt="0"/>
      <dgm:spPr/>
    </dgm:pt>
    <dgm:pt modelId="{E147E9DF-5F1B-AF49-A9D7-5E60B820F15B}" type="pres">
      <dgm:prSet presAssocID="{D7F757E4-D01D-BD44-8A17-6FB2E90AFB5A}" presName="Name25" presStyleLbl="parChTrans1D3" presStyleIdx="0" presStyleCnt="4"/>
      <dgm:spPr/>
    </dgm:pt>
    <dgm:pt modelId="{8AFA2601-6420-8F49-AFBD-0433F51C2B8D}" type="pres">
      <dgm:prSet presAssocID="{D7F757E4-D01D-BD44-8A17-6FB2E90AFB5A}" presName="connTx" presStyleLbl="parChTrans1D3" presStyleIdx="0" presStyleCnt="4"/>
      <dgm:spPr/>
    </dgm:pt>
    <dgm:pt modelId="{BDCD3F1F-CC69-9845-9D26-BF099B39F377}" type="pres">
      <dgm:prSet presAssocID="{8BB74CC7-5371-434D-B309-A4B8A4F8B443}" presName="Name30" presStyleCnt="0"/>
      <dgm:spPr/>
    </dgm:pt>
    <dgm:pt modelId="{DB941C13-26E0-DA44-A371-1737A021107C}" type="pres">
      <dgm:prSet presAssocID="{8BB74CC7-5371-434D-B309-A4B8A4F8B443}" presName="level2Shape" presStyleLbl="node3" presStyleIdx="0" presStyleCnt="4"/>
      <dgm:spPr/>
    </dgm:pt>
    <dgm:pt modelId="{73E7152E-6043-2F47-92E3-62747592C229}" type="pres">
      <dgm:prSet presAssocID="{8BB74CC7-5371-434D-B309-A4B8A4F8B443}" presName="hierChild3" presStyleCnt="0"/>
      <dgm:spPr/>
    </dgm:pt>
    <dgm:pt modelId="{B804806C-1823-764A-8204-E8673366169E}" type="pres">
      <dgm:prSet presAssocID="{FC82823D-59DA-EA40-AC7C-53ADCFC0B9B9}" presName="Name25" presStyleLbl="parChTrans1D3" presStyleIdx="1" presStyleCnt="4"/>
      <dgm:spPr/>
    </dgm:pt>
    <dgm:pt modelId="{11F21376-244F-1E49-A5E7-62E955586401}" type="pres">
      <dgm:prSet presAssocID="{FC82823D-59DA-EA40-AC7C-53ADCFC0B9B9}" presName="connTx" presStyleLbl="parChTrans1D3" presStyleIdx="1" presStyleCnt="4"/>
      <dgm:spPr/>
    </dgm:pt>
    <dgm:pt modelId="{75CCB3FB-3BF9-4448-BBAA-81A0204430DB}" type="pres">
      <dgm:prSet presAssocID="{8C701665-040A-2F4C-BA26-D9F3A7554B6E}" presName="Name30" presStyleCnt="0"/>
      <dgm:spPr/>
    </dgm:pt>
    <dgm:pt modelId="{5394EAD2-1EF3-4942-BBF8-9AF68C018BB0}" type="pres">
      <dgm:prSet presAssocID="{8C701665-040A-2F4C-BA26-D9F3A7554B6E}" presName="level2Shape" presStyleLbl="node3" presStyleIdx="1" presStyleCnt="4"/>
      <dgm:spPr/>
    </dgm:pt>
    <dgm:pt modelId="{E0EB2C20-25DD-BA40-B6DE-B20F2C646D13}" type="pres">
      <dgm:prSet presAssocID="{8C701665-040A-2F4C-BA26-D9F3A7554B6E}" presName="hierChild3" presStyleCnt="0"/>
      <dgm:spPr/>
    </dgm:pt>
    <dgm:pt modelId="{11B53E8B-1B0E-0B46-B473-55208D81C634}" type="pres">
      <dgm:prSet presAssocID="{5D65EB21-79F4-C04D-AAC8-9762C5DEA685}" presName="Name25" presStyleLbl="parChTrans1D2" presStyleIdx="1" presStyleCnt="2"/>
      <dgm:spPr/>
    </dgm:pt>
    <dgm:pt modelId="{1FB42605-0513-6D42-B79C-25C2EAAD7C61}" type="pres">
      <dgm:prSet presAssocID="{5D65EB21-79F4-C04D-AAC8-9762C5DEA685}" presName="connTx" presStyleLbl="parChTrans1D2" presStyleIdx="1" presStyleCnt="2"/>
      <dgm:spPr/>
    </dgm:pt>
    <dgm:pt modelId="{F39A9865-A624-094F-86D1-C242E3D5D352}" type="pres">
      <dgm:prSet presAssocID="{63D77840-BCEC-734C-8140-B8A762ACB769}" presName="Name30" presStyleCnt="0"/>
      <dgm:spPr/>
    </dgm:pt>
    <dgm:pt modelId="{A03D09D3-2815-BD48-B2FB-B992A0293C42}" type="pres">
      <dgm:prSet presAssocID="{63D77840-BCEC-734C-8140-B8A762ACB769}" presName="level2Shape" presStyleLbl="node2" presStyleIdx="1" presStyleCnt="2"/>
      <dgm:spPr/>
    </dgm:pt>
    <dgm:pt modelId="{DC099E98-AE1C-224C-A29D-2ED6DFFB384A}" type="pres">
      <dgm:prSet presAssocID="{63D77840-BCEC-734C-8140-B8A762ACB769}" presName="hierChild3" presStyleCnt="0"/>
      <dgm:spPr/>
    </dgm:pt>
    <dgm:pt modelId="{F8475684-AF52-BC42-AE5F-0C4D6B7B1C57}" type="pres">
      <dgm:prSet presAssocID="{0611128C-47CD-5847-89FA-A3D34190DD50}" presName="Name25" presStyleLbl="parChTrans1D3" presStyleIdx="2" presStyleCnt="4"/>
      <dgm:spPr/>
    </dgm:pt>
    <dgm:pt modelId="{D274D38D-255B-7D4D-8369-EFE0798A89C6}" type="pres">
      <dgm:prSet presAssocID="{0611128C-47CD-5847-89FA-A3D34190DD50}" presName="connTx" presStyleLbl="parChTrans1D3" presStyleIdx="2" presStyleCnt="4"/>
      <dgm:spPr/>
    </dgm:pt>
    <dgm:pt modelId="{DEF4D6E3-240A-F845-962F-D933BFDC9DDB}" type="pres">
      <dgm:prSet presAssocID="{73AEB7A0-EB3F-A24A-9BB3-8BE6D26575CE}" presName="Name30" presStyleCnt="0"/>
      <dgm:spPr/>
    </dgm:pt>
    <dgm:pt modelId="{5E53D8CC-C11A-D54A-BF06-91DC68AEE4A8}" type="pres">
      <dgm:prSet presAssocID="{73AEB7A0-EB3F-A24A-9BB3-8BE6D26575CE}" presName="level2Shape" presStyleLbl="node3" presStyleIdx="2" presStyleCnt="4"/>
      <dgm:spPr/>
    </dgm:pt>
    <dgm:pt modelId="{E2B440C3-7525-FE4A-A6A7-3AA2D141F4E5}" type="pres">
      <dgm:prSet presAssocID="{73AEB7A0-EB3F-A24A-9BB3-8BE6D26575CE}" presName="hierChild3" presStyleCnt="0"/>
      <dgm:spPr/>
    </dgm:pt>
    <dgm:pt modelId="{FEBDEB14-224E-0544-999A-4F0DD72D06D4}" type="pres">
      <dgm:prSet presAssocID="{0AE12B21-E804-8E41-8E8A-A54E063874DC}" presName="Name25" presStyleLbl="parChTrans1D3" presStyleIdx="3" presStyleCnt="4"/>
      <dgm:spPr/>
    </dgm:pt>
    <dgm:pt modelId="{EAFFB840-B02F-EC4A-8723-7E739BF9A275}" type="pres">
      <dgm:prSet presAssocID="{0AE12B21-E804-8E41-8E8A-A54E063874DC}" presName="connTx" presStyleLbl="parChTrans1D3" presStyleIdx="3" presStyleCnt="4"/>
      <dgm:spPr/>
    </dgm:pt>
    <dgm:pt modelId="{47A7DAB5-4A63-4044-89BC-416A1F2A0E93}" type="pres">
      <dgm:prSet presAssocID="{647DDA1B-926D-1D46-B1A2-1E5A4E29B78A}" presName="Name30" presStyleCnt="0"/>
      <dgm:spPr/>
    </dgm:pt>
    <dgm:pt modelId="{CAFA975F-06C8-4D4B-80E0-F9437A5FF487}" type="pres">
      <dgm:prSet presAssocID="{647DDA1B-926D-1D46-B1A2-1E5A4E29B78A}" presName="level2Shape" presStyleLbl="node3" presStyleIdx="3" presStyleCnt="4"/>
      <dgm:spPr/>
    </dgm:pt>
    <dgm:pt modelId="{21CB1B7E-2CF9-2D4E-81D3-A932424B8546}" type="pres">
      <dgm:prSet presAssocID="{647DDA1B-926D-1D46-B1A2-1E5A4E29B78A}" presName="hierChild3" presStyleCnt="0"/>
      <dgm:spPr/>
    </dgm:pt>
    <dgm:pt modelId="{0539E02E-F5B0-E34B-8433-9B14B434929E}" type="pres">
      <dgm:prSet presAssocID="{641BA869-856C-DA4B-9A68-DCD615610BFA}" presName="bgShapesFlow" presStyleCnt="0"/>
      <dgm:spPr/>
    </dgm:pt>
  </dgm:ptLst>
  <dgm:cxnLst>
    <dgm:cxn modelId="{B0D7590D-315F-AB45-B171-9F8DFD7EABBD}" srcId="{641BA869-856C-DA4B-9A68-DCD615610BFA}" destId="{7C89A929-BC40-9846-910B-21D773EFFED9}" srcOrd="0" destOrd="0" parTransId="{34786749-9C5E-1E45-A67B-9AC89824701B}" sibTransId="{A95FFD3C-043C-A14F-9BFF-A708DA9CBB60}"/>
    <dgm:cxn modelId="{AE66AB10-E42F-E049-A804-F865146119E1}" type="presOf" srcId="{FC82823D-59DA-EA40-AC7C-53ADCFC0B9B9}" destId="{11F21376-244F-1E49-A5E7-62E955586401}" srcOrd="1" destOrd="0" presId="urn:microsoft.com/office/officeart/2005/8/layout/hierarchy5"/>
    <dgm:cxn modelId="{C9343419-98F2-4D47-BA2E-FAF6563B3980}" srcId="{7C89A929-BC40-9846-910B-21D773EFFED9}" destId="{663CA8D5-6F13-FE46-AD23-91FFE191A54C}" srcOrd="0" destOrd="0" parTransId="{2979A585-3B9C-A648-A652-4913A7B04088}" sibTransId="{767F5BB5-C481-8D4E-9645-1913B7BF7427}"/>
    <dgm:cxn modelId="{269F4D41-16E0-FF42-AB12-D4A88FF8C725}" type="presOf" srcId="{D7F757E4-D01D-BD44-8A17-6FB2E90AFB5A}" destId="{E147E9DF-5F1B-AF49-A9D7-5E60B820F15B}" srcOrd="0" destOrd="0" presId="urn:microsoft.com/office/officeart/2005/8/layout/hierarchy5"/>
    <dgm:cxn modelId="{8CBEC64A-F50D-6C4D-9524-1D2941236344}" type="presOf" srcId="{647DDA1B-926D-1D46-B1A2-1E5A4E29B78A}" destId="{CAFA975F-06C8-4D4B-80E0-F9437A5FF487}" srcOrd="0" destOrd="0" presId="urn:microsoft.com/office/officeart/2005/8/layout/hierarchy5"/>
    <dgm:cxn modelId="{C81D5661-1DAD-5C4C-8D9A-1D972C1AC0A9}" type="presOf" srcId="{5D65EB21-79F4-C04D-AAC8-9762C5DEA685}" destId="{1FB42605-0513-6D42-B79C-25C2EAAD7C61}" srcOrd="1" destOrd="0" presId="urn:microsoft.com/office/officeart/2005/8/layout/hierarchy5"/>
    <dgm:cxn modelId="{B5699861-5389-3645-8CE6-0719C3AB6282}" srcId="{663CA8D5-6F13-FE46-AD23-91FFE191A54C}" destId="{8BB74CC7-5371-434D-B309-A4B8A4F8B443}" srcOrd="0" destOrd="0" parTransId="{D7F757E4-D01D-BD44-8A17-6FB2E90AFB5A}" sibTransId="{A1F4F545-C8BF-6146-BD2B-B84E09B500A9}"/>
    <dgm:cxn modelId="{96B1886B-FFB9-614E-8EAA-49424B5A782B}" type="presOf" srcId="{8C701665-040A-2F4C-BA26-D9F3A7554B6E}" destId="{5394EAD2-1EF3-4942-BBF8-9AF68C018BB0}" srcOrd="0" destOrd="0" presId="urn:microsoft.com/office/officeart/2005/8/layout/hierarchy5"/>
    <dgm:cxn modelId="{9AD5EB6E-66F2-9546-A7F6-9562E5599AB5}" srcId="{63D77840-BCEC-734C-8140-B8A762ACB769}" destId="{647DDA1B-926D-1D46-B1A2-1E5A4E29B78A}" srcOrd="1" destOrd="0" parTransId="{0AE12B21-E804-8E41-8E8A-A54E063874DC}" sibTransId="{B9603F69-99BC-B144-8D53-6062D6A8CFEF}"/>
    <dgm:cxn modelId="{F600A17A-7CCA-7B46-8DAE-7F5EF2FBF7AB}" type="presOf" srcId="{0611128C-47CD-5847-89FA-A3D34190DD50}" destId="{D274D38D-255B-7D4D-8369-EFE0798A89C6}" srcOrd="1" destOrd="0" presId="urn:microsoft.com/office/officeart/2005/8/layout/hierarchy5"/>
    <dgm:cxn modelId="{EB3A6581-5ECD-904C-8667-DAF19EAAF37B}" srcId="{7C89A929-BC40-9846-910B-21D773EFFED9}" destId="{63D77840-BCEC-734C-8140-B8A762ACB769}" srcOrd="1" destOrd="0" parTransId="{5D65EB21-79F4-C04D-AAC8-9762C5DEA685}" sibTransId="{2FF9B17E-7DA2-A34B-B0C4-A19D21A1CD21}"/>
    <dgm:cxn modelId="{396FC386-0D96-7E46-9BEE-537243B9F898}" type="presOf" srcId="{2979A585-3B9C-A648-A652-4913A7B04088}" destId="{B41D0358-99DC-A94A-8A70-D5859FAB97CB}" srcOrd="1" destOrd="0" presId="urn:microsoft.com/office/officeart/2005/8/layout/hierarchy5"/>
    <dgm:cxn modelId="{8DE29389-A5F9-1142-BB20-C359C3BFD94B}" type="presOf" srcId="{663CA8D5-6F13-FE46-AD23-91FFE191A54C}" destId="{55E79021-6210-0A4D-AEB3-3E25B85DEFFC}" srcOrd="0" destOrd="0" presId="urn:microsoft.com/office/officeart/2005/8/layout/hierarchy5"/>
    <dgm:cxn modelId="{07D8E499-9A06-B54D-8029-97124B5526AB}" type="presOf" srcId="{0AE12B21-E804-8E41-8E8A-A54E063874DC}" destId="{EAFFB840-B02F-EC4A-8723-7E739BF9A275}" srcOrd="1" destOrd="0" presId="urn:microsoft.com/office/officeart/2005/8/layout/hierarchy5"/>
    <dgm:cxn modelId="{51042BA0-BA4E-B84C-BC4B-95A907FBFECF}" type="presOf" srcId="{0AE12B21-E804-8E41-8E8A-A54E063874DC}" destId="{FEBDEB14-224E-0544-999A-4F0DD72D06D4}" srcOrd="0" destOrd="0" presId="urn:microsoft.com/office/officeart/2005/8/layout/hierarchy5"/>
    <dgm:cxn modelId="{2EB347AA-BCF6-A54F-9091-D3DDC7DDBFE6}" type="presOf" srcId="{63D77840-BCEC-734C-8140-B8A762ACB769}" destId="{A03D09D3-2815-BD48-B2FB-B992A0293C42}" srcOrd="0" destOrd="0" presId="urn:microsoft.com/office/officeart/2005/8/layout/hierarchy5"/>
    <dgm:cxn modelId="{656E5CAB-B481-E34B-8E4D-D6E800483659}" type="presOf" srcId="{7C89A929-BC40-9846-910B-21D773EFFED9}" destId="{0559FF77-E4BF-D74D-A587-9F930C8671B5}" srcOrd="0" destOrd="0" presId="urn:microsoft.com/office/officeart/2005/8/layout/hierarchy5"/>
    <dgm:cxn modelId="{540617AC-203E-0240-8306-351847DE32D7}" type="presOf" srcId="{73AEB7A0-EB3F-A24A-9BB3-8BE6D26575CE}" destId="{5E53D8CC-C11A-D54A-BF06-91DC68AEE4A8}" srcOrd="0" destOrd="0" presId="urn:microsoft.com/office/officeart/2005/8/layout/hierarchy5"/>
    <dgm:cxn modelId="{93F54FB0-A091-C143-B03D-C65D87A2CD99}" type="presOf" srcId="{D7F757E4-D01D-BD44-8A17-6FB2E90AFB5A}" destId="{8AFA2601-6420-8F49-AFBD-0433F51C2B8D}" srcOrd="1" destOrd="0" presId="urn:microsoft.com/office/officeart/2005/8/layout/hierarchy5"/>
    <dgm:cxn modelId="{0D1652B6-8DAA-464E-9D61-82C2C2112C08}" srcId="{663CA8D5-6F13-FE46-AD23-91FFE191A54C}" destId="{8C701665-040A-2F4C-BA26-D9F3A7554B6E}" srcOrd="1" destOrd="0" parTransId="{FC82823D-59DA-EA40-AC7C-53ADCFC0B9B9}" sibTransId="{C5015021-6025-D144-B4CA-163ED6FA558F}"/>
    <dgm:cxn modelId="{4A1257BC-C6DC-164E-ACB3-2F8EAA097E41}" type="presOf" srcId="{0611128C-47CD-5847-89FA-A3D34190DD50}" destId="{F8475684-AF52-BC42-AE5F-0C4D6B7B1C57}" srcOrd="0" destOrd="0" presId="urn:microsoft.com/office/officeart/2005/8/layout/hierarchy5"/>
    <dgm:cxn modelId="{FC31E8D4-2C94-8B40-8D20-682508558D52}" type="presOf" srcId="{641BA869-856C-DA4B-9A68-DCD615610BFA}" destId="{022ECFAA-5DFA-3442-9BA0-94FB5210CF30}" srcOrd="0" destOrd="0" presId="urn:microsoft.com/office/officeart/2005/8/layout/hierarchy5"/>
    <dgm:cxn modelId="{4CAF08D6-B1E1-BE4A-95B8-1B6E43892997}" srcId="{63D77840-BCEC-734C-8140-B8A762ACB769}" destId="{73AEB7A0-EB3F-A24A-9BB3-8BE6D26575CE}" srcOrd="0" destOrd="0" parTransId="{0611128C-47CD-5847-89FA-A3D34190DD50}" sibTransId="{1796AB51-0FB5-3449-8498-79BD4FA9B59D}"/>
    <dgm:cxn modelId="{F29A68DB-0B3C-8D4E-A720-6681EDAA3E04}" type="presOf" srcId="{FC82823D-59DA-EA40-AC7C-53ADCFC0B9B9}" destId="{B804806C-1823-764A-8204-E8673366169E}" srcOrd="0" destOrd="0" presId="urn:microsoft.com/office/officeart/2005/8/layout/hierarchy5"/>
    <dgm:cxn modelId="{9331A3E7-5E1F-154F-B818-F53944333187}" type="presOf" srcId="{8BB74CC7-5371-434D-B309-A4B8A4F8B443}" destId="{DB941C13-26E0-DA44-A371-1737A021107C}" srcOrd="0" destOrd="0" presId="urn:microsoft.com/office/officeart/2005/8/layout/hierarchy5"/>
    <dgm:cxn modelId="{3306B0F0-9098-7747-AF98-3FEE31DE688F}" type="presOf" srcId="{2979A585-3B9C-A648-A652-4913A7B04088}" destId="{D41E7B07-244C-1643-ABBB-E9893915CD59}" srcOrd="0" destOrd="0" presId="urn:microsoft.com/office/officeart/2005/8/layout/hierarchy5"/>
    <dgm:cxn modelId="{C7B53AF6-18F4-F640-A029-66C2B862FFE1}" type="presOf" srcId="{5D65EB21-79F4-C04D-AAC8-9762C5DEA685}" destId="{11B53E8B-1B0E-0B46-B473-55208D81C634}" srcOrd="0" destOrd="0" presId="urn:microsoft.com/office/officeart/2005/8/layout/hierarchy5"/>
    <dgm:cxn modelId="{F3492753-6560-5240-86F1-62E09656FEFF}" type="presParOf" srcId="{022ECFAA-5DFA-3442-9BA0-94FB5210CF30}" destId="{2444738F-9962-5B4E-A978-13E35177D2FC}" srcOrd="0" destOrd="0" presId="urn:microsoft.com/office/officeart/2005/8/layout/hierarchy5"/>
    <dgm:cxn modelId="{04A3218F-B9F2-9C4F-BE78-AD4F831ED60C}" type="presParOf" srcId="{2444738F-9962-5B4E-A978-13E35177D2FC}" destId="{A74B3DF1-9609-CA44-B0F9-6A4D00A22B35}" srcOrd="0" destOrd="0" presId="urn:microsoft.com/office/officeart/2005/8/layout/hierarchy5"/>
    <dgm:cxn modelId="{CD76C032-0530-3840-ADB1-781C9E8B4115}" type="presParOf" srcId="{A74B3DF1-9609-CA44-B0F9-6A4D00A22B35}" destId="{6C095FD0-E3CF-2448-AD9D-62D4A8C04E23}" srcOrd="0" destOrd="0" presId="urn:microsoft.com/office/officeart/2005/8/layout/hierarchy5"/>
    <dgm:cxn modelId="{A1060AD2-8DC7-2047-972A-F2C047C8A885}" type="presParOf" srcId="{6C095FD0-E3CF-2448-AD9D-62D4A8C04E23}" destId="{0559FF77-E4BF-D74D-A587-9F930C8671B5}" srcOrd="0" destOrd="0" presId="urn:microsoft.com/office/officeart/2005/8/layout/hierarchy5"/>
    <dgm:cxn modelId="{6B15ED0C-5B79-E745-90FB-9A9AC40F295A}" type="presParOf" srcId="{6C095FD0-E3CF-2448-AD9D-62D4A8C04E23}" destId="{73E43A20-427A-004A-8A03-6C8C03976DA2}" srcOrd="1" destOrd="0" presId="urn:microsoft.com/office/officeart/2005/8/layout/hierarchy5"/>
    <dgm:cxn modelId="{6D43EE70-A4E2-2A4F-A103-275FDC443559}" type="presParOf" srcId="{73E43A20-427A-004A-8A03-6C8C03976DA2}" destId="{D41E7B07-244C-1643-ABBB-E9893915CD59}" srcOrd="0" destOrd="0" presId="urn:microsoft.com/office/officeart/2005/8/layout/hierarchy5"/>
    <dgm:cxn modelId="{30A50043-8F8D-964F-BFC7-B6B8704853AE}" type="presParOf" srcId="{D41E7B07-244C-1643-ABBB-E9893915CD59}" destId="{B41D0358-99DC-A94A-8A70-D5859FAB97CB}" srcOrd="0" destOrd="0" presId="urn:microsoft.com/office/officeart/2005/8/layout/hierarchy5"/>
    <dgm:cxn modelId="{9BECC6C7-EF16-C641-8270-0AAE2ABB8607}" type="presParOf" srcId="{73E43A20-427A-004A-8A03-6C8C03976DA2}" destId="{E0234430-C6EB-C84F-8535-9CDCCA65BC43}" srcOrd="1" destOrd="0" presId="urn:microsoft.com/office/officeart/2005/8/layout/hierarchy5"/>
    <dgm:cxn modelId="{83F8FF85-4602-7D44-8C85-B1780BD34B63}" type="presParOf" srcId="{E0234430-C6EB-C84F-8535-9CDCCA65BC43}" destId="{55E79021-6210-0A4D-AEB3-3E25B85DEFFC}" srcOrd="0" destOrd="0" presId="urn:microsoft.com/office/officeart/2005/8/layout/hierarchy5"/>
    <dgm:cxn modelId="{A1FB2643-6733-0445-BCFE-F994774FFB63}" type="presParOf" srcId="{E0234430-C6EB-C84F-8535-9CDCCA65BC43}" destId="{2D83D783-6082-2B49-A9B7-52C808B03A46}" srcOrd="1" destOrd="0" presId="urn:microsoft.com/office/officeart/2005/8/layout/hierarchy5"/>
    <dgm:cxn modelId="{9F099F1B-8A9A-3543-9179-0E81B9214FD9}" type="presParOf" srcId="{2D83D783-6082-2B49-A9B7-52C808B03A46}" destId="{E147E9DF-5F1B-AF49-A9D7-5E60B820F15B}" srcOrd="0" destOrd="0" presId="urn:microsoft.com/office/officeart/2005/8/layout/hierarchy5"/>
    <dgm:cxn modelId="{81F0FFC5-E706-FF4C-B1A4-5D180F7EFEAB}" type="presParOf" srcId="{E147E9DF-5F1B-AF49-A9D7-5E60B820F15B}" destId="{8AFA2601-6420-8F49-AFBD-0433F51C2B8D}" srcOrd="0" destOrd="0" presId="urn:microsoft.com/office/officeart/2005/8/layout/hierarchy5"/>
    <dgm:cxn modelId="{B8F91002-E1EF-EE43-A1FD-EC8A625C65C8}" type="presParOf" srcId="{2D83D783-6082-2B49-A9B7-52C808B03A46}" destId="{BDCD3F1F-CC69-9845-9D26-BF099B39F377}" srcOrd="1" destOrd="0" presId="urn:microsoft.com/office/officeart/2005/8/layout/hierarchy5"/>
    <dgm:cxn modelId="{22DF76E4-F9B2-3940-ADD5-D798E79A6B63}" type="presParOf" srcId="{BDCD3F1F-CC69-9845-9D26-BF099B39F377}" destId="{DB941C13-26E0-DA44-A371-1737A021107C}" srcOrd="0" destOrd="0" presId="urn:microsoft.com/office/officeart/2005/8/layout/hierarchy5"/>
    <dgm:cxn modelId="{81C5D36C-7E0E-D247-A4C1-7C068E4B2DB0}" type="presParOf" srcId="{BDCD3F1F-CC69-9845-9D26-BF099B39F377}" destId="{73E7152E-6043-2F47-92E3-62747592C229}" srcOrd="1" destOrd="0" presId="urn:microsoft.com/office/officeart/2005/8/layout/hierarchy5"/>
    <dgm:cxn modelId="{D6670418-3C72-3647-B265-5B360C7CFE35}" type="presParOf" srcId="{2D83D783-6082-2B49-A9B7-52C808B03A46}" destId="{B804806C-1823-764A-8204-E8673366169E}" srcOrd="2" destOrd="0" presId="urn:microsoft.com/office/officeart/2005/8/layout/hierarchy5"/>
    <dgm:cxn modelId="{173782E6-B572-ED48-ABBB-6DA95DB8128A}" type="presParOf" srcId="{B804806C-1823-764A-8204-E8673366169E}" destId="{11F21376-244F-1E49-A5E7-62E955586401}" srcOrd="0" destOrd="0" presId="urn:microsoft.com/office/officeart/2005/8/layout/hierarchy5"/>
    <dgm:cxn modelId="{1C0F91A4-8356-534C-A497-B6C8207A479E}" type="presParOf" srcId="{2D83D783-6082-2B49-A9B7-52C808B03A46}" destId="{75CCB3FB-3BF9-4448-BBAA-81A0204430DB}" srcOrd="3" destOrd="0" presId="urn:microsoft.com/office/officeart/2005/8/layout/hierarchy5"/>
    <dgm:cxn modelId="{1303DA65-02A5-DA4C-8997-E091CBB42E2F}" type="presParOf" srcId="{75CCB3FB-3BF9-4448-BBAA-81A0204430DB}" destId="{5394EAD2-1EF3-4942-BBF8-9AF68C018BB0}" srcOrd="0" destOrd="0" presId="urn:microsoft.com/office/officeart/2005/8/layout/hierarchy5"/>
    <dgm:cxn modelId="{F68A0700-EAEB-034C-B415-36949E50DADB}" type="presParOf" srcId="{75CCB3FB-3BF9-4448-BBAA-81A0204430DB}" destId="{E0EB2C20-25DD-BA40-B6DE-B20F2C646D13}" srcOrd="1" destOrd="0" presId="urn:microsoft.com/office/officeart/2005/8/layout/hierarchy5"/>
    <dgm:cxn modelId="{32CBF2A4-8A63-2445-8EB3-D78BE1D7E670}" type="presParOf" srcId="{73E43A20-427A-004A-8A03-6C8C03976DA2}" destId="{11B53E8B-1B0E-0B46-B473-55208D81C634}" srcOrd="2" destOrd="0" presId="urn:microsoft.com/office/officeart/2005/8/layout/hierarchy5"/>
    <dgm:cxn modelId="{44834D69-8F92-B049-9FC8-9FD16DE14233}" type="presParOf" srcId="{11B53E8B-1B0E-0B46-B473-55208D81C634}" destId="{1FB42605-0513-6D42-B79C-25C2EAAD7C61}" srcOrd="0" destOrd="0" presId="urn:microsoft.com/office/officeart/2005/8/layout/hierarchy5"/>
    <dgm:cxn modelId="{0CE00DAA-4806-4A46-BED7-D2D53EEBA4E3}" type="presParOf" srcId="{73E43A20-427A-004A-8A03-6C8C03976DA2}" destId="{F39A9865-A624-094F-86D1-C242E3D5D352}" srcOrd="3" destOrd="0" presId="urn:microsoft.com/office/officeart/2005/8/layout/hierarchy5"/>
    <dgm:cxn modelId="{E41EC589-E1A8-5B46-81FD-4F7B0C835CD4}" type="presParOf" srcId="{F39A9865-A624-094F-86D1-C242E3D5D352}" destId="{A03D09D3-2815-BD48-B2FB-B992A0293C42}" srcOrd="0" destOrd="0" presId="urn:microsoft.com/office/officeart/2005/8/layout/hierarchy5"/>
    <dgm:cxn modelId="{BF561774-7B42-8541-8F94-65003CBDAB01}" type="presParOf" srcId="{F39A9865-A624-094F-86D1-C242E3D5D352}" destId="{DC099E98-AE1C-224C-A29D-2ED6DFFB384A}" srcOrd="1" destOrd="0" presId="urn:microsoft.com/office/officeart/2005/8/layout/hierarchy5"/>
    <dgm:cxn modelId="{DB800284-B733-D64C-A90B-2F6F3690A601}" type="presParOf" srcId="{DC099E98-AE1C-224C-A29D-2ED6DFFB384A}" destId="{F8475684-AF52-BC42-AE5F-0C4D6B7B1C57}" srcOrd="0" destOrd="0" presId="urn:microsoft.com/office/officeart/2005/8/layout/hierarchy5"/>
    <dgm:cxn modelId="{C7130610-C7CC-C248-9F6B-E0CF8ABE10E5}" type="presParOf" srcId="{F8475684-AF52-BC42-AE5F-0C4D6B7B1C57}" destId="{D274D38D-255B-7D4D-8369-EFE0798A89C6}" srcOrd="0" destOrd="0" presId="urn:microsoft.com/office/officeart/2005/8/layout/hierarchy5"/>
    <dgm:cxn modelId="{6AC8187F-5DB7-7946-BD94-D6C58DB639F0}" type="presParOf" srcId="{DC099E98-AE1C-224C-A29D-2ED6DFFB384A}" destId="{DEF4D6E3-240A-F845-962F-D933BFDC9DDB}" srcOrd="1" destOrd="0" presId="urn:microsoft.com/office/officeart/2005/8/layout/hierarchy5"/>
    <dgm:cxn modelId="{BB10F5C9-1652-9044-97F7-CFD0A0AB39EA}" type="presParOf" srcId="{DEF4D6E3-240A-F845-962F-D933BFDC9DDB}" destId="{5E53D8CC-C11A-D54A-BF06-91DC68AEE4A8}" srcOrd="0" destOrd="0" presId="urn:microsoft.com/office/officeart/2005/8/layout/hierarchy5"/>
    <dgm:cxn modelId="{004B0E44-D222-2149-A149-BC8392B1C85D}" type="presParOf" srcId="{DEF4D6E3-240A-F845-962F-D933BFDC9DDB}" destId="{E2B440C3-7525-FE4A-A6A7-3AA2D141F4E5}" srcOrd="1" destOrd="0" presId="urn:microsoft.com/office/officeart/2005/8/layout/hierarchy5"/>
    <dgm:cxn modelId="{D98AC0FC-71FB-9F49-BFC3-B239C881CCC2}" type="presParOf" srcId="{DC099E98-AE1C-224C-A29D-2ED6DFFB384A}" destId="{FEBDEB14-224E-0544-999A-4F0DD72D06D4}" srcOrd="2" destOrd="0" presId="urn:microsoft.com/office/officeart/2005/8/layout/hierarchy5"/>
    <dgm:cxn modelId="{6ADE070A-401A-F44C-8362-28E7323C49CF}" type="presParOf" srcId="{FEBDEB14-224E-0544-999A-4F0DD72D06D4}" destId="{EAFFB840-B02F-EC4A-8723-7E739BF9A275}" srcOrd="0" destOrd="0" presId="urn:microsoft.com/office/officeart/2005/8/layout/hierarchy5"/>
    <dgm:cxn modelId="{1A6F5EAF-CEF3-7F4B-BE37-3641F950CEC0}" type="presParOf" srcId="{DC099E98-AE1C-224C-A29D-2ED6DFFB384A}" destId="{47A7DAB5-4A63-4044-89BC-416A1F2A0E93}" srcOrd="3" destOrd="0" presId="urn:microsoft.com/office/officeart/2005/8/layout/hierarchy5"/>
    <dgm:cxn modelId="{3A8DF384-6F8E-254F-95CB-62947D27E439}" type="presParOf" srcId="{47A7DAB5-4A63-4044-89BC-416A1F2A0E93}" destId="{CAFA975F-06C8-4D4B-80E0-F9437A5FF487}" srcOrd="0" destOrd="0" presId="urn:microsoft.com/office/officeart/2005/8/layout/hierarchy5"/>
    <dgm:cxn modelId="{4C0B538B-8070-934D-8F4C-F2AC24046AE6}" type="presParOf" srcId="{47A7DAB5-4A63-4044-89BC-416A1F2A0E93}" destId="{21CB1B7E-2CF9-2D4E-81D3-A932424B8546}" srcOrd="1" destOrd="0" presId="urn:microsoft.com/office/officeart/2005/8/layout/hierarchy5"/>
    <dgm:cxn modelId="{ABF10F3E-B265-6A4C-B579-A4207F7FE044}" type="presParOf" srcId="{022ECFAA-5DFA-3442-9BA0-94FB5210CF30}" destId="{0539E02E-F5B0-E34B-8433-9B14B434929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9FF77-E4BF-D74D-A587-9F930C8671B5}">
      <dsp:nvSpPr>
        <dsp:cNvPr id="0" name=""/>
        <dsp:cNvSpPr/>
      </dsp:nvSpPr>
      <dsp:spPr>
        <a:xfrm>
          <a:off x="2017711" y="1575593"/>
          <a:ext cx="1825625" cy="9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Data Types</a:t>
          </a:r>
        </a:p>
      </dsp:txBody>
      <dsp:txXfrm>
        <a:off x="2044446" y="1602328"/>
        <a:ext cx="1772155" cy="859342"/>
      </dsp:txXfrm>
    </dsp:sp>
    <dsp:sp modelId="{D41E7B07-244C-1643-ABBB-E9893915CD59}">
      <dsp:nvSpPr>
        <dsp:cNvPr id="0" name=""/>
        <dsp:cNvSpPr/>
      </dsp:nvSpPr>
      <dsp:spPr>
        <a:xfrm rot="18289469">
          <a:off x="3569085" y="1486917"/>
          <a:ext cx="127875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78752" y="2021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76493" y="1475164"/>
        <a:ext cx="63937" cy="63937"/>
      </dsp:txXfrm>
    </dsp:sp>
    <dsp:sp modelId="{55E79021-6210-0A4D-AEB3-3E25B85DEFFC}">
      <dsp:nvSpPr>
        <dsp:cNvPr id="0" name=""/>
        <dsp:cNvSpPr/>
      </dsp:nvSpPr>
      <dsp:spPr>
        <a:xfrm>
          <a:off x="4573586" y="525859"/>
          <a:ext cx="1825625" cy="912812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Categorical</a:t>
          </a:r>
        </a:p>
      </dsp:txBody>
      <dsp:txXfrm>
        <a:off x="4600321" y="552594"/>
        <a:ext cx="1772155" cy="859342"/>
      </dsp:txXfrm>
    </dsp:sp>
    <dsp:sp modelId="{E147E9DF-5F1B-AF49-A9D7-5E60B820F15B}">
      <dsp:nvSpPr>
        <dsp:cNvPr id="0" name=""/>
        <dsp:cNvSpPr/>
      </dsp:nvSpPr>
      <dsp:spPr>
        <a:xfrm rot="19457599">
          <a:off x="6314684" y="699617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697349"/>
        <a:ext cx="44965" cy="44965"/>
      </dsp:txXfrm>
    </dsp:sp>
    <dsp:sp modelId="{DB941C13-26E0-DA44-A371-1737A021107C}">
      <dsp:nvSpPr>
        <dsp:cNvPr id="0" name=""/>
        <dsp:cNvSpPr/>
      </dsp:nvSpPr>
      <dsp:spPr>
        <a:xfrm>
          <a:off x="7129462" y="992"/>
          <a:ext cx="1825625" cy="912812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Nominal</a:t>
          </a:r>
        </a:p>
      </dsp:txBody>
      <dsp:txXfrm>
        <a:off x="7156197" y="27727"/>
        <a:ext cx="1772155" cy="859342"/>
      </dsp:txXfrm>
    </dsp:sp>
    <dsp:sp modelId="{B804806C-1823-764A-8204-E8673366169E}">
      <dsp:nvSpPr>
        <dsp:cNvPr id="0" name=""/>
        <dsp:cNvSpPr/>
      </dsp:nvSpPr>
      <dsp:spPr>
        <a:xfrm rot="2142401">
          <a:off x="6314684" y="1224484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1222216"/>
        <a:ext cx="44965" cy="44965"/>
      </dsp:txXfrm>
    </dsp:sp>
    <dsp:sp modelId="{5394EAD2-1EF3-4942-BBF8-9AF68C018BB0}">
      <dsp:nvSpPr>
        <dsp:cNvPr id="0" name=""/>
        <dsp:cNvSpPr/>
      </dsp:nvSpPr>
      <dsp:spPr>
        <a:xfrm>
          <a:off x="7129462" y="1050726"/>
          <a:ext cx="1825625" cy="912812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Ordinal</a:t>
          </a:r>
        </a:p>
      </dsp:txBody>
      <dsp:txXfrm>
        <a:off x="7156197" y="1077461"/>
        <a:ext cx="1772155" cy="859342"/>
      </dsp:txXfrm>
    </dsp:sp>
    <dsp:sp modelId="{11B53E8B-1B0E-0B46-B473-55208D81C634}">
      <dsp:nvSpPr>
        <dsp:cNvPr id="0" name=""/>
        <dsp:cNvSpPr/>
      </dsp:nvSpPr>
      <dsp:spPr>
        <a:xfrm rot="3310531">
          <a:off x="3569085" y="2536652"/>
          <a:ext cx="127875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78752" y="2021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76493" y="2524898"/>
        <a:ext cx="63937" cy="63937"/>
      </dsp:txXfrm>
    </dsp:sp>
    <dsp:sp modelId="{A03D09D3-2815-BD48-B2FB-B992A0293C42}">
      <dsp:nvSpPr>
        <dsp:cNvPr id="0" name=""/>
        <dsp:cNvSpPr/>
      </dsp:nvSpPr>
      <dsp:spPr>
        <a:xfrm>
          <a:off x="4573586" y="2625328"/>
          <a:ext cx="1825625" cy="912812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Numerical</a:t>
          </a:r>
        </a:p>
      </dsp:txBody>
      <dsp:txXfrm>
        <a:off x="4600321" y="2652063"/>
        <a:ext cx="1772155" cy="859342"/>
      </dsp:txXfrm>
    </dsp:sp>
    <dsp:sp modelId="{F8475684-AF52-BC42-AE5F-0C4D6B7B1C57}">
      <dsp:nvSpPr>
        <dsp:cNvPr id="0" name=""/>
        <dsp:cNvSpPr/>
      </dsp:nvSpPr>
      <dsp:spPr>
        <a:xfrm rot="19457599">
          <a:off x="6314684" y="2799085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2796818"/>
        <a:ext cx="44965" cy="44965"/>
      </dsp:txXfrm>
    </dsp:sp>
    <dsp:sp modelId="{5E53D8CC-C11A-D54A-BF06-91DC68AEE4A8}">
      <dsp:nvSpPr>
        <dsp:cNvPr id="0" name=""/>
        <dsp:cNvSpPr/>
      </dsp:nvSpPr>
      <dsp:spPr>
        <a:xfrm>
          <a:off x="7129462" y="2100460"/>
          <a:ext cx="1825625" cy="91281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Interval</a:t>
          </a:r>
        </a:p>
      </dsp:txBody>
      <dsp:txXfrm>
        <a:off x="7156197" y="2127195"/>
        <a:ext cx="1772155" cy="859342"/>
      </dsp:txXfrm>
    </dsp:sp>
    <dsp:sp modelId="{FEBDEB14-224E-0544-999A-4F0DD72D06D4}">
      <dsp:nvSpPr>
        <dsp:cNvPr id="0" name=""/>
        <dsp:cNvSpPr/>
      </dsp:nvSpPr>
      <dsp:spPr>
        <a:xfrm rot="2142401">
          <a:off x="6314684" y="3323953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3321685"/>
        <a:ext cx="44965" cy="44965"/>
      </dsp:txXfrm>
    </dsp:sp>
    <dsp:sp modelId="{CAFA975F-06C8-4D4B-80E0-F9437A5FF487}">
      <dsp:nvSpPr>
        <dsp:cNvPr id="0" name=""/>
        <dsp:cNvSpPr/>
      </dsp:nvSpPr>
      <dsp:spPr>
        <a:xfrm>
          <a:off x="7129462" y="3150195"/>
          <a:ext cx="1825625" cy="91281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Ratio</a:t>
          </a:r>
        </a:p>
      </dsp:txBody>
      <dsp:txXfrm>
        <a:off x="7156197" y="3176930"/>
        <a:ext cx="1772155" cy="859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Prints “4” in Python</a:t>
            </a:r>
            <a:r>
              <a:rPr lang="en-US" baseline="0" dirty="0"/>
              <a:t> 2 and “1” (i.e., unchanged because the list comprehension scope is dead) in Python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4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6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1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97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0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9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0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29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4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0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28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48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34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91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3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2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8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14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“Sabermetrics” = “SABR” = “Society for American Baseball Research”</a:t>
            </a:r>
          </a:p>
          <a:p>
            <a:endParaRPr lang="en-US" dirty="0"/>
          </a:p>
          <a:p>
            <a:r>
              <a:rPr lang="en-US" dirty="0"/>
              <a:t>Peter Brand = name of character in the movie, actual name is Paul </a:t>
            </a:r>
            <a:r>
              <a:rPr lang="en-US" dirty="0" err="1"/>
              <a:t>DePodesta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4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1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C17EB-B2DD-4F12-8E0C-1C60FC182E9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3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 </a:t>
            </a:r>
            <a:r>
              <a:rPr lang="en-US" dirty="0">
                <a:effectLst/>
              </a:rPr>
              <a:t>filter(function,</a:t>
            </a:r>
            <a:r>
              <a:rPr lang="en-US" dirty="0"/>
              <a:t> </a:t>
            </a:r>
            <a:r>
              <a:rPr lang="en-US" dirty="0" err="1">
                <a:effectLst/>
              </a:rPr>
              <a:t>iterable</a:t>
            </a:r>
            <a:r>
              <a:rPr lang="en-US" dirty="0">
                <a:effectLst/>
              </a:rPr>
              <a:t>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equivalent to the generator expression </a:t>
            </a:r>
            <a:r>
              <a:rPr lang="en-US" dirty="0">
                <a:effectLst/>
              </a:rPr>
              <a:t>(item</a:t>
            </a:r>
            <a:r>
              <a:rPr lang="en-US" dirty="0"/>
              <a:t> </a:t>
            </a:r>
            <a:r>
              <a:rPr lang="en-US" dirty="0">
                <a:effectLst/>
              </a:rPr>
              <a:t>for</a:t>
            </a:r>
            <a:r>
              <a:rPr lang="en-US" dirty="0"/>
              <a:t> </a:t>
            </a:r>
            <a:r>
              <a:rPr lang="en-US" dirty="0">
                <a:effectLst/>
              </a:rPr>
              <a:t>item</a:t>
            </a:r>
            <a:r>
              <a:rPr lang="en-US" dirty="0"/>
              <a:t> </a:t>
            </a:r>
            <a:r>
              <a:rPr lang="en-US" dirty="0">
                <a:effectLst/>
              </a:rPr>
              <a:t>in</a:t>
            </a:r>
            <a:r>
              <a:rPr lang="en-US" dirty="0"/>
              <a:t> </a:t>
            </a:r>
            <a:r>
              <a:rPr lang="en-US" dirty="0" err="1">
                <a:effectLst/>
              </a:rPr>
              <a:t>iterable</a:t>
            </a:r>
            <a:r>
              <a:rPr lang="en-US" dirty="0"/>
              <a:t> </a:t>
            </a:r>
            <a:r>
              <a:rPr lang="en-US" dirty="0">
                <a:effectLst/>
              </a:rPr>
              <a:t>if</a:t>
            </a:r>
            <a:r>
              <a:rPr lang="en-US" dirty="0"/>
              <a:t> </a:t>
            </a:r>
            <a:r>
              <a:rPr lang="en-US" dirty="0">
                <a:effectLst/>
              </a:rPr>
              <a:t>function(item))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if function is not </a:t>
            </a:r>
            <a:r>
              <a:rPr lang="en-US" dirty="0">
                <a:effectLst/>
              </a:rPr>
              <a:t>None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dirty="0">
                <a:effectLst/>
              </a:rPr>
              <a:t>(item</a:t>
            </a:r>
            <a:r>
              <a:rPr lang="en-US" dirty="0"/>
              <a:t> </a:t>
            </a:r>
            <a:r>
              <a:rPr lang="en-US" dirty="0">
                <a:effectLst/>
              </a:rPr>
              <a:t>for</a:t>
            </a:r>
            <a:r>
              <a:rPr lang="en-US" dirty="0"/>
              <a:t> </a:t>
            </a:r>
            <a:r>
              <a:rPr lang="en-US" dirty="0">
                <a:effectLst/>
              </a:rPr>
              <a:t>item</a:t>
            </a:r>
            <a:r>
              <a:rPr lang="en-US" dirty="0"/>
              <a:t> </a:t>
            </a:r>
            <a:r>
              <a:rPr lang="en-US" dirty="0">
                <a:effectLst/>
              </a:rPr>
              <a:t>in</a:t>
            </a:r>
            <a:r>
              <a:rPr lang="en-US" dirty="0"/>
              <a:t> </a:t>
            </a:r>
            <a:r>
              <a:rPr lang="en-US" dirty="0" err="1">
                <a:effectLst/>
              </a:rPr>
              <a:t>iterable</a:t>
            </a:r>
            <a:r>
              <a:rPr lang="en-US" dirty="0"/>
              <a:t> </a:t>
            </a:r>
            <a:r>
              <a:rPr lang="en-US" dirty="0">
                <a:effectLst/>
              </a:rPr>
              <a:t>if</a:t>
            </a:r>
            <a:r>
              <a:rPr lang="en-US" dirty="0"/>
              <a:t> </a:t>
            </a:r>
            <a:r>
              <a:rPr lang="en-US" dirty="0">
                <a:effectLst/>
              </a:rPr>
              <a:t>item)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if function is </a:t>
            </a:r>
            <a:r>
              <a:rPr lang="en-US" dirty="0">
                <a:effectLst/>
              </a:rPr>
              <a:t>None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7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 algn="l"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3419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hyperlink" Target="https://www.docker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sc320/fall2021/tree/master/project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pulse/comprehensive-comparison-jupyter-vs-zeppelin-hoc-q-phan-mba-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colab.research.google.com/drive/1co_-qwtCmwl_0hCU5Vrz0Lcnp-Qvy_4_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3"/>
            <a:ext cx="10363200" cy="4571999"/>
          </a:xfrm>
        </p:spPr>
        <p:txBody>
          <a:bodyPr>
            <a:normAutofit/>
          </a:bodyPr>
          <a:lstStyle/>
          <a:p>
            <a:r>
              <a:rPr lang="en-US" sz="6600" dirty="0"/>
              <a:t>Introduction to </a:t>
            </a:r>
            <a:br>
              <a:rPr lang="en-US" sz="6600" dirty="0"/>
            </a:br>
            <a:r>
              <a:rPr lang="en-US" sz="6600" dirty="0"/>
              <a:t>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986" y="3986683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986" y="4951220"/>
            <a:ext cx="27766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Lecture #2 – 09/01/2021</a:t>
            </a:r>
          </a:p>
          <a:p>
            <a:endParaRPr lang="en-US" sz="1400" b="1" dirty="0"/>
          </a:p>
          <a:p>
            <a:r>
              <a:rPr lang="en-US" sz="1400" b="1" dirty="0"/>
              <a:t>CMSC320</a:t>
            </a:r>
          </a:p>
          <a:p>
            <a:r>
              <a:rPr lang="en-US" sz="1400" b="1" dirty="0"/>
              <a:t>Tuesdays &amp; Thursdays</a:t>
            </a:r>
          </a:p>
          <a:p>
            <a:r>
              <a:rPr lang="en-US" sz="1400" b="1" dirty="0"/>
              <a:t>5:00pm – 6:15pm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https://cmsc320.github.io/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03" y="5257800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Medals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1460503"/>
            <a:ext cx="9001725" cy="4808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2549" y="6497055"/>
            <a:ext cx="839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www.nytimes.com</a:t>
            </a:r>
            <a:r>
              <a:rPr lang="en-US" sz="1400" dirty="0"/>
              <a:t>/interactive/2016/08/08/sports/</a:t>
            </a:r>
            <a:r>
              <a:rPr lang="en-US" sz="1400" dirty="0" err="1"/>
              <a:t>olympics</a:t>
            </a:r>
            <a:r>
              <a:rPr lang="en-US" sz="1400" dirty="0"/>
              <a:t>/history-</a:t>
            </a:r>
            <a:r>
              <a:rPr lang="en-US" sz="1400" dirty="0" err="1"/>
              <a:t>olympic</a:t>
            </a:r>
            <a:r>
              <a:rPr lang="en-US" sz="1400" dirty="0"/>
              <a:t>-dominance-</a:t>
            </a:r>
            <a:r>
              <a:rPr lang="en-US" sz="1400" dirty="0" err="1"/>
              <a:t>charts.html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266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Recommender systems: predict a user’s rating of an item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Netflix Prize: $1MM to the first team that beats our in-house engine by 10%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Happened after about three years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Model was </a:t>
            </a:r>
            <a:r>
              <a:rPr lang="en-US" dirty="0">
                <a:solidFill>
                  <a:schemeClr val="tx2"/>
                </a:solidFill>
              </a:rPr>
              <a:t>never used </a:t>
            </a:r>
            <a:r>
              <a:rPr lang="en-US" dirty="0"/>
              <a:t>by Netflix for a variety of reasons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Out of date (DVDs vs streaming)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Too complicated / not interpretable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98293" y="2296410"/>
          <a:ext cx="6585680" cy="148336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1317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Furious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Netflix Subscription for IPU rooms – Donate to Jersey Hospice Care">
            <a:extLst>
              <a:ext uri="{FF2B5EF4-FFF2-40B4-BE49-F238E27FC236}">
                <a16:creationId xmlns:a16="http://schemas.microsoft.com/office/drawing/2014/main" id="{F5368BC0-F7CD-1E4E-9467-5FC5E00A3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8376" y="315209"/>
            <a:ext cx="1398609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0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325790" y="2053649"/>
            <a:ext cx="5039931" cy="4589114"/>
            <a:chOff x="801787" y="1873769"/>
            <a:chExt cx="5039931" cy="45891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0341" y="1873769"/>
              <a:ext cx="4701377" cy="42505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0341" y="6124329"/>
              <a:ext cx="4701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Latent factor 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1154216" y="3829772"/>
              <a:ext cx="425056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Latent factor 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94019" y="6552827"/>
            <a:ext cx="458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Image courtesy of Christopher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Volinsky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72417" y="2962392"/>
            <a:ext cx="2844201" cy="17238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Latent factors model:</a:t>
            </a:r>
          </a:p>
          <a:p>
            <a:endParaRPr lang="en-US" dirty="0"/>
          </a:p>
          <a:p>
            <a:r>
              <a:rPr lang="en-US" dirty="0"/>
              <a:t>Identify factors with max discrimination between movies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53590" y="1524318"/>
            <a:ext cx="6158459" cy="529328"/>
            <a:chOff x="629587" y="1524318"/>
            <a:chExt cx="6158459" cy="529328"/>
          </a:xfrm>
        </p:grpSpPr>
        <p:sp>
          <p:nvSpPr>
            <p:cNvPr id="12" name="Rounded Rectangle 11"/>
            <p:cNvSpPr/>
            <p:nvPr/>
          </p:nvSpPr>
          <p:spPr>
            <a:xfrm>
              <a:off x="629587" y="1524318"/>
              <a:ext cx="2723213" cy="5293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Frat/Gross-Out Comedy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064833" y="1524318"/>
              <a:ext cx="2723213" cy="5293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Critically-Acclaimed/Strong Female Lead</a:t>
              </a:r>
            </a:p>
          </p:txBody>
        </p:sp>
        <p:cxnSp>
          <p:nvCxnSpPr>
            <p:cNvPr id="15" name="Straight Arrow Connector 14"/>
            <p:cNvCxnSpPr>
              <a:stCxn id="12" idx="3"/>
              <a:endCxn id="13" idx="1"/>
            </p:cNvCxnSpPr>
            <p:nvPr/>
          </p:nvCxnSpPr>
          <p:spPr>
            <a:xfrm>
              <a:off x="3352800" y="1788982"/>
              <a:ext cx="71203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613942" y="2398429"/>
            <a:ext cx="809468" cy="3440825"/>
            <a:chOff x="89942" y="2398426"/>
            <a:chExt cx="809468" cy="3440825"/>
          </a:xfrm>
        </p:grpSpPr>
        <p:sp>
          <p:nvSpPr>
            <p:cNvPr id="17" name="Rounded Rectangle 16"/>
            <p:cNvSpPr/>
            <p:nvPr/>
          </p:nvSpPr>
          <p:spPr>
            <a:xfrm>
              <a:off x="89942" y="2398426"/>
              <a:ext cx="809468" cy="4197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Artsy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9942" y="5419526"/>
              <a:ext cx="809468" cy="4197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BB</a:t>
              </a:r>
            </a:p>
          </p:txBody>
        </p:sp>
        <p:cxnSp>
          <p:nvCxnSpPr>
            <p:cNvPr id="21" name="Straight Arrow Connector 20"/>
            <p:cNvCxnSpPr>
              <a:stCxn id="17" idx="2"/>
              <a:endCxn id="19" idx="0"/>
            </p:cNvCxnSpPr>
            <p:nvPr/>
          </p:nvCxnSpPr>
          <p:spPr>
            <a:xfrm>
              <a:off x="494676" y="2818151"/>
              <a:ext cx="0" cy="26013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Netflix Subscription for IPU rooms – Donate to Jersey Hospice Care">
            <a:extLst>
              <a:ext uri="{FF2B5EF4-FFF2-40B4-BE49-F238E27FC236}">
                <a16:creationId xmlns:a16="http://schemas.microsoft.com/office/drawing/2014/main" id="{A2965B10-C28A-EB48-B090-47AD25AE7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8376" y="315209"/>
            <a:ext cx="1398609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Netflix initially planned a follow-up competition</a:t>
            </a:r>
          </a:p>
          <a:p>
            <a:r>
              <a:rPr lang="en-US" dirty="0"/>
              <a:t>In 2007, UT Austin managed to </a:t>
            </a:r>
            <a:r>
              <a:rPr lang="en-US" dirty="0" err="1"/>
              <a:t>deanonymize</a:t>
            </a:r>
            <a:r>
              <a:rPr lang="en-US" dirty="0"/>
              <a:t> portions of the original released (anonymized) Netflix dataset: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????????????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Matched rating against those made publicly on IMDb</a:t>
            </a:r>
          </a:p>
          <a:p>
            <a:r>
              <a:rPr lang="en-US" dirty="0"/>
              <a:t>Why could this be bad?</a:t>
            </a:r>
          </a:p>
          <a:p>
            <a:r>
              <a:rPr lang="en-US" dirty="0"/>
              <a:t>2009—2010, four Netflix users filed a class-action lawsuit against Netflix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 descr="Netflix Subscription for IPU rooms – Donate to Jersey Hospice Care">
            <a:extLst>
              <a:ext uri="{FF2B5EF4-FFF2-40B4-BE49-F238E27FC236}">
                <a16:creationId xmlns:a16="http://schemas.microsoft.com/office/drawing/2014/main" id="{74EEFD41-0C68-C84F-9E61-EC76173FD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8376" y="315209"/>
            <a:ext cx="1398609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8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MoneyBall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2"/>
            <a:ext cx="4661402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Baseball teams drafted rookie players primarily based on human scouts’ opinions of their talents</a:t>
            </a:r>
          </a:p>
          <a:p>
            <a:r>
              <a:rPr lang="en-US" dirty="0">
                <a:solidFill>
                  <a:schemeClr val="tx2"/>
                </a:solidFill>
              </a:rPr>
              <a:t>Paul </a:t>
            </a:r>
            <a:r>
              <a:rPr lang="en-US" dirty="0" err="1">
                <a:solidFill>
                  <a:schemeClr val="tx2"/>
                </a:solidFill>
              </a:rPr>
              <a:t>DePodesta</a:t>
            </a:r>
            <a:r>
              <a:rPr lang="en-US" dirty="0"/>
              <a:t>, data scientist </a:t>
            </a:r>
            <a:r>
              <a:rPr lang="en-US" i="1" dirty="0"/>
              <a:t>du jour</a:t>
            </a:r>
            <a:r>
              <a:rPr lang="en-US" dirty="0"/>
              <a:t>, convinces the {bad, poor} Oakland Athletics to use a </a:t>
            </a:r>
            <a:r>
              <a:rPr lang="en-US" dirty="0">
                <a:solidFill>
                  <a:schemeClr val="tx2"/>
                </a:solidFill>
              </a:rPr>
              <a:t>quantitative</a:t>
            </a:r>
            <a:r>
              <a:rPr lang="en-US" dirty="0"/>
              <a:t> aka sabermetric approach to hiring</a:t>
            </a:r>
            <a:br>
              <a:rPr lang="en-US" dirty="0"/>
            </a:br>
            <a:endParaRPr lang="en-US" dirty="0"/>
          </a:p>
          <a:p>
            <a:r>
              <a:rPr lang="en-US" sz="1600" dirty="0"/>
              <a:t>(Spoiler: Red Sox offer Brand a job, he says no, they take a sabermetric approach and win the World Series.)</a:t>
            </a:r>
          </a:p>
          <a:p>
            <a:endParaRPr lang="en-US" sz="1600" dirty="0"/>
          </a:p>
          <a:p>
            <a:r>
              <a:rPr lang="en-US" sz="1600" dirty="0"/>
              <a:t>(Spoiler #2: </a:t>
            </a:r>
            <a:r>
              <a:rPr lang="en-US" sz="1600" dirty="0" err="1"/>
              <a:t>DePodesta</a:t>
            </a:r>
            <a:r>
              <a:rPr lang="en-US" sz="1600" dirty="0"/>
              <a:t> is now Chief Strategy Officer for the Browns, and they extended his contract in 2021, so we’ll see what happens!)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914" y="2263710"/>
            <a:ext cx="4661402" cy="4575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919" y="152718"/>
            <a:ext cx="1807392" cy="20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3" y="0"/>
            <a:ext cx="71707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43635" y="6289810"/>
            <a:ext cx="3043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www.businessinsider.com</a:t>
            </a:r>
            <a:r>
              <a:rPr lang="en-US" sz="1400" dirty="0"/>
              <a:t>/best-jobs-in-america-in-2017-2017-1/</a:t>
            </a:r>
          </a:p>
        </p:txBody>
      </p:sp>
    </p:spTree>
    <p:extLst>
      <p:ext uri="{BB962C8B-B14F-4D97-AF65-F5344CB8AC3E}">
        <p14:creationId xmlns:p14="http://schemas.microsoft.com/office/powerpoint/2010/main" val="38040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For </a:t>
            </a:r>
            <a:r>
              <a:rPr lang="en-US" dirty="0" err="1"/>
              <a:t>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Register on Piazza using your UMD address:</a:t>
            </a:r>
          </a:p>
          <a:p>
            <a:pPr algn="ctr"/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/fall2021/cmsc320</a:t>
            </a:r>
            <a:br>
              <a:rPr lang="en-US" b="0" dirty="0">
                <a:latin typeface="Helvetica Neue" charset="0"/>
              </a:rPr>
            </a:br>
            <a:endParaRPr lang="en-US" dirty="0"/>
          </a:p>
          <a:p>
            <a:r>
              <a:rPr lang="en-US" dirty="0"/>
              <a:t>Please get in touch with me if you’re unsure of whether or not you’re at the right {programming, math} level for this course: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My guess is that you are!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This is a young class, so we’re quite flexible</a:t>
            </a:r>
          </a:p>
          <a:p>
            <a:endParaRPr lang="en-US" b="0" dirty="0"/>
          </a:p>
          <a:p>
            <a:r>
              <a:rPr lang="en-US" dirty="0"/>
              <a:t>Tonight, read about Docker &amp; </a:t>
            </a:r>
            <a:r>
              <a:rPr lang="en-US" dirty="0" err="1"/>
              <a:t>Jupyter</a:t>
            </a:r>
            <a:r>
              <a:rPr lang="en-US" dirty="0"/>
              <a:t>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Works on *nix, OSX, Windows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https://www.docker.com/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442" y="3955530"/>
            <a:ext cx="3023459" cy="25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14836"/>
            <a:ext cx="8989454" cy="1648496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(aka The rest of this) Class:</a:t>
            </a:r>
            <a:br>
              <a:rPr lang="en-US" dirty="0"/>
            </a:br>
            <a:r>
              <a:rPr lang="en-US" dirty="0"/>
              <a:t>Scraping Data With Python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499" y="4668920"/>
            <a:ext cx="5406461" cy="1826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416" y="418966"/>
            <a:ext cx="4168898" cy="26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</a:t>
            </a:r>
            <a:r>
              <a:rPr lang="en-US" dirty="0" err="1"/>
              <a:t>LifeCycle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1962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718"/>
            <a:ext cx="8787319" cy="1371600"/>
          </a:xfrm>
        </p:spPr>
        <p:txBody>
          <a:bodyPr/>
          <a:lstStyle/>
          <a:p>
            <a:r>
              <a:rPr lang="en-US" dirty="0"/>
              <a:t>(The Rest of)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9868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/fall2021/cmsc320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221 have registered already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~80 have not registered yet</a:t>
            </a:r>
          </a:p>
          <a:p>
            <a:endParaRPr lang="en-US" b="0" dirty="0"/>
          </a:p>
          <a:p>
            <a:r>
              <a:rPr lang="en-US" dirty="0"/>
              <a:t>If you were on Piazza, you’d know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Project 0 is out!</a:t>
            </a:r>
            <a:r>
              <a:rPr lang="en-US" b="0" dirty="0"/>
              <a:t>  It is “due” next Tuesday evening.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Link: </a:t>
            </a:r>
            <a:r>
              <a:rPr lang="en-US" sz="1400" dirty="0">
                <a:hlinkClick r:id="rId3"/>
              </a:rPr>
              <a:t>https://github.com/cmsc320/fall2021/tree/master/project0</a:t>
            </a:r>
            <a:endParaRPr lang="en-US" dirty="0"/>
          </a:p>
          <a:p>
            <a:r>
              <a:rPr lang="en-US" dirty="0"/>
              <a:t>We’ve also linked some </a:t>
            </a:r>
            <a:r>
              <a:rPr lang="en-US" dirty="0">
                <a:solidFill>
                  <a:schemeClr val="tx2"/>
                </a:solidFill>
              </a:rPr>
              <a:t>reading</a:t>
            </a:r>
            <a:r>
              <a:rPr lang="en-US" dirty="0"/>
              <a:t> for the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First </a:t>
            </a:r>
            <a:r>
              <a:rPr lang="en-US" b="0" dirty="0">
                <a:solidFill>
                  <a:schemeClr val="tx2"/>
                </a:solidFill>
              </a:rPr>
              <a:t>quiz</a:t>
            </a:r>
            <a:r>
              <a:rPr lang="en-US" b="0" dirty="0"/>
              <a:t> is due Tuesday at noon.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(Quiz is up on ELMS now.)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4315" y="2183503"/>
            <a:ext cx="314873" cy="2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333" y="2560345"/>
            <a:ext cx="370837" cy="37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910" y="1739853"/>
            <a:ext cx="3786597" cy="33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first, snakes!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is an interpreted, dynamically-typed, high-level, garbage-collected, object-oriented-functional-imperative, and widely used scripting language.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Interpreted:</a:t>
            </a:r>
            <a:r>
              <a:rPr lang="en-US" b="0" dirty="0"/>
              <a:t> instructions executed without being compiled into (virtual) machine instructions*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Dynamically-typed:</a:t>
            </a:r>
            <a:r>
              <a:rPr lang="en-US" b="0" dirty="0"/>
              <a:t> verifies type safety at runtime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High-level:</a:t>
            </a:r>
            <a:r>
              <a:rPr lang="en-US" b="0" dirty="0"/>
              <a:t> abstracted away from the raw metal and kernel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Garbage-collected:</a:t>
            </a:r>
            <a:r>
              <a:rPr lang="en-US" b="0" dirty="0"/>
              <a:t> memory management is automated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OOFI:</a:t>
            </a:r>
            <a:r>
              <a:rPr lang="en-US" b="0" dirty="0"/>
              <a:t> you can do bits of OO, F, and I programming</a:t>
            </a:r>
          </a:p>
          <a:p>
            <a:r>
              <a:rPr lang="en-US" dirty="0"/>
              <a:t>Not the point of this class!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is </a:t>
            </a:r>
            <a:r>
              <a:rPr lang="en-US" b="0" dirty="0">
                <a:solidFill>
                  <a:schemeClr val="tx2"/>
                </a:solidFill>
              </a:rPr>
              <a:t>fast</a:t>
            </a:r>
            <a:r>
              <a:rPr lang="en-US" b="0" dirty="0"/>
              <a:t> (developer time), </a:t>
            </a:r>
            <a:r>
              <a:rPr lang="en-US" b="0" dirty="0">
                <a:solidFill>
                  <a:schemeClr val="tx2"/>
                </a:solidFill>
              </a:rPr>
              <a:t>intuitive</a:t>
            </a:r>
            <a:r>
              <a:rPr lang="en-US" b="0" dirty="0"/>
              <a:t>, and </a:t>
            </a:r>
            <a:r>
              <a:rPr lang="en-US" b="0" dirty="0">
                <a:solidFill>
                  <a:schemeClr val="tx2"/>
                </a:solidFill>
              </a:rPr>
              <a:t>used in industry</a:t>
            </a:r>
            <a:r>
              <a:rPr lang="en-US" b="0" dirty="0"/>
              <a:t>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939" y="32788"/>
            <a:ext cx="5035461" cy="1700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6939" y="6535713"/>
            <a:ext cx="5216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*you can compile Python source, but it’s not required</a:t>
            </a:r>
          </a:p>
        </p:txBody>
      </p:sp>
    </p:spTree>
    <p:extLst>
      <p:ext uri="{BB962C8B-B14F-4D97-AF65-F5344CB8AC3E}">
        <p14:creationId xmlns:p14="http://schemas.microsoft.com/office/powerpoint/2010/main" val="8834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Zen of Python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Beautiful is better than ugly.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Explicit is better than implicit.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Simple is better than complex.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Complex is better than complicated.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Flat is better than nested.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Sparse is better than dense.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Readability counts.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Special cases aren't special enough to break the rules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although practicality beats purity.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Errors should never pass silently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unless explicitly silenced.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86972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SDSMT ACM/LUG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845" y="1524318"/>
            <a:ext cx="3530007" cy="36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8845685" cy="4373563"/>
          </a:xfrm>
        </p:spPr>
        <p:txBody>
          <a:bodyPr/>
          <a:lstStyle/>
          <a:p>
            <a:r>
              <a:rPr lang="en-US" dirty="0"/>
              <a:t>Literate code contains in </a:t>
            </a:r>
            <a:r>
              <a:rPr lang="en-US" dirty="0">
                <a:solidFill>
                  <a:schemeClr val="tx2"/>
                </a:solidFill>
              </a:rPr>
              <a:t>one document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</a:t>
            </a:r>
            <a:r>
              <a:rPr lang="en-US" b="0" dirty="0">
                <a:solidFill>
                  <a:schemeClr val="tx2"/>
                </a:solidFill>
              </a:rPr>
              <a:t>source</a:t>
            </a:r>
            <a:r>
              <a:rPr lang="en-US" b="0" dirty="0"/>
              <a:t> code;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text </a:t>
            </a:r>
            <a:r>
              <a:rPr lang="en-US" b="0" dirty="0">
                <a:solidFill>
                  <a:schemeClr val="tx2"/>
                </a:solidFill>
              </a:rPr>
              <a:t>explanation</a:t>
            </a:r>
            <a:r>
              <a:rPr lang="en-US" b="0" dirty="0"/>
              <a:t> of the code;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</a:t>
            </a:r>
            <a:r>
              <a:rPr lang="en-US" b="0" dirty="0">
                <a:solidFill>
                  <a:schemeClr val="tx2"/>
                </a:solidFill>
              </a:rPr>
              <a:t> end result</a:t>
            </a:r>
            <a:r>
              <a:rPr lang="en-US" b="0" dirty="0"/>
              <a:t> of running the code.</a:t>
            </a:r>
          </a:p>
          <a:p>
            <a:r>
              <a:rPr lang="en-US" dirty="0"/>
              <a:t>Basic idea: present code in the order that logic and flow of human thoughts demand, not the machine-needed ordering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Necessary for data science!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choices made need textual explanation, ditto results.</a:t>
            </a:r>
          </a:p>
          <a:p>
            <a:r>
              <a:rPr lang="en-US" dirty="0"/>
              <a:t>Stuff you’ll be using in Project 0 (and beyond)!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82" y="695495"/>
            <a:ext cx="2220539" cy="380841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86131" y="5686108"/>
            <a:ext cx="8018307" cy="944996"/>
            <a:chOff x="532150" y="5352181"/>
            <a:chExt cx="8018307" cy="944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150" y="5689769"/>
              <a:ext cx="3545174" cy="4567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2230" y="5352181"/>
              <a:ext cx="4328227" cy="94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Started as </a:t>
            </a:r>
            <a:r>
              <a:rPr lang="en-US" dirty="0" err="1"/>
              <a:t>iPython</a:t>
            </a:r>
            <a:r>
              <a:rPr lang="en-US" dirty="0"/>
              <a:t> Notebooks, a web-based frontend to the </a:t>
            </a:r>
            <a:r>
              <a:rPr lang="en-US" dirty="0" err="1"/>
              <a:t>iPython</a:t>
            </a:r>
            <a:r>
              <a:rPr lang="en-US" dirty="0"/>
              <a:t> Shell</a:t>
            </a:r>
          </a:p>
          <a:p>
            <a:pPr lvl="1"/>
            <a:r>
              <a:rPr lang="en-US" dirty="0"/>
              <a:t>The “notebook” functionality separated out years ago</a:t>
            </a:r>
          </a:p>
          <a:p>
            <a:pPr lvl="1"/>
            <a:r>
              <a:rPr lang="en-US" b="0" dirty="0"/>
              <a:t>Now supports over 40 languages/kernels</a:t>
            </a:r>
          </a:p>
          <a:p>
            <a:pPr lvl="1"/>
            <a:r>
              <a:rPr lang="en-US" dirty="0"/>
              <a:t>Notebooks can be shared easily </a:t>
            </a:r>
          </a:p>
          <a:p>
            <a:pPr lvl="1"/>
            <a:r>
              <a:rPr lang="en-US" b="0" dirty="0"/>
              <a:t>Can leverage big data tools like Spark</a:t>
            </a:r>
          </a:p>
          <a:p>
            <a:pPr lvl="1"/>
            <a:endParaRPr lang="en-US" dirty="0"/>
          </a:p>
          <a:p>
            <a:r>
              <a:rPr lang="en-US" dirty="0"/>
              <a:t>Apache Zeppelin: </a:t>
            </a:r>
          </a:p>
          <a:p>
            <a:pPr lvl="1"/>
            <a:r>
              <a:rPr lang="en-US" dirty="0">
                <a:hlinkClick r:id="rId2"/>
              </a:rPr>
              <a:t>https://www.linkedin.com/pulse/comprehensive-comparison-jupyter-vs-zeppelin-hoc-q-phan-mba-</a:t>
            </a:r>
            <a:endParaRPr lang="en-US" dirty="0"/>
          </a:p>
          <a:p>
            <a:pPr lvl="1"/>
            <a:endParaRPr lang="en-US" dirty="0"/>
          </a:p>
          <a:p>
            <a:r>
              <a:rPr lang="en-US" b="0" dirty="0"/>
              <a:t>Several others, e.g., RStudio (specific to R) – can run R via </a:t>
            </a:r>
            <a:r>
              <a:rPr lang="en-US" b="0" dirty="0" err="1"/>
              <a:t>Jupyter</a:t>
            </a:r>
            <a:r>
              <a:rPr lang="en-US" b="0" dirty="0"/>
              <a:t>, too (IMO, worse!)</a:t>
            </a:r>
          </a:p>
          <a:p>
            <a:pPr lvl="1"/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19E8-0B7D-3349-B9BA-ABFE99C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</a:t>
            </a:r>
            <a:r>
              <a:rPr lang="en-US" dirty="0" err="1"/>
              <a:t>Colab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3D37-2232-8C48-86D0-7C1F5955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1"/>
            <a:ext cx="6608323" cy="47579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Recall: </a:t>
            </a:r>
            <a:r>
              <a:rPr lang="en-US" dirty="0" err="1"/>
              <a:t>Jupyter</a:t>
            </a:r>
            <a:r>
              <a:rPr lang="en-US" dirty="0"/>
              <a:t> Notebooks are web-based frontends that let you execute arbitrary Python in your browser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What if you want to run some heavy computation (e.g., train a deep net from scratch, or even just do inference on a pre-trained net)?</a:t>
            </a:r>
          </a:p>
          <a:p>
            <a:r>
              <a:rPr lang="en-US" dirty="0"/>
              <a:t>Google </a:t>
            </a:r>
            <a:r>
              <a:rPr lang="en-US" dirty="0" err="1"/>
              <a:t>Colab</a:t>
            </a:r>
            <a:r>
              <a:rPr lang="en-US" dirty="0"/>
              <a:t>(oratory) lets you use Google’s GPUs and TPUs to do heavy lifting, generally for 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Notebooks hosted on Google Drive or </a:t>
            </a:r>
            <a:r>
              <a:rPr lang="en-US" b="0" dirty="0" err="1"/>
              <a:t>Github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Share them with other people with no install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Here’s an example CMSC320 tutorial from Fall 2020 that is available on </a:t>
            </a:r>
            <a:r>
              <a:rPr lang="en-US" b="0" dirty="0" err="1"/>
              <a:t>Colab</a:t>
            </a:r>
            <a:r>
              <a:rPr lang="en-US" b="0" dirty="0"/>
              <a:t>: </a:t>
            </a:r>
            <a:r>
              <a:rPr lang="en-US" sz="1200" b="0" dirty="0">
                <a:hlinkClick r:id="rId2"/>
              </a:rPr>
              <a:t>https://colab.research.google.com/drive/1co_-qwtCmwl_0hCU5Vrz0Lcnp-Qvy_4_</a:t>
            </a:r>
            <a:endParaRPr lang="en-US" sz="1200" b="0" dirty="0"/>
          </a:p>
          <a:p>
            <a:r>
              <a:rPr lang="en-US" dirty="0"/>
              <a:t>You’ll see and use this, and similar cloud services, in ML / data science land.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17ED8-6BCF-9E49-B830-7DBD9CA2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2050" name="Picture 2" descr="Google Colab - A Step-by-step Guide - AlgoTrading101 Blog">
            <a:extLst>
              <a:ext uri="{FF2B5EF4-FFF2-40B4-BE49-F238E27FC236}">
                <a16:creationId xmlns:a16="http://schemas.microsoft.com/office/drawing/2014/main" id="{E637B95A-27CD-ED48-B18D-E83A904E2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138" y="3732688"/>
            <a:ext cx="4164846" cy="27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roduction to Deep Learning. Machine intelligence has started to… | by  Titash Mandal | Medium">
            <a:extLst>
              <a:ext uri="{FF2B5EF4-FFF2-40B4-BE49-F238E27FC236}">
                <a16:creationId xmlns:a16="http://schemas.microsoft.com/office/drawing/2014/main" id="{2E368420-C9AE-2C41-8A23-B068C8C46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1250" y="1284499"/>
            <a:ext cx="3911150" cy="18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57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10-minute Python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Python is whitespace-delimited</a:t>
            </a:r>
          </a:p>
          <a:p>
            <a:r>
              <a:rPr lang="en-US" dirty="0"/>
              <a:t>Define a function that returns a </a:t>
            </a:r>
            <a:r>
              <a:rPr lang="en-US" dirty="0">
                <a:solidFill>
                  <a:schemeClr val="tx2"/>
                </a:solidFill>
              </a:rPr>
              <a:t>tuple</a:t>
            </a:r>
            <a:r>
              <a:rPr lang="en-US" dirty="0"/>
              <a:t>: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9600" y="2224327"/>
            <a:ext cx="4367382" cy="16788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if x &gt; y: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x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4821841"/>
            <a:ext cx="4367382" cy="13639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return (x-1, y+2)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(a, b)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(1, 2)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6285957"/>
            <a:ext cx="436738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= 0; b = 4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08A8C2D-2255-2D45-A501-BE2ED3A0A6BB}"/>
              </a:ext>
            </a:extLst>
          </p:cNvPr>
          <p:cNvSpPr/>
          <p:nvPr/>
        </p:nvSpPr>
        <p:spPr>
          <a:xfrm>
            <a:off x="5689599" y="2224327"/>
            <a:ext cx="5536119" cy="43735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def interview(n):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if n % 3 == 0 and n % 5 == 0: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return 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FizzBuzz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elif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n % 3 == 0: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return 'Fizz'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elif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n % 5 == 0: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return 'Buzz'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return str(n)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"\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n".join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(interview(n) for n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xrange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(1, 101)) )</a:t>
            </a:r>
          </a:p>
        </p:txBody>
      </p:sp>
    </p:spTree>
    <p:extLst>
      <p:ext uri="{BB962C8B-B14F-4D97-AF65-F5344CB8AC3E}">
        <p14:creationId xmlns:p14="http://schemas.microsoft.com/office/powerpoint/2010/main" val="1913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Useful Built-in Functions: Counting and Iterating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68711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/>
              <a:t>: returns the number of items of an enumerable object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range</a:t>
            </a:r>
            <a:r>
              <a:rPr lang="en-US" dirty="0"/>
              <a:t>: returns an </a:t>
            </a:r>
            <a:r>
              <a:rPr lang="en-US" dirty="0" err="1"/>
              <a:t>iterable</a:t>
            </a:r>
            <a:r>
              <a:rPr lang="en-US" dirty="0"/>
              <a:t> object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enumerate</a:t>
            </a:r>
            <a:r>
              <a:rPr lang="en-US" dirty="0"/>
              <a:t>: returns </a:t>
            </a:r>
            <a:r>
              <a:rPr lang="en-US" dirty="0" err="1"/>
              <a:t>iterable</a:t>
            </a:r>
            <a:r>
              <a:rPr lang="en-US" dirty="0"/>
              <a:t> tuple (index, element) of a list</a:t>
            </a:r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docs.python.org</a:t>
            </a:r>
            <a:r>
              <a:rPr lang="en-US" dirty="0"/>
              <a:t>/3/library/</a:t>
            </a:r>
            <a:r>
              <a:rPr lang="en-US" dirty="0" err="1"/>
              <a:t>functions.html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95577" y="2165167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[‘c’, ‘m’, ‘s’, ‘c’, 3, 2, 0] 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5577" y="2661264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577" y="3596732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list( range(10) 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577" y="4092829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[0, 1, 2, 3, 4, 5, 6, 7, 8, 9]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95577" y="5067207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enumerate( [“311”, “320”, “330”] 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95577" y="5563304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[(0, “311”), (1, “320”), (2, “330”)]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Useful Built-In Functions: Map </a:t>
            </a:r>
            <a:r>
              <a:rPr lang="en-US"/>
              <a:t>and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: apply a function to a sequence or </a:t>
            </a:r>
            <a:r>
              <a:rPr lang="en-US" dirty="0" err="1"/>
              <a:t>iterable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: returns a list* of elements for which a predicate is true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We’ll go over in much greater depth with pandas/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2207178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map(lambda x: x**2,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3159678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4, 9, 16, 25]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81200" y="4154311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5, 6, 7]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filter(lambda x: x % 2 == 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81200" y="5106811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[2, 4, 6]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3FCC5-E600-884D-B24D-799F4CDB4554}"/>
              </a:ext>
            </a:extLst>
          </p:cNvPr>
          <p:cNvSpPr txBox="1"/>
          <p:nvPr/>
        </p:nvSpPr>
        <p:spPr>
          <a:xfrm>
            <a:off x="8224698" y="6580741"/>
            <a:ext cx="3378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*in Python 3, returns </a:t>
            </a:r>
            <a:r>
              <a:rPr lang="en-US" sz="1400" i="1" dirty="0" err="1"/>
              <a:t>Iterable</a:t>
            </a:r>
            <a:r>
              <a:rPr lang="en-US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5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</p:spPr>
        <p:txBody>
          <a:bodyPr/>
          <a:lstStyle/>
          <a:p>
            <a:r>
              <a:rPr lang="en-US"/>
              <a:t>Pythonic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373563"/>
          </a:xfrm>
        </p:spPr>
        <p:txBody>
          <a:bodyPr>
            <a:normAutofit/>
          </a:bodyPr>
          <a:lstStyle/>
          <a:p>
            <a:r>
              <a:rPr lang="en-US" dirty="0"/>
              <a:t>Basic iteration over an array in Java: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Direct translation into Python: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more “</a:t>
            </a:r>
            <a:r>
              <a:rPr lang="en-US" dirty="0" err="1"/>
              <a:t>Pythonic</a:t>
            </a:r>
            <a:r>
              <a:rPr lang="en-US" dirty="0"/>
              <a:t>” way of iterating:</a:t>
            </a:r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 rot="16200000">
            <a:off x="11189124" y="5824644"/>
            <a:ext cx="1315721" cy="486833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981200" y="4023521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0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while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&lt;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+=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1200" y="2240280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[]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new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[10];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=0;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arr.length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++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{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System.out.println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81200" y="5806762"/>
            <a:ext cx="7997252" cy="8628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element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element )</a:t>
            </a:r>
          </a:p>
        </p:txBody>
      </p:sp>
    </p:spTree>
    <p:extLst>
      <p:ext uri="{BB962C8B-B14F-4D97-AF65-F5344CB8AC3E}">
        <p14:creationId xmlns:p14="http://schemas.microsoft.com/office/powerpoint/2010/main" val="8979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comprehensions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Construct sets like a mathematician!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P</a:t>
            </a:r>
            <a:r>
              <a:rPr lang="en-US" dirty="0"/>
              <a:t> = { 1, 2, 4, 8, 16, </a:t>
            </a:r>
            <a:r>
              <a:rPr lang="mr-IN" dirty="0"/>
              <a:t>…</a:t>
            </a:r>
            <a:r>
              <a:rPr lang="en-US" dirty="0"/>
              <a:t>, 2</a:t>
            </a:r>
            <a:r>
              <a:rPr lang="en-US" baseline="30000" dirty="0"/>
              <a:t>16</a:t>
            </a:r>
            <a:r>
              <a:rPr lang="en-US" dirty="0"/>
              <a:t> }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E</a:t>
            </a:r>
            <a:r>
              <a:rPr lang="en-US" dirty="0"/>
              <a:t> = { </a:t>
            </a:r>
            <a:r>
              <a:rPr lang="en-US" i="1" dirty="0"/>
              <a:t>x</a:t>
            </a:r>
            <a:r>
              <a:rPr lang="en-US" dirty="0"/>
              <a:t> | </a:t>
            </a:r>
            <a:r>
              <a:rPr lang="en-US" i="1" dirty="0"/>
              <a:t>x</a:t>
            </a:r>
            <a:r>
              <a:rPr lang="en-US" dirty="0"/>
              <a:t> in </a:t>
            </a:r>
            <a:r>
              <a:rPr lang="en-US" b="0" dirty="0" err="1"/>
              <a:t>ℕ</a:t>
            </a:r>
            <a:r>
              <a:rPr lang="en-US" dirty="0"/>
              <a:t>  and  </a:t>
            </a:r>
            <a:r>
              <a:rPr lang="en-US" i="1" dirty="0"/>
              <a:t>x</a:t>
            </a:r>
            <a:r>
              <a:rPr lang="en-US" dirty="0"/>
              <a:t> is odd  and  </a:t>
            </a:r>
            <a:r>
              <a:rPr lang="en-US" i="1" dirty="0"/>
              <a:t>x</a:t>
            </a:r>
            <a:r>
              <a:rPr lang="en-US" dirty="0"/>
              <a:t> &lt; 1000 }</a:t>
            </a:r>
          </a:p>
          <a:p>
            <a:r>
              <a:rPr lang="en-US" dirty="0"/>
              <a:t>Construct lists like a mathematician </a:t>
            </a:r>
            <a:r>
              <a:rPr lang="en-US" dirty="0">
                <a:solidFill>
                  <a:schemeClr val="tx2"/>
                </a:solidFill>
              </a:rPr>
              <a:t>who codes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Very similar to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, but: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You’ll see these way more than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in the wild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people consider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 not “</a:t>
            </a:r>
            <a:r>
              <a:rPr lang="en-US" dirty="0" err="1"/>
              <a:t>pythonic</a:t>
            </a:r>
            <a:r>
              <a:rPr lang="en-US" dirty="0"/>
              <a:t>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They can perform differently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is “lazier”)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03379" y="3225267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 =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[ 2**x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for x in range(17) 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88389" y="3782402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 = [ x for x in range(1000) if x % 2 != 0 ]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016" y="4483892"/>
            <a:ext cx="1701384" cy="1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0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927717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(A few) Data Science </a:t>
            </a:r>
            <a:r>
              <a:rPr lang="en-US"/>
              <a:t>Success Stories &amp; Cautionary Tales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95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Syntactically correct statement throws an exception: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tweepy</a:t>
            </a:r>
            <a:r>
              <a:rPr lang="en-US" b="0" dirty="0"/>
              <a:t> (Python Twitter API) returns “Rate limit exceeded”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sqlite</a:t>
            </a:r>
            <a:r>
              <a:rPr lang="en-US" b="0" dirty="0"/>
              <a:t> (a file-based database) returns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IntegrityError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3462728"/>
            <a:ext cx="7997252" cy="30266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print('Python',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python_version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())</a:t>
            </a:r>
          </a:p>
          <a:p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try: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cause_a_NameError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except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NameError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as err: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print(err, '-&gt; some extra text')</a:t>
            </a:r>
          </a:p>
        </p:txBody>
      </p:sp>
    </p:spTree>
    <p:extLst>
      <p:ext uri="{BB962C8B-B14F-4D97-AF65-F5344CB8AC3E}">
        <p14:creationId xmlns:p14="http://schemas.microsoft.com/office/powerpoint/2010/main" val="499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2 vs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609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Python 3 is intentionally </a:t>
            </a:r>
            <a:r>
              <a:rPr lang="en-US" dirty="0">
                <a:solidFill>
                  <a:schemeClr val="tx2"/>
                </a:solidFill>
              </a:rPr>
              <a:t>backwards incompatible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(But not </a:t>
            </a:r>
            <a:r>
              <a:rPr lang="en-US" b="0" i="1" dirty="0"/>
              <a:t>that</a:t>
            </a:r>
            <a:r>
              <a:rPr lang="en-US" b="0" dirty="0"/>
              <a:t> incompatible)</a:t>
            </a:r>
          </a:p>
          <a:p>
            <a:r>
              <a:rPr lang="en-US" dirty="0"/>
              <a:t>Biggest changes that matter for us: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print “statement”</a:t>
            </a:r>
            <a:r>
              <a:rPr lang="en-US" b="0" dirty="0"/>
              <a:t>	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print(“function”)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1/2 = 0			 1/2 = 0.5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and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1//2 = 0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  <a:sym typeface="Wingdings"/>
              </a:rPr>
              <a:t>ASCII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str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default 		 default Unicode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Namespace ambiguity fixed: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= 1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for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in range(5)]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print(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)   # ????????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	Python 2: prints “4”; Python 3: prints “1” (narrow scope)</a:t>
            </a:r>
          </a:p>
          <a:p>
            <a:endParaRPr lang="en-US" b="0" dirty="0">
              <a:latin typeface="Courier" charset="0"/>
              <a:ea typeface="Courier" charset="0"/>
              <a:cs typeface="Courier" charset="0"/>
              <a:sym typeface="Wingdings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any Curmudgeons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If you’re going to use Python 2 anyway, u</a:t>
            </a:r>
            <a:r>
              <a:rPr lang="en-US" dirty="0"/>
              <a:t>se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dirty="0"/>
              <a:t> module: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3 introduces features that will throw runtime errors in Python 2 (e.g.,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0" dirty="0"/>
              <a:t> statements)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b="0" dirty="0">
                <a:ea typeface="Courier" charset="0"/>
                <a:cs typeface="Courier" charset="0"/>
              </a:rPr>
              <a:t> module incrementally brings 3 functionality into 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docs.python.org</a:t>
            </a:r>
            <a:r>
              <a:rPr lang="en-US" b="0" dirty="0"/>
              <a:t>/2/library/__</a:t>
            </a:r>
            <a:r>
              <a:rPr lang="en-US" b="0" dirty="0" err="1"/>
              <a:t>future__.html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br>
              <a:rPr lang="en-US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division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print_function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please_just_use_python_3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670F-3606-6E46-A54C-20EF2A1E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How does Import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F471-E67C-9444-A5C4-861023CC2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1"/>
            <a:ext cx="5304817" cy="4373563"/>
          </a:xfrm>
        </p:spPr>
        <p:txBody>
          <a:bodyPr>
            <a:normAutofit/>
          </a:bodyPr>
          <a:lstStyle/>
          <a:p>
            <a:r>
              <a:rPr lang="en-US" sz="1800" dirty="0"/>
              <a:t>Python code is stored in </a:t>
            </a:r>
            <a:r>
              <a:rPr lang="en-US" sz="1800" dirty="0">
                <a:solidFill>
                  <a:schemeClr val="tx2"/>
                </a:solidFill>
              </a:rPr>
              <a:t>module</a:t>
            </a:r>
            <a:r>
              <a:rPr lang="en-US" sz="1800" dirty="0"/>
              <a:t> – simply put, a file full of Python code</a:t>
            </a:r>
          </a:p>
          <a:p>
            <a:r>
              <a:rPr lang="en-US" sz="1800" dirty="0"/>
              <a:t>A </a:t>
            </a:r>
            <a:r>
              <a:rPr lang="en-US" sz="1800" dirty="0">
                <a:solidFill>
                  <a:schemeClr val="tx2"/>
                </a:solidFill>
              </a:rPr>
              <a:t>package</a:t>
            </a:r>
            <a:r>
              <a:rPr lang="en-US" sz="1800" dirty="0"/>
              <a:t> is a directory (tree) full of modules that also contains a file called </a:t>
            </a:r>
            <a:r>
              <a:rPr lang="en-US" sz="1800" dirty="0">
                <a:latin typeface="Courier" pitchFamily="2" charset="0"/>
              </a:rPr>
              <a:t>__</a:t>
            </a:r>
            <a:r>
              <a:rPr lang="en-US" sz="1800" dirty="0" err="1">
                <a:latin typeface="Courier" pitchFamily="2" charset="0"/>
              </a:rPr>
              <a:t>init.py</a:t>
            </a:r>
            <a:r>
              <a:rPr lang="en-US" sz="1800" dirty="0">
                <a:latin typeface="Courier" pitchFamily="2" charset="0"/>
              </a:rPr>
              <a:t>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Packages let you structure Python’s module namespace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E.g., </a:t>
            </a:r>
            <a:r>
              <a:rPr lang="en-US" sz="1800" b="0" dirty="0">
                <a:latin typeface="Courier" pitchFamily="2" charset="0"/>
              </a:rPr>
              <a:t>X.Y</a:t>
            </a:r>
            <a:r>
              <a:rPr lang="en-US" sz="1800" b="0" dirty="0"/>
              <a:t> is a submodule </a:t>
            </a:r>
            <a:r>
              <a:rPr lang="en-US" sz="1800" b="0" dirty="0">
                <a:latin typeface="Courier" pitchFamily="2" charset="0"/>
              </a:rPr>
              <a:t>Y</a:t>
            </a:r>
            <a:r>
              <a:rPr lang="en-US" sz="1800" b="0" dirty="0"/>
              <a:t> in a package named </a:t>
            </a:r>
            <a:r>
              <a:rPr lang="en-US" sz="1800" b="0" dirty="0">
                <a:latin typeface="Courier" pitchFamily="2" charset="0"/>
              </a:rPr>
              <a:t>X</a:t>
            </a:r>
          </a:p>
          <a:p>
            <a:r>
              <a:rPr lang="en-US" sz="1800" dirty="0"/>
              <a:t>For one module to gain access to code in another module, it must </a:t>
            </a:r>
            <a:r>
              <a:rPr lang="en-US" sz="1800" dirty="0">
                <a:solidFill>
                  <a:schemeClr val="tx2"/>
                </a:solidFill>
              </a:rPr>
              <a:t>import</a:t>
            </a:r>
            <a:r>
              <a:rPr lang="en-US" sz="1800" dirty="0"/>
              <a:t> it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9B-F198-744B-9441-08B9006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93E54-6E56-E641-A979-61E91B3A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389" y="838518"/>
            <a:ext cx="5300179" cy="343547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C7762D-C0B0-2C49-B20B-6DF4461D3842}"/>
              </a:ext>
            </a:extLst>
          </p:cNvPr>
          <p:cNvSpPr/>
          <p:nvPr/>
        </p:nvSpPr>
        <p:spPr>
          <a:xfrm>
            <a:off x="1646207" y="5165788"/>
            <a:ext cx="8536420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dirty="0" err="1">
                <a:latin typeface="Courier" pitchFamily="2" charset="0"/>
              </a:rPr>
              <a:t>sound.effects.echo.echofilter</a:t>
            </a:r>
            <a:r>
              <a:rPr lang="en-US" dirty="0">
                <a:latin typeface="Courier" pitchFamily="2" charset="0"/>
              </a:rPr>
              <a:t>(input, output, delay=0.7)</a:t>
            </a:r>
            <a:endParaRPr lang="en-US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8F90F-461F-4545-9B8A-653254B760DC}"/>
              </a:ext>
            </a:extLst>
          </p:cNvPr>
          <p:cNvSpPr txBox="1"/>
          <p:nvPr/>
        </p:nvSpPr>
        <p:spPr>
          <a:xfrm>
            <a:off x="2900892" y="6589853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570" y="3213527"/>
            <a:ext cx="5791200" cy="6346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1872817" y="594434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b="1" dirty="0" err="1">
                <a:latin typeface="Courier" pitchFamily="2" charset="0"/>
              </a:rPr>
              <a:t>sound.effects.echo.echofilter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2900892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468307-DC67-B047-B14F-69DD0E39E810}"/>
              </a:ext>
            </a:extLst>
          </p:cNvPr>
          <p:cNvSpPr/>
          <p:nvPr/>
        </p:nvSpPr>
        <p:spPr>
          <a:xfrm>
            <a:off x="1872817" y="2616468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</a:t>
            </a:r>
            <a:r>
              <a:rPr lang="en-US" b="1" dirty="0">
                <a:latin typeface="Courier" pitchFamily="2" charset="0"/>
              </a:rPr>
              <a:t> import echo</a:t>
            </a: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No longer need the package prefix for functions in echo</a:t>
            </a:r>
          </a:p>
          <a:p>
            <a:r>
              <a:rPr lang="en-US" b="1" dirty="0" err="1">
                <a:latin typeface="Courier" pitchFamily="2" charset="0"/>
              </a:rPr>
              <a:t>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24905A-E309-5D4E-BB5E-1F26684B3991}"/>
              </a:ext>
            </a:extLst>
          </p:cNvPr>
          <p:cNvSpPr/>
          <p:nvPr/>
        </p:nvSpPr>
        <p:spPr>
          <a:xfrm>
            <a:off x="1872817" y="4638502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Load a specific function directly</a:t>
            </a: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sound.effects.echo</a:t>
            </a:r>
            <a:r>
              <a:rPr lang="en-US" b="1" dirty="0">
                <a:latin typeface="Courier" pitchFamily="2" charset="0"/>
              </a:rPr>
              <a:t> import </a:t>
            </a:r>
            <a:r>
              <a:rPr lang="en-US" b="1" dirty="0" err="1">
                <a:latin typeface="Courier" pitchFamily="2" charset="0"/>
              </a:rPr>
              <a:t>echofilter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Can now use that function with no prefix</a:t>
            </a:r>
          </a:p>
          <a:p>
            <a:r>
              <a:rPr lang="en-US" b="1" dirty="0" err="1">
                <a:latin typeface="Courier" pitchFamily="2" charset="0"/>
              </a:rPr>
              <a:t>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vS</a:t>
            </a:r>
            <a:r>
              <a:rPr lang="en-US" dirty="0"/>
              <a:t> R (For Data Scientists)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5149796" cy="5105399"/>
          </a:xfrm>
        </p:spPr>
        <p:txBody>
          <a:bodyPr>
            <a:normAutofit/>
          </a:bodyPr>
          <a:lstStyle/>
          <a:p>
            <a:r>
              <a:rPr lang="en-US" dirty="0"/>
              <a:t>There is no right answer here!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Python is a “full” programming language </a:t>
            </a:r>
            <a:r>
              <a:rPr lang="mr-IN" dirty="0"/>
              <a:t>–</a:t>
            </a:r>
            <a:r>
              <a:rPr lang="en-US" dirty="0"/>
              <a:t> easier to integrate with systems in the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 has a more mature set of pure stats libraries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but Python is catching up quickly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and is already ahead </a:t>
            </a:r>
            <a:r>
              <a:rPr lang="en-US" dirty="0">
                <a:solidFill>
                  <a:schemeClr val="tx2"/>
                </a:solidFill>
              </a:rPr>
              <a:t>specifically for ML</a:t>
            </a:r>
            <a:r>
              <a:rPr lang="en-US" dirty="0"/>
              <a:t>.</a:t>
            </a:r>
          </a:p>
          <a:p>
            <a:r>
              <a:rPr lang="en-US" dirty="0"/>
              <a:t>You will see Python more in the tech industry.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https://</a:t>
            </a:r>
            <a:r>
              <a:rPr lang="en-US" sz="1600" b="0" dirty="0" err="1"/>
              <a:t>insights.stackoverflow.com</a:t>
            </a:r>
            <a:r>
              <a:rPr lang="en-US" sz="1600" b="0" dirty="0"/>
              <a:t>/survey/2021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359" y="1558720"/>
            <a:ext cx="4375879" cy="3737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75BC-1EE3-AE48-8799-7F4F6C11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75" y="4210049"/>
            <a:ext cx="4013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Plenty of tutorials on the web: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www.learnpython.org</a:t>
            </a:r>
            <a:r>
              <a:rPr lang="en-US" b="0" dirty="0"/>
              <a:t>/</a:t>
            </a:r>
          </a:p>
          <a:p>
            <a:endParaRPr lang="en-US" dirty="0"/>
          </a:p>
          <a:p>
            <a:r>
              <a:rPr lang="en-US" dirty="0"/>
              <a:t>Work through Project 0, which will take you through some baby steps with Python and the Pandas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(We’ll also post some more readings soon.)</a:t>
            </a:r>
          </a:p>
          <a:p>
            <a:endParaRPr lang="en-US" dirty="0"/>
          </a:p>
          <a:p>
            <a:r>
              <a:rPr lang="en-US" dirty="0"/>
              <a:t>Come (virtually!) hang out at office hours: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office hours will be on the website/Piazza by early next week.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Will have coverage </a:t>
            </a:r>
            <a:r>
              <a:rPr lang="en-US" b="0" dirty="0" err="1"/>
              <a:t>MTWThF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976594" cy="6899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011711" y="0"/>
            <a:ext cx="1180289" cy="6899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61" y="0"/>
            <a:ext cx="10343745" cy="68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32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718"/>
            <a:ext cx="8787319" cy="1371600"/>
          </a:xfrm>
        </p:spPr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Down Arrow 29">
            <a:extLst>
              <a:ext uri="{FF2B5EF4-FFF2-40B4-BE49-F238E27FC236}">
                <a16:creationId xmlns:a16="http://schemas.microsoft.com/office/drawing/2014/main" id="{B1019DF0-A415-A842-A6FA-AED5E21EF27E}"/>
              </a:ext>
            </a:extLst>
          </p:cNvPr>
          <p:cNvSpPr/>
          <p:nvPr/>
        </p:nvSpPr>
        <p:spPr>
          <a:xfrm rot="7906186">
            <a:off x="2980719" y="3620014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8499E22-CCE2-C944-8974-4648FC30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666" y="5226471"/>
            <a:ext cx="3263926" cy="11024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DDC41A-380C-404A-B1E8-2901D0603766}"/>
              </a:ext>
            </a:extLst>
          </p:cNvPr>
          <p:cNvSpPr txBox="1"/>
          <p:nvPr/>
        </p:nvSpPr>
        <p:spPr>
          <a:xfrm>
            <a:off x="3806979" y="5375370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AFDA96-10E1-484C-8897-B213BE46DC4C}"/>
              </a:ext>
            </a:extLst>
          </p:cNvPr>
          <p:cNvSpPr txBox="1"/>
          <p:nvPr/>
        </p:nvSpPr>
        <p:spPr>
          <a:xfrm>
            <a:off x="5503533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Zico Kolter’s 15-388, Amol Deshpande, Nick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Mattei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32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F79AC-EB45-AF44-AAEB-342FC49E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15CDF-E5B6-E14C-9F3B-0ECCFCB4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673"/>
            <a:ext cx="12192000" cy="63021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B399A-1936-D649-8890-541D1D264C17}"/>
              </a:ext>
            </a:extLst>
          </p:cNvPr>
          <p:cNvSpPr/>
          <p:nvPr/>
        </p:nvSpPr>
        <p:spPr>
          <a:xfrm>
            <a:off x="-1" y="5533052"/>
            <a:ext cx="12192001" cy="1449259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</a:schemeClr>
              </a:gs>
              <a:gs pos="0">
                <a:schemeClr val="bg1">
                  <a:alpha val="54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076704-D4C0-134E-B7F3-EEAA9847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5533052"/>
            <a:ext cx="5791200" cy="953084"/>
          </a:xfrm>
        </p:spPr>
        <p:txBody>
          <a:bodyPr/>
          <a:lstStyle/>
          <a:p>
            <a:pPr algn="ctr"/>
            <a:r>
              <a:rPr lang="en-US" dirty="0"/>
              <a:t>What is This “data”?</a:t>
            </a:r>
          </a:p>
        </p:txBody>
      </p:sp>
    </p:spTree>
    <p:extLst>
      <p:ext uri="{BB962C8B-B14F-4D97-AF65-F5344CB8AC3E}">
        <p14:creationId xmlns:p14="http://schemas.microsoft.com/office/powerpoint/2010/main" val="330613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2008 &amp;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Nate Silver uses a simple idea </a:t>
            </a:r>
            <a:r>
              <a:rPr lang="mr-IN" dirty="0"/>
              <a:t>–</a:t>
            </a:r>
            <a:r>
              <a:rPr lang="en-US" dirty="0"/>
              <a:t> taking a principled approach to aggregating polling instead of relying on punditry </a:t>
            </a:r>
            <a:r>
              <a:rPr lang="mr-IN" dirty="0"/>
              <a:t>–</a:t>
            </a:r>
            <a:r>
              <a:rPr lang="en-US" dirty="0"/>
              <a:t> and: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Predicts 49/50 states in 2008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Predicts 50/50 states in 2012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(He is also a great case study</a:t>
            </a:r>
            <a:br>
              <a:rPr lang="en-US" dirty="0"/>
            </a:br>
            <a:r>
              <a:rPr lang="en-US" dirty="0"/>
              <a:t>in creating a brand.)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239244" y="2576529"/>
            <a:ext cx="3674694" cy="4116470"/>
            <a:chOff x="4715244" y="2576529"/>
            <a:chExt cx="3674694" cy="41164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5244" y="2576529"/>
              <a:ext cx="3674694" cy="37779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15244" y="6354445"/>
              <a:ext cx="36746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Democrat (+) or Republican (-) in 2012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72" y="3518280"/>
            <a:ext cx="4296738" cy="1647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3920" y="5836430"/>
            <a:ext cx="3277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hbr.org</a:t>
            </a:r>
            <a:r>
              <a:rPr lang="en-US" sz="1400" dirty="0"/>
              <a:t>/2012/11/how-nate-silver-won-the-2012-p</a:t>
            </a:r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313D-E092-F54B-8350-0F906B83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Tabular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A6AA-9A7C-C042-A79C-166D7753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is an abstraction of some real world entity.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Also called: instance, example, record, object, case, individual.</a:t>
            </a:r>
          </a:p>
          <a:p>
            <a:r>
              <a:rPr lang="en-US" dirty="0"/>
              <a:t>Each of these entities is described by a set of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Sometimes called variables, features, attributes, …</a:t>
            </a:r>
          </a:p>
          <a:p>
            <a:r>
              <a:rPr lang="en-US" dirty="0"/>
              <a:t>Can be processed into an </a:t>
            </a:r>
            <a:r>
              <a:rPr lang="en-US" i="1" dirty="0"/>
              <a:t>n</a:t>
            </a:r>
            <a:r>
              <a:rPr lang="en-US" dirty="0"/>
              <a:t> (number of entities) by </a:t>
            </a:r>
            <a:r>
              <a:rPr lang="en-US" i="1" dirty="0"/>
              <a:t>m</a:t>
            </a:r>
            <a:r>
              <a:rPr lang="en-US" dirty="0"/>
              <a:t> (number of attributes) matrix.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Result of merging &amp; processing different records!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Picking the data that goes into this table has both technical and ethical concerns (recall: Target, Netflix, AOL examples)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2895-98B7-3F42-8FDD-035001EAD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CA6C18-C20C-2E4F-A56F-5C9DC01C4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017726"/>
              </p:ext>
            </p:extLst>
          </p:nvPr>
        </p:nvGraphicFramePr>
        <p:xfrm>
          <a:off x="3048000" y="5429639"/>
          <a:ext cx="6096001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25">
                  <a:extLst>
                    <a:ext uri="{9D8B030D-6E8A-4147-A177-3AD203B41FA5}">
                      <a16:colId xmlns:a16="http://schemas.microsoft.com/office/drawing/2014/main" val="3847341311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69603070"/>
                    </a:ext>
                  </a:extLst>
                </a:gridCol>
                <a:gridCol w="1069882">
                  <a:extLst>
                    <a:ext uri="{9D8B030D-6E8A-4147-A177-3AD203B41FA5}">
                      <a16:colId xmlns:a16="http://schemas.microsoft.com/office/drawing/2014/main" val="420275739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87783083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24812510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7282492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8892976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Author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Edition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23717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Austen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91179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Dracula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Stoker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$12.00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01596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Ivanhoe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4207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Kidnapped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Stevenson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933812"/>
                  </a:ext>
                </a:extLst>
              </a:tr>
            </a:tbl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1C8562-305B-A043-83E9-BB3F10EFB313}"/>
              </a:ext>
            </a:extLst>
          </p:cNvPr>
          <p:cNvSpPr/>
          <p:nvPr/>
        </p:nvSpPr>
        <p:spPr>
          <a:xfrm>
            <a:off x="7301948" y="313119"/>
            <a:ext cx="2908852" cy="959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Quick teaser.  We’ll go into greater depth when discussing</a:t>
            </a:r>
            <a:r>
              <a:rPr lang="en-US" b="1" dirty="0"/>
              <a:t> tidy data.</a:t>
            </a:r>
          </a:p>
        </p:txBody>
      </p:sp>
    </p:spTree>
    <p:extLst>
      <p:ext uri="{BB962C8B-B14F-4D97-AF65-F5344CB8AC3E}">
        <p14:creationId xmlns:p14="http://schemas.microsoft.com/office/powerpoint/2010/main" val="42297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505F-B761-C349-BBAB-6C82FF58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Classical Statistical View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98C7-BF81-F34F-998A-97E4E1982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four classical types of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8600-5AC4-9340-91F9-6606163E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2DCD9D-0315-4742-B9BE-B4954368F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918952"/>
              </p:ext>
            </p:extLst>
          </p:nvPr>
        </p:nvGraphicFramePr>
        <p:xfrm>
          <a:off x="609600" y="2441634"/>
          <a:ext cx="109727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0606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9C3A-6000-8F40-B2F9-F542E26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Categorical Data: Takes a Value From a Finite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2A95-4CBD-3D40-8E78-F64D8F4F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Nominal (aka Categorical)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Marital status, drink type, or some binary attribute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Cannot compare easily, thus cannot naturally order them</a:t>
            </a:r>
          </a:p>
          <a:p>
            <a:r>
              <a:rPr lang="en-US" dirty="0"/>
              <a:t>Ordinal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However, there is an </a:t>
            </a:r>
            <a:r>
              <a:rPr lang="en-US" b="0" i="1" dirty="0"/>
              <a:t>ordering</a:t>
            </a:r>
            <a:r>
              <a:rPr lang="en-US" b="0" dirty="0"/>
              <a:t> over the values:</a:t>
            </a:r>
          </a:p>
          <a:p>
            <a:pPr marL="571500" lvl="1" indent="-342900"/>
            <a:r>
              <a:rPr lang="en-US" dirty="0"/>
              <a:t>Strongly like, like, neutral, strongly dislike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Lacks a mathematical notion of </a:t>
            </a:r>
            <a:r>
              <a:rPr lang="en-US" b="0" i="1" dirty="0"/>
              <a:t>distance</a:t>
            </a:r>
            <a:r>
              <a:rPr lang="en-US" b="0" dirty="0"/>
              <a:t> between the values</a:t>
            </a:r>
          </a:p>
          <a:p>
            <a:pPr lvl="1"/>
            <a:endParaRPr lang="en-US" dirty="0"/>
          </a:p>
          <a:p>
            <a:r>
              <a:rPr lang="en-US" dirty="0"/>
              <a:t>This distinction can be blurry…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Is there an ordering over: sunny, overcast, rainy?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0AA09-F63A-9B45-8159-2D84CFD060DA}"/>
              </a:ext>
            </a:extLst>
          </p:cNvPr>
          <p:cNvGrpSpPr/>
          <p:nvPr/>
        </p:nvGrpSpPr>
        <p:grpSpPr>
          <a:xfrm>
            <a:off x="7467600" y="5077763"/>
            <a:ext cx="2467156" cy="1231756"/>
            <a:chOff x="7924800" y="5022850"/>
            <a:chExt cx="3289541" cy="1642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29DB5A-2070-BF49-BB47-BACF1042049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8741" y="5022850"/>
              <a:ext cx="1625600" cy="1625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CF061E-7EF1-7C4E-9FF4-1529F2D4362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5039591"/>
              <a:ext cx="1625600" cy="162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0413-D239-2C42-A0B2-5BEBC57C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Data: Measured Using Integers or Reals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F5DF-B7B0-8C4C-AA29-E16AE4E3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Interval Scale: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Scale with fixed but arbitrary interval (e.g., dates)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The difference between two values is </a:t>
            </a:r>
            <a:r>
              <a:rPr lang="en-US" b="0" i="1" dirty="0"/>
              <a:t>meaningful</a:t>
            </a:r>
            <a:r>
              <a:rPr lang="en-US" b="0" dirty="0"/>
              <a:t>:</a:t>
            </a:r>
          </a:p>
          <a:p>
            <a:pPr marL="617220" lvl="1" indent="-342900"/>
            <a:r>
              <a:rPr lang="en-US" dirty="0"/>
              <a:t>Difference between 9/1/2019 and 10/1/2019 is the same as the difference between 9/1/2018 and 10/1/2018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Can’t compute ratios or scales: e.g., what unit is 9/1/2019 * 8/2/2020?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Ratio Scale: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All the same properties as interval scale data, but the scale of measurement also possesses a </a:t>
            </a:r>
            <a:r>
              <a:rPr lang="en-US" dirty="0">
                <a:solidFill>
                  <a:schemeClr val="tx2"/>
                </a:solidFill>
              </a:rPr>
              <a:t>true-zero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Can look at the </a:t>
            </a:r>
            <a:r>
              <a:rPr lang="en-US" b="0" i="1" dirty="0"/>
              <a:t>ratio</a:t>
            </a:r>
            <a:r>
              <a:rPr lang="en-US" b="0" dirty="0"/>
              <a:t> of two quantities (unlike interval)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zero money is an absolute, one money is half as much as two money, and so 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FC4F1-B82F-2343-ABB2-6B869B1E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4C7C-F401-D049-A719-C18DBA1D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Data: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5DAD-A947-C64F-8233-68047F53A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Temperatures: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Celsius / Fahrenheit: interval or ratio scale ???????????</a:t>
            </a:r>
          </a:p>
          <a:p>
            <a:pPr marL="617220" lvl="1" indent="-342900"/>
            <a:r>
              <a:rPr lang="en-US" b="1" dirty="0"/>
              <a:t>Interval: </a:t>
            </a:r>
            <a:r>
              <a:rPr lang="en-US" b="0" dirty="0"/>
              <a:t>0C is not 0 heat, but is an arbitrary fixed point</a:t>
            </a:r>
          </a:p>
          <a:p>
            <a:pPr marL="617220" lvl="1" indent="-342900"/>
            <a:r>
              <a:rPr lang="en-US" b="0" dirty="0"/>
              <a:t>Hence, we can’t say that 30F is twice as warm as 15F.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Kelvin (K): interval or ratio scale ???????????</a:t>
            </a:r>
          </a:p>
          <a:p>
            <a:pPr marL="617220" lvl="1" indent="-342900"/>
            <a:r>
              <a:rPr lang="en-US" b="1" dirty="0"/>
              <a:t>Ratio:</a:t>
            </a:r>
            <a:r>
              <a:rPr lang="en-US" dirty="0"/>
              <a:t> 0K is assumed to mean zero heat, a true fixed point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Weight:</a:t>
            </a:r>
            <a:endParaRPr lang="en-US" b="0" dirty="0"/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Grams: interval or ratio scale ??????????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dirty="0"/>
              <a:t>Ratio:</a:t>
            </a:r>
            <a:r>
              <a:rPr lang="en-US" b="0" dirty="0"/>
              <a:t> 0g served as fixed point, 4g is twice 2g, 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4BEAD-17DC-4B44-9E90-61CF883A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F8AEF-5F4F-3A43-95BE-68C1B24F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108" y="2438707"/>
            <a:ext cx="1380893" cy="1380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3248D-25DE-E047-A946-60E44403C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198" y="4901246"/>
            <a:ext cx="1552900" cy="13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5A8E2-0907-5949-8CBB-C613A5E93F6D}"/>
              </a:ext>
            </a:extLst>
          </p:cNvPr>
          <p:cNvSpPr txBox="1"/>
          <p:nvPr/>
        </p:nvSpPr>
        <p:spPr>
          <a:xfrm>
            <a:off x="4081671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GraphPad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8441"/>
              </p:ext>
            </p:extLst>
          </p:nvPr>
        </p:nvGraphicFramePr>
        <p:xfrm>
          <a:off x="2010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2278251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719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2882684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542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9979"/>
              </p:ext>
            </p:extLst>
          </p:nvPr>
        </p:nvGraphicFramePr>
        <p:xfrm>
          <a:off x="2010295" y="1892946"/>
          <a:ext cx="8216380" cy="357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3456120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2294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325911"/>
              </p:ext>
            </p:extLst>
          </p:nvPr>
        </p:nvGraphicFramePr>
        <p:xfrm>
          <a:off x="2010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4045055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082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4633993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08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97365"/>
            <a:ext cx="5450614" cy="2828801"/>
          </a:xfrm>
        </p:spPr>
        <p:txBody>
          <a:bodyPr>
            <a:normAutofit/>
          </a:bodyPr>
          <a:lstStyle/>
          <a:p>
            <a:r>
              <a:rPr lang="en-US" dirty="0" err="1"/>
              <a:t>HuffPo</a:t>
            </a:r>
            <a:r>
              <a:rPr lang="en-US" dirty="0"/>
              <a:t>: “</a:t>
            </a:r>
            <a:r>
              <a:rPr lang="en-US" b="0" dirty="0"/>
              <a:t>He may end up being right, but he’s just guessing. A “trend line adjustment” is merely political punditry dressed up as sophisticated mathematical modeling.”</a:t>
            </a:r>
          </a:p>
          <a:p>
            <a:r>
              <a:rPr lang="en-US" dirty="0"/>
              <a:t>538:</a:t>
            </a:r>
            <a:r>
              <a:rPr lang="en-US" b="0" dirty="0"/>
              <a:t> Offers quantitative reasoning for re-/under-weighting older polls, &amp; changing as election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503695"/>
            <a:ext cx="8744989" cy="1773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921" y="2875295"/>
            <a:ext cx="3801336" cy="3008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3008" y="6346622"/>
            <a:ext cx="8262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www.huffingtonpost.com</a:t>
            </a:r>
            <a:r>
              <a:rPr lang="en-US" sz="1400" dirty="0"/>
              <a:t>/entry/nate-silver-election-forecast_us_581e1c33e4b0d9ce6fbc6f7f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fivethirtyeight.com</a:t>
            </a:r>
            <a:r>
              <a:rPr lang="en-US" sz="1400" dirty="0"/>
              <a:t>/features/a-users-guide-to-fivethirtyeights-2016-general-election-forecast/</a:t>
            </a:r>
          </a:p>
        </p:txBody>
      </p:sp>
    </p:spTree>
    <p:extLst>
      <p:ext uri="{BB962C8B-B14F-4D97-AF65-F5344CB8AC3E}">
        <p14:creationId xmlns:p14="http://schemas.microsoft.com/office/powerpoint/2010/main" val="6140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862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420, 424),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3463" y="2615598"/>
            <a:ext cx="4989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53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82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83075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5380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43757" y="2691630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8298" y="232229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2691630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75529" y="2508221"/>
            <a:ext cx="46852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+</a:t>
            </a:r>
          </a:p>
          <a:p>
            <a:endParaRPr lang="en-US" b="1" dirty="0"/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417" y="2209685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18" y="2579017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79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4418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3075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331" y="2154906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1524001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446" y="2888378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4603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8966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7153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9607" y="2102840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500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14418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2088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74777" y="5619802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418" y="221078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94" y="2831936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1524001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448" y="3754207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37487" y="2443374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“Path”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34657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74777" y="5619802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1524001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827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718"/>
            <a:ext cx="8787319" cy="1371600"/>
          </a:xfrm>
        </p:spPr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Down Arrow 29">
            <a:extLst>
              <a:ext uri="{FF2B5EF4-FFF2-40B4-BE49-F238E27FC236}">
                <a16:creationId xmlns:a16="http://schemas.microsoft.com/office/drawing/2014/main" id="{B1019DF0-A415-A842-A6FA-AED5E21EF27E}"/>
              </a:ext>
            </a:extLst>
          </p:cNvPr>
          <p:cNvSpPr/>
          <p:nvPr/>
        </p:nvSpPr>
        <p:spPr>
          <a:xfrm rot="7906186">
            <a:off x="2980719" y="3620014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7C24DC-8748-E448-96B7-2099F14A099D}"/>
              </a:ext>
            </a:extLst>
          </p:cNvPr>
          <p:cNvSpPr txBox="1"/>
          <p:nvPr/>
        </p:nvSpPr>
        <p:spPr>
          <a:xfrm>
            <a:off x="1015363" y="5998778"/>
            <a:ext cx="1058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on to the “collection” part of things …</a:t>
            </a:r>
          </a:p>
        </p:txBody>
      </p:sp>
    </p:spTree>
    <p:extLst>
      <p:ext uri="{BB962C8B-B14F-4D97-AF65-F5344CB8AC3E}">
        <p14:creationId xmlns:p14="http://schemas.microsoft.com/office/powerpoint/2010/main" val="36522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6C37-9979-024A-AB12-51EB19B1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C562-EBFD-5B44-996F-24A206B75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2"/>
            <a:ext cx="10160000" cy="1371599"/>
          </a:xfrm>
        </p:spPr>
        <p:txBody>
          <a:bodyPr>
            <a:normAutofit/>
          </a:bodyPr>
          <a:lstStyle/>
          <a:p>
            <a:r>
              <a:rPr lang="en-US" dirty="0"/>
              <a:t>Lessons learned: don’t just communicate a binary prediction (X loses, Y wins):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Communicate uncertainty over that prediction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Communicate variance in the underlying model(s), modeling errors, </a:t>
            </a:r>
            <a:r>
              <a:rPr lang="en-US" b="0" dirty="0" err="1"/>
              <a:t>etc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3DEC7-050B-3E44-BC2D-6874683D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8194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971227-B38C-664C-90CC-24BC0ABF3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99" y="3161986"/>
            <a:ext cx="5336188" cy="35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iagram, timeline&#10;&#10;Description automatically generated">
            <a:extLst>
              <a:ext uri="{FF2B5EF4-FFF2-40B4-BE49-F238E27FC236}">
                <a16:creationId xmlns:a16="http://schemas.microsoft.com/office/drawing/2014/main" id="{AA6F15B6-1CB6-1443-AAA9-58E6EFC0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407" y="3161986"/>
            <a:ext cx="5618162" cy="35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928516-37BA-2145-A4A2-5BC47AFEBAFA}"/>
              </a:ext>
            </a:extLst>
          </p:cNvPr>
          <p:cNvSpPr txBox="1"/>
          <p:nvPr/>
        </p:nvSpPr>
        <p:spPr>
          <a:xfrm>
            <a:off x="1123950" y="21145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Pregnancy is an </a:t>
            </a:r>
            <a:r>
              <a:rPr lang="en-US" dirty="0">
                <a:solidFill>
                  <a:schemeClr val="tx2"/>
                </a:solidFill>
              </a:rPr>
              <a:t>expensive</a:t>
            </a:r>
            <a:r>
              <a:rPr lang="en-US" dirty="0"/>
              <a:t> &amp; </a:t>
            </a:r>
            <a:r>
              <a:rPr lang="en-US" dirty="0">
                <a:solidFill>
                  <a:schemeClr val="tx2"/>
                </a:solidFill>
              </a:rPr>
              <a:t>habit-forming</a:t>
            </a:r>
            <a:r>
              <a:rPr lang="en-US" dirty="0"/>
              <a:t>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Thus, valuable to consumer-facing firms</a:t>
            </a:r>
          </a:p>
          <a:p>
            <a:r>
              <a:rPr lang="en-US" dirty="0"/>
              <a:t>2012: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Target identifies 25 products and subsets thereof that are commonly bought in early pregnancy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Uses purchase history of patrons to predict pregnancy, targets advertising for post-natal products (cribs,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Good: increased revenue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Bad: this can </a:t>
            </a:r>
            <a:r>
              <a:rPr lang="en-US" dirty="0">
                <a:solidFill>
                  <a:schemeClr val="tx2"/>
                </a:solidFill>
              </a:rPr>
              <a:t>expose</a:t>
            </a:r>
            <a:r>
              <a:rPr lang="en-US" dirty="0"/>
              <a:t> pregnancies </a:t>
            </a:r>
            <a:r>
              <a:rPr lang="mr-IN" dirty="0"/>
              <a:t>–</a:t>
            </a:r>
            <a:r>
              <a:rPr lang="en-US" dirty="0"/>
              <a:t> as famously happened in Minneapolis to a high schooler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936" y="0"/>
            <a:ext cx="2161899" cy="2872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0253" y="6501272"/>
            <a:ext cx="858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www.businessinsider.com</a:t>
            </a:r>
            <a:r>
              <a:rPr lang="en-US" sz="1400" dirty="0"/>
              <a:t>/the-incredible-story-of-how-target-exposed-a-teen-girls-pregnancy-2012-2</a:t>
            </a:r>
          </a:p>
        </p:txBody>
      </p:sp>
    </p:spTree>
    <p:extLst>
      <p:ext uri="{BB962C8B-B14F-4D97-AF65-F5344CB8AC3E}">
        <p14:creationId xmlns:p14="http://schemas.microsoft.com/office/powerpoint/2010/main" val="173719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Automated decisions of consequence</a:t>
            </a:r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8</a:t>
            </a:fld>
            <a:endParaRPr lang="is-IS"/>
          </a:p>
        </p:txBody>
      </p:sp>
      <p:grpSp>
        <p:nvGrpSpPr>
          <p:cNvPr id="6" name="Group 5"/>
          <p:cNvGrpSpPr/>
          <p:nvPr/>
        </p:nvGrpSpPr>
        <p:grpSpPr>
          <a:xfrm>
            <a:off x="609600" y="1951939"/>
            <a:ext cx="2030156" cy="1982813"/>
            <a:chOff x="460823" y="2115248"/>
            <a:chExt cx="2030156" cy="1982813"/>
          </a:xfrm>
        </p:grpSpPr>
        <p:grpSp>
          <p:nvGrpSpPr>
            <p:cNvPr id="200" name="Group 200"/>
            <p:cNvGrpSpPr/>
            <p:nvPr/>
          </p:nvGrpSpPr>
          <p:grpSpPr>
            <a:xfrm>
              <a:off x="460823" y="2115248"/>
              <a:ext cx="2030156" cy="1135844"/>
              <a:chOff x="0" y="403462"/>
              <a:chExt cx="2887331" cy="1615420"/>
            </a:xfrm>
          </p:grpSpPr>
          <p:pic>
            <p:nvPicPr>
              <p:cNvPr id="196" name="pasted-image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4818" y="1395618"/>
                <a:ext cx="934899" cy="6232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7" name="pasted-image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577886"/>
                <a:ext cx="1404536" cy="550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8" name="pasted-image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6995" y="403462"/>
                <a:ext cx="934898" cy="44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9" name="pasted-imag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1556" y="1525633"/>
                <a:ext cx="1505776" cy="3632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1" name="Shape 201"/>
            <p:cNvSpPr/>
            <p:nvPr/>
          </p:nvSpPr>
          <p:spPr>
            <a:xfrm>
              <a:off x="808331" y="3795093"/>
              <a:ext cx="1088439" cy="3029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>
              <a:spAutoFit/>
            </a:bodyPr>
            <a:lstStyle/>
            <a:p>
              <a:pPr lvl="1" algn="ctr">
                <a:defRPr b="1">
                  <a:solidFill>
                    <a:srgbClr val="FF2600"/>
                  </a:solidFill>
                </a:defRPr>
              </a:pPr>
              <a:r>
                <a:rPr sz="1500">
                  <a:solidFill>
                    <a:schemeClr val="tx2"/>
                  </a:solidFill>
                </a:rPr>
                <a:t>Hiring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9709" y="1617424"/>
            <a:ext cx="2509947" cy="2317328"/>
            <a:chOff x="3038791" y="1809774"/>
            <a:chExt cx="2509947" cy="2317328"/>
          </a:xfrm>
        </p:grpSpPr>
        <p:sp>
          <p:nvSpPr>
            <p:cNvPr id="202" name="Shape 202"/>
            <p:cNvSpPr/>
            <p:nvPr/>
          </p:nvSpPr>
          <p:spPr>
            <a:xfrm>
              <a:off x="3747925" y="3824134"/>
              <a:ext cx="817533" cy="3029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>
              <a:spAutoFit/>
            </a:bodyPr>
            <a:lstStyle>
              <a:lvl1pPr>
                <a:defRPr b="1">
                  <a:solidFill>
                    <a:srgbClr val="FF2600"/>
                  </a:solidFill>
                </a:defRPr>
              </a:lvl1pPr>
            </a:lstStyle>
            <a:p>
              <a:pPr algn="ctr"/>
              <a:r>
                <a:rPr sz="1500">
                  <a:solidFill>
                    <a:schemeClr val="tx2"/>
                  </a:solidFill>
                </a:rPr>
                <a:t>Lending</a:t>
              </a:r>
            </a:p>
          </p:txBody>
        </p:sp>
        <p:grpSp>
          <p:nvGrpSpPr>
            <p:cNvPr id="208" name="Group 208"/>
            <p:cNvGrpSpPr/>
            <p:nvPr/>
          </p:nvGrpSpPr>
          <p:grpSpPr>
            <a:xfrm>
              <a:off x="3038791" y="1809774"/>
              <a:ext cx="2509947" cy="1577537"/>
              <a:chOff x="0" y="0"/>
              <a:chExt cx="3569701" cy="2243607"/>
            </a:xfrm>
          </p:grpSpPr>
          <p:pic>
            <p:nvPicPr>
              <p:cNvPr id="205" name="pasted-image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751628"/>
                <a:ext cx="3247748" cy="6081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6" name="pasted-imag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310" y="1520302"/>
                <a:ext cx="2804392" cy="7233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pasted-image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863" y="0"/>
                <a:ext cx="1872079" cy="8149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5619603" y="1460661"/>
            <a:ext cx="1829348" cy="2474091"/>
            <a:chOff x="6514377" y="1755015"/>
            <a:chExt cx="1829348" cy="2474091"/>
          </a:xfrm>
        </p:grpSpPr>
        <p:sp>
          <p:nvSpPr>
            <p:cNvPr id="203" name="Shape 203"/>
            <p:cNvSpPr/>
            <p:nvPr/>
          </p:nvSpPr>
          <p:spPr>
            <a:xfrm>
              <a:off x="6773545" y="3695306"/>
              <a:ext cx="1086837" cy="5338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>
              <a:spAutoFit/>
            </a:bodyPr>
            <a:lstStyle/>
            <a:p>
              <a:pPr algn="ctr">
                <a:defRPr b="1">
                  <a:solidFill>
                    <a:srgbClr val="FF2600"/>
                  </a:solidFill>
                </a:defRPr>
              </a:pPr>
              <a:r>
                <a:rPr sz="1500">
                  <a:solidFill>
                    <a:schemeClr val="tx2"/>
                  </a:solidFill>
                </a:rPr>
                <a:t>Policing/</a:t>
              </a:r>
            </a:p>
            <a:p>
              <a:pPr algn="ctr">
                <a:defRPr b="1">
                  <a:solidFill>
                    <a:srgbClr val="FF2600"/>
                  </a:solidFill>
                </a:defRPr>
              </a:pPr>
              <a:r>
                <a:rPr sz="1500">
                  <a:solidFill>
                    <a:schemeClr val="tx2"/>
                  </a:solidFill>
                </a:rPr>
                <a:t>sentencing</a:t>
              </a:r>
            </a:p>
          </p:txBody>
        </p:sp>
        <p:grpSp>
          <p:nvGrpSpPr>
            <p:cNvPr id="211" name="Group 211"/>
            <p:cNvGrpSpPr/>
            <p:nvPr/>
          </p:nvGrpSpPr>
          <p:grpSpPr>
            <a:xfrm>
              <a:off x="6514377" y="1755015"/>
              <a:ext cx="1829348" cy="1558226"/>
              <a:chOff x="0" y="0"/>
              <a:chExt cx="2601739" cy="2216142"/>
            </a:xfrm>
          </p:grpSpPr>
          <p:pic>
            <p:nvPicPr>
              <p:cNvPr id="209" name="pasted-image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8594" y="1409729"/>
                <a:ext cx="2233146" cy="806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0" name="pasted-image.jp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680202" cy="1680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5" name="pasted-imag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723" y="4370431"/>
            <a:ext cx="1612824" cy="207953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14"/>
          <p:cNvSpPr/>
          <p:nvPr/>
        </p:nvSpPr>
        <p:spPr>
          <a:xfrm>
            <a:off x="777682" y="4521312"/>
            <a:ext cx="3188373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r>
              <a:rPr dirty="0"/>
              <a:t>Search for minority names </a:t>
            </a:r>
            <a:r>
              <a:rPr lang="en-US" dirty="0">
                <a:sym typeface="Wingdings"/>
              </a:rPr>
              <a:t> </a:t>
            </a:r>
          </a:p>
          <a:p>
            <a:r>
              <a:rPr lang="en-US" dirty="0">
                <a:sym typeface="Wingdings"/>
              </a:rPr>
              <a:t>	</a:t>
            </a:r>
            <a:r>
              <a:rPr dirty="0"/>
              <a:t>ads for DUI/arrest records</a:t>
            </a:r>
          </a:p>
        </p:txBody>
      </p:sp>
      <p:sp>
        <p:nvSpPr>
          <p:cNvPr id="27" name="Shape 216"/>
          <p:cNvSpPr/>
          <p:nvPr/>
        </p:nvSpPr>
        <p:spPr>
          <a:xfrm>
            <a:off x="752629" y="5445531"/>
            <a:ext cx="5201745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r>
              <a:rPr dirty="0"/>
              <a:t>Female cookies </a:t>
            </a:r>
            <a:r>
              <a:rPr lang="en-US" dirty="0">
                <a:sym typeface="Wingdings"/>
              </a:rPr>
              <a:t></a:t>
            </a:r>
            <a:endParaRPr dirty="0"/>
          </a:p>
          <a:p>
            <a:r>
              <a:rPr lang="en-US" dirty="0"/>
              <a:t>	</a:t>
            </a:r>
            <a:r>
              <a:rPr dirty="0"/>
              <a:t>less freq. shown professional job opening </a:t>
            </a:r>
            <a:r>
              <a:rPr lang="en-US" dirty="0"/>
              <a:t>ads</a:t>
            </a:r>
            <a:endParaRPr dirty="0"/>
          </a:p>
        </p:txBody>
      </p:sp>
      <p:sp>
        <p:nvSpPr>
          <p:cNvPr id="28" name="Shape 204"/>
          <p:cNvSpPr/>
          <p:nvPr/>
        </p:nvSpPr>
        <p:spPr>
          <a:xfrm>
            <a:off x="4660849" y="934589"/>
            <a:ext cx="3377528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>
              <a:defRPr sz="1900"/>
            </a:pPr>
            <a:r>
              <a:rPr lang="en-US" sz="1336" dirty="0"/>
              <a:t>[Sweeney 2013, </a:t>
            </a:r>
            <a:r>
              <a:rPr sz="1336" dirty="0"/>
              <a:t>Miller 2015</a:t>
            </a:r>
            <a:r>
              <a:rPr lang="en-US" sz="1336" dirty="0"/>
              <a:t>, </a:t>
            </a:r>
            <a:r>
              <a:rPr sz="1336"/>
              <a:t>Byrnes 2016</a:t>
            </a:r>
            <a:r>
              <a:rPr lang="en-US" sz="1336"/>
              <a:t>,</a:t>
            </a:r>
            <a:r>
              <a:rPr sz="1336"/>
              <a:t> </a:t>
            </a:r>
            <a:endParaRPr sz="1336" dirty="0"/>
          </a:p>
          <a:p>
            <a:pPr>
              <a:defRPr sz="1900"/>
            </a:pPr>
            <a:r>
              <a:rPr lang="en-US" sz="1336" dirty="0"/>
              <a:t> </a:t>
            </a:r>
            <a:r>
              <a:rPr sz="1336" dirty="0" err="1"/>
              <a:t>Rudin</a:t>
            </a:r>
            <a:r>
              <a:rPr lang="en-US" sz="1336" dirty="0"/>
              <a:t> </a:t>
            </a:r>
            <a:r>
              <a:rPr sz="1336" dirty="0"/>
              <a:t>2013</a:t>
            </a:r>
            <a:r>
              <a:rPr lang="en-US" sz="1336" dirty="0"/>
              <a:t>, </a:t>
            </a:r>
            <a:r>
              <a:rPr sz="1336" dirty="0"/>
              <a:t>Barry-Jester et al. 2015]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9834A28-1D3E-1645-9A94-FD526C94FC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243" y="2000354"/>
            <a:ext cx="3798754" cy="29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676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advAuto="0"/>
      <p:bldP spid="2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9</a:t>
            </a:fld>
            <a:endParaRPr lang="is-IS"/>
          </a:p>
        </p:txBody>
      </p:sp>
      <p:sp>
        <p:nvSpPr>
          <p:cNvPr id="256" name="Shape 256"/>
          <p:cNvSpPr/>
          <p:nvPr/>
        </p:nvSpPr>
        <p:spPr>
          <a:xfrm>
            <a:off x="558232" y="545430"/>
            <a:ext cx="9187138" cy="2780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r>
              <a:rPr sz="2200" dirty="0"/>
              <a:t>“</a:t>
            </a:r>
            <a:r>
              <a:rPr lang="is-IS" sz="2200" dirty="0"/>
              <a:t>…</a:t>
            </a:r>
            <a:r>
              <a:rPr sz="2200" dirty="0"/>
              <a:t> a lot remains unknown about how big data-driven decisions may or may not use factors that are proxies for race, sex, or other traits that U.S. laws generally prohibit from being used in a wide range of commercial decisions</a:t>
            </a:r>
            <a:r>
              <a:rPr lang="en-US" sz="2200" dirty="0"/>
              <a:t> </a:t>
            </a:r>
            <a:r>
              <a:rPr lang="is-IS" sz="2200" dirty="0"/>
              <a:t>…</a:t>
            </a:r>
            <a:r>
              <a:rPr sz="2200" dirty="0"/>
              <a:t> What can be done to make sure these products and services–and the companies that use them treat consumers fairly and ethically?”</a:t>
            </a:r>
          </a:p>
          <a:p>
            <a:endParaRPr sz="2200" dirty="0"/>
          </a:p>
          <a:p>
            <a:r>
              <a:rPr sz="2200" dirty="0"/>
              <a:t>- FTC Commissioner Julie Brill [2015]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158" y="2501296"/>
            <a:ext cx="2061411" cy="2061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89220-D1A9-3F4D-A16D-7C6CA62B22CE}"/>
              </a:ext>
            </a:extLst>
          </p:cNvPr>
          <p:cNvSpPr txBox="1"/>
          <p:nvPr/>
        </p:nvSpPr>
        <p:spPr>
          <a:xfrm>
            <a:off x="558232" y="4090977"/>
            <a:ext cx="89898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“</a:t>
            </a:r>
            <a:r>
              <a:rPr lang="en-US" sz="2200" b="1" dirty="0"/>
              <a:t>Hold yourself accountable – or be ready for the FTC to do it for you.</a:t>
            </a:r>
            <a:r>
              <a:rPr lang="en-US" sz="2200" dirty="0"/>
              <a:t> As we’ve noted, it’s important to hold yourself accountable for your algorithm’s performance. … keep in mind that if you don’t hold yourself accountable, the FTC may do it for you.”</a:t>
            </a:r>
          </a:p>
          <a:p>
            <a:endParaRPr lang="en-US" sz="2200" dirty="0"/>
          </a:p>
          <a:p>
            <a:r>
              <a:rPr lang="en-US" sz="2200" dirty="0"/>
              <a:t>- FTC official blog post, “Aiming for truth, fairness, and equity in your company’s use of AI”, written by Elisa </a:t>
            </a:r>
            <a:r>
              <a:rPr lang="en-US" sz="2200" dirty="0" err="1"/>
              <a:t>Jillson</a:t>
            </a:r>
            <a:r>
              <a:rPr lang="en-US" sz="2200" dirty="0"/>
              <a:t> [2021]</a:t>
            </a:r>
          </a:p>
        </p:txBody>
      </p:sp>
    </p:spTree>
    <p:extLst>
      <p:ext uri="{BB962C8B-B14F-4D97-AF65-F5344CB8AC3E}">
        <p14:creationId xmlns:p14="http://schemas.microsoft.com/office/powerpoint/2010/main" val="410682976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{9B676468-ED70-E543-BC49-8E0D79D61BAC}tf16401378</Template>
  <TotalTime>17190</TotalTime>
  <Words>4735</Words>
  <Application>Microsoft Macintosh PowerPoint</Application>
  <PresentationFormat>Widescreen</PresentationFormat>
  <Paragraphs>926</Paragraphs>
  <Slides>59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Arial Black</vt:lpstr>
      <vt:lpstr>Calibri</vt:lpstr>
      <vt:lpstr>Courier</vt:lpstr>
      <vt:lpstr>Helvetica Neue</vt:lpstr>
      <vt:lpstr>Essential</vt:lpstr>
      <vt:lpstr>Introduction to  Data Science</vt:lpstr>
      <vt:lpstr>Announcements</vt:lpstr>
      <vt:lpstr>(A few) Data Science Success Stories &amp; Cautionary Tales</vt:lpstr>
      <vt:lpstr>Polling: 2008 &amp; 2012</vt:lpstr>
      <vt:lpstr>Polling: 2016</vt:lpstr>
      <vt:lpstr>Polling: 2020</vt:lpstr>
      <vt:lpstr>Ad Targeting</vt:lpstr>
      <vt:lpstr>Automated decisions of consequence</vt:lpstr>
      <vt:lpstr>PowerPoint Presentation</vt:lpstr>
      <vt:lpstr>Olympic Medals</vt:lpstr>
      <vt:lpstr>Netflix Prize I</vt:lpstr>
      <vt:lpstr>Netflix Prize II</vt:lpstr>
      <vt:lpstr>Netflix Prize III</vt:lpstr>
      <vt:lpstr>MoneyBall</vt:lpstr>
      <vt:lpstr>PowerPoint Presentation</vt:lpstr>
      <vt:lpstr>Wrap-Up For NOw</vt:lpstr>
      <vt:lpstr>Next (aka The rest of this) Class: Scraping Data With Python</vt:lpstr>
      <vt:lpstr>The Data LifeCycle</vt:lpstr>
      <vt:lpstr>(The Rest of) Today’s Lecture</vt:lpstr>
      <vt:lpstr>But first, snakes!</vt:lpstr>
      <vt:lpstr>The Zen of Python </vt:lpstr>
      <vt:lpstr>Literate Programming</vt:lpstr>
      <vt:lpstr>Jupyter Project</vt:lpstr>
      <vt:lpstr>Google Colab</vt:lpstr>
      <vt:lpstr>10-minute Python primer</vt:lpstr>
      <vt:lpstr>Useful Built-in Functions: Counting and Iterating </vt:lpstr>
      <vt:lpstr>Useful Built-In Functions: Map and Filter</vt:lpstr>
      <vt:lpstr>Pythonic Programming</vt:lpstr>
      <vt:lpstr>List comprehensions</vt:lpstr>
      <vt:lpstr>Exceptions</vt:lpstr>
      <vt:lpstr>Python 2 vs 3</vt:lpstr>
      <vt:lpstr>To any Curmudgeons … </vt:lpstr>
      <vt:lpstr>So, How does Import Work?</vt:lpstr>
      <vt:lpstr>Example</vt:lpstr>
      <vt:lpstr>Python vS R (For Data Scientists)</vt:lpstr>
      <vt:lpstr>Extra resources</vt:lpstr>
      <vt:lpstr>PowerPoint Presentation</vt:lpstr>
      <vt:lpstr>Today’s Lecture</vt:lpstr>
      <vt:lpstr>What is This “data”?</vt:lpstr>
      <vt:lpstr>Tabular Data</vt:lpstr>
      <vt:lpstr>Classical Statistical View of Data</vt:lpstr>
      <vt:lpstr>Categorical Data: Takes a Value From a Finite Set</vt:lpstr>
      <vt:lpstr>Numerical Data: Measured Using Integers or Reals</vt:lpstr>
      <vt:lpstr>Numerical Data: Examples</vt:lpstr>
      <vt:lpstr>General Rules</vt:lpstr>
      <vt:lpstr>General Rules</vt:lpstr>
      <vt:lpstr>General Rules</vt:lpstr>
      <vt:lpstr>General Rules</vt:lpstr>
      <vt:lpstr>General Rules</vt:lpstr>
      <vt:lpstr>General Rules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Next Lecture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1914</cp:revision>
  <cp:lastPrinted>2019-08-29T19:55:04Z</cp:lastPrinted>
  <dcterms:created xsi:type="dcterms:W3CDTF">2013-03-05T15:39:19Z</dcterms:created>
  <dcterms:modified xsi:type="dcterms:W3CDTF">2021-09-02T20:36:54Z</dcterms:modified>
</cp:coreProperties>
</file>