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69" r:id="rId2"/>
  </p:sldMasterIdLst>
  <p:notesMasterIdLst>
    <p:notesMasterId r:id="rId44"/>
  </p:notesMasterIdLst>
  <p:handoutMasterIdLst>
    <p:handoutMasterId r:id="rId45"/>
  </p:handoutMasterIdLst>
  <p:sldIdLst>
    <p:sldId id="256" r:id="rId3"/>
    <p:sldId id="705" r:id="rId4"/>
    <p:sldId id="706" r:id="rId5"/>
    <p:sldId id="707" r:id="rId6"/>
    <p:sldId id="708" r:id="rId7"/>
    <p:sldId id="709" r:id="rId8"/>
    <p:sldId id="710" r:id="rId9"/>
    <p:sldId id="711" r:id="rId10"/>
    <p:sldId id="738" r:id="rId11"/>
    <p:sldId id="714" r:id="rId12"/>
    <p:sldId id="502" r:id="rId13"/>
    <p:sldId id="713" r:id="rId14"/>
    <p:sldId id="739" r:id="rId15"/>
    <p:sldId id="712" r:id="rId16"/>
    <p:sldId id="740" r:id="rId17"/>
    <p:sldId id="717" r:id="rId18"/>
    <p:sldId id="716" r:id="rId19"/>
    <p:sldId id="741" r:id="rId20"/>
    <p:sldId id="742" r:id="rId21"/>
    <p:sldId id="743" r:id="rId22"/>
    <p:sldId id="744" r:id="rId23"/>
    <p:sldId id="745" r:id="rId24"/>
    <p:sldId id="746" r:id="rId25"/>
    <p:sldId id="719" r:id="rId26"/>
    <p:sldId id="720" r:id="rId27"/>
    <p:sldId id="722" r:id="rId28"/>
    <p:sldId id="725" r:id="rId29"/>
    <p:sldId id="726" r:id="rId30"/>
    <p:sldId id="727" r:id="rId31"/>
    <p:sldId id="728" r:id="rId32"/>
    <p:sldId id="729" r:id="rId33"/>
    <p:sldId id="730" r:id="rId34"/>
    <p:sldId id="731" r:id="rId35"/>
    <p:sldId id="732" r:id="rId36"/>
    <p:sldId id="733" r:id="rId37"/>
    <p:sldId id="734" r:id="rId38"/>
    <p:sldId id="735" r:id="rId39"/>
    <p:sldId id="747" r:id="rId40"/>
    <p:sldId id="748" r:id="rId41"/>
    <p:sldId id="749" r:id="rId42"/>
    <p:sldId id="42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1300" autoAdjust="0"/>
  </p:normalViewPr>
  <p:slideViewPr>
    <p:cSldViewPr snapToGrid="0" snapToObjects="1">
      <p:cViewPr varScale="1">
        <p:scale>
          <a:sx n="86" d="100"/>
          <a:sy n="86" d="100"/>
        </p:scale>
        <p:origin x="12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61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the specifics,</a:t>
            </a:r>
            <a:r>
              <a:rPr lang="en-US" baseline="0" dirty="0"/>
              <a:t> not the reasoning behind the 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32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first ~5 slides, cover the basics of Map and Reduce</a:t>
            </a:r>
          </a:p>
          <a:p>
            <a:endParaRPr lang="en-US" dirty="0"/>
          </a:p>
          <a:p>
            <a:r>
              <a:rPr lang="en-US" dirty="0"/>
              <a:t>Mapper takes in a set of K,V</a:t>
            </a:r>
            <a:r>
              <a:rPr lang="en-US" baseline="0" dirty="0"/>
              <a:t> emits a new set of K,V</a:t>
            </a:r>
          </a:p>
          <a:p>
            <a:r>
              <a:rPr lang="en-US" baseline="0" dirty="0"/>
              <a:t>Intermediate data is distributed among reducers</a:t>
            </a:r>
          </a:p>
          <a:p>
            <a:r>
              <a:rPr lang="en-US" baseline="0" dirty="0"/>
              <a:t>Reducers aggregate based on key</a:t>
            </a:r>
          </a:p>
          <a:p>
            <a:endParaRPr lang="en-US" baseline="0" dirty="0"/>
          </a:p>
          <a:p>
            <a:r>
              <a:rPr lang="en-US" baseline="0" dirty="0"/>
              <a:t>Design decisions and justification</a:t>
            </a:r>
          </a:p>
          <a:p>
            <a:pPr marL="228600" indent="-228600">
              <a:buAutoNum type="arabicParenR"/>
            </a:pPr>
            <a:r>
              <a:rPr lang="en-US" baseline="0" dirty="0"/>
              <a:t>Be able to write pseudo code for a MR job</a:t>
            </a:r>
          </a:p>
          <a:p>
            <a:pPr marL="228600" indent="-228600">
              <a:buAutoNum type="arabicParenR"/>
            </a:pPr>
            <a:r>
              <a:rPr lang="en-US" baseline="0" dirty="0"/>
              <a:t>Understanding of what functionality they want to provide</a:t>
            </a:r>
          </a:p>
          <a:p>
            <a:pPr marL="228600" indent="-228600">
              <a:buAutoNum type="arabicParenR"/>
            </a:pPr>
            <a:r>
              <a:rPr lang="en-US" baseline="0" dirty="0"/>
              <a:t>Why did they make the decisions that they did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51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Mappers = selection; reducer = group by aggregate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39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  <a:p>
            <a:r>
              <a:rPr lang="en-US" dirty="0"/>
              <a:t>Example</a:t>
            </a:r>
            <a:r>
              <a:rPr lang="en-US" baseline="0" dirty="0"/>
              <a:t> for a text input splitter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67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equiv</a:t>
            </a:r>
            <a:r>
              <a:rPr lang="en-US" dirty="0"/>
              <a:t>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5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HDFS will replicate data if necessary to be local</a:t>
            </a:r>
          </a:p>
          <a:p>
            <a:endParaRPr lang="en-US" dirty="0"/>
          </a:p>
          <a:p>
            <a:r>
              <a:rPr lang="en-US" dirty="0"/>
              <a:t>Mention why determinism is required</a:t>
            </a:r>
          </a:p>
          <a:p>
            <a:r>
              <a:rPr lang="en-US" dirty="0"/>
              <a:t>Mention speculative</a:t>
            </a:r>
            <a:r>
              <a:rPr lang="en-US" baseline="0" dirty="0"/>
              <a:t> execution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72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6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2BE45-FD26-4628-8A32-854CAFB9586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5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6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7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4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8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8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08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07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815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9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4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16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biolab.si/2016/04/25/association-rules-in-orange/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#26 – 12/01/2020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Orange3 is a {GUI, Python API, </a:t>
            </a:r>
            <a:r>
              <a:rPr lang="mr-IN" dirty="0"/>
              <a:t>…</a:t>
            </a:r>
            <a:r>
              <a:rPr lang="en-US" dirty="0"/>
              <a:t>}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Enumerates frequent </a:t>
            </a:r>
            <a:r>
              <a:rPr lang="en-US" b="0" dirty="0" err="1"/>
              <a:t>itemsets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association rule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(Wrapper calls to, shared functionality with, </a:t>
            </a:r>
            <a:r>
              <a:rPr lang="en-US" b="0" dirty="0" err="1"/>
              <a:t>Scikit</a:t>
            </a:r>
            <a:r>
              <a:rPr lang="en-US" b="0" dirty="0"/>
              <a:t>-Learn)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 ales-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erjavec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orange3</a:t>
            </a:r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https://blog.biolab.si/2016/04/25/association-rules-in-orange/</a:t>
            </a:r>
            <a:endParaRPr lang="en-US" dirty="0"/>
          </a:p>
          <a:p>
            <a:r>
              <a:rPr lang="en-US" dirty="0"/>
              <a:t>In general: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useful for interpretable, fast data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Typically doesn’t consider order, scalability issues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3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4364"/>
            <a:ext cx="9144000" cy="12263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Scaling it Up:</a:t>
            </a:r>
            <a:br>
              <a:rPr lang="en-US" dirty="0"/>
            </a:br>
            <a:r>
              <a:rPr lang="en-US" dirty="0"/>
              <a:t>Stochastic gradient</a:t>
            </a:r>
            <a:br>
              <a:rPr lang="en-US" dirty="0"/>
            </a:br>
            <a:r>
              <a:rPr lang="en-US" dirty="0"/>
              <a:t>descent (SGD)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303147"/>
            <a:ext cx="635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1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</a:t>
            </a:r>
            <a:br>
              <a:rPr lang="en-US" dirty="0"/>
            </a:br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70514" y="3730171"/>
            <a:ext cx="1680268" cy="2395992"/>
            <a:chOff x="3570514" y="3730171"/>
            <a:chExt cx="1680268" cy="2395992"/>
          </a:xfrm>
        </p:grpSpPr>
        <p:sp>
          <p:nvSpPr>
            <p:cNvPr id="12" name="Oval 11"/>
            <p:cNvSpPr/>
            <p:nvPr/>
          </p:nvSpPr>
          <p:spPr>
            <a:xfrm>
              <a:off x="4122057" y="3730171"/>
              <a:ext cx="1128725" cy="116114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4"/>
            </p:cNvCxnSpPr>
            <p:nvPr/>
          </p:nvCxnSpPr>
          <p:spPr>
            <a:xfrm flipH="1">
              <a:off x="3570514" y="4891314"/>
              <a:ext cx="1115906" cy="12348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190171" y="5936343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What if m is big?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0170" y="6189680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What if n is big?</a:t>
            </a:r>
          </a:p>
        </p:txBody>
      </p:sp>
    </p:spTree>
    <p:extLst>
      <p:ext uri="{BB962C8B-B14F-4D97-AF65-F5344CB8AC3E}">
        <p14:creationId xmlns:p14="http://schemas.microsoft.com/office/powerpoint/2010/main" val="17829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Randomly shuffle the input set x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{1, 2, </a:t>
            </a:r>
            <a:r>
              <a:rPr lang="mr-IN" dirty="0"/>
              <a:t>…</a:t>
            </a:r>
            <a:r>
              <a:rPr lang="en-US" dirty="0"/>
              <a:t> m}, shuffled: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644" y="5410199"/>
            <a:ext cx="2082800" cy="444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718" y="4898737"/>
            <a:ext cx="3724776" cy="4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65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also make use of “mini-batch” stochastic gradient descent: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High-level idea: at every outer iteration, shuffle the input data, then partition into k mini-batches of size m/k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 inner loop of SGD on these mini-batches</a:t>
            </a:r>
          </a:p>
          <a:p>
            <a:r>
              <a:rPr lang="en-US" dirty="0"/>
              <a:t>Batches </a:t>
            </a:r>
            <a:r>
              <a:rPr lang="en-US" dirty="0">
                <a:solidFill>
                  <a:schemeClr val="tx2"/>
                </a:solidFill>
              </a:rPr>
              <a:t>reduce variance</a:t>
            </a:r>
            <a:r>
              <a:rPr lang="en-US" dirty="0"/>
              <a:t> in update, make use of vectorization</a:t>
            </a:r>
          </a:p>
          <a:p>
            <a:r>
              <a:rPr lang="en-US" dirty="0"/>
              <a:t>Issues with SGD      ??????????????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Convergence: “almost surely” converges to the global optimum, assuming convexity and reasonable learning rate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Batch size: </a:t>
            </a:r>
            <a:r>
              <a:rPr lang="en-US" b="0" dirty="0" err="1"/>
              <a:t>hyperparameter</a:t>
            </a:r>
            <a:r>
              <a:rPr lang="en-US" b="0" dirty="0"/>
              <a:t>?  Not really </a:t>
            </a:r>
            <a:r>
              <a:rPr lang="mr-IN" b="0" dirty="0"/>
              <a:t>–</a:t>
            </a:r>
            <a:r>
              <a:rPr lang="en-US" b="0" dirty="0"/>
              <a:t> figure out how many examples fit in RAM/GPU memory, then choose the nearest power of 2 and go with that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Sensitive to feature scaling (if batching over features)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4364"/>
            <a:ext cx="9144000" cy="12263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Scaling it Up:</a:t>
            </a:r>
            <a:br>
              <a:rPr lang="en-US" dirty="0"/>
            </a:br>
            <a:r>
              <a:rPr lang="en-US" dirty="0"/>
              <a:t>Big Data &amp; MapReduce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379" y="2656113"/>
            <a:ext cx="3850931" cy="3889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8" y="6545942"/>
            <a:ext cx="6612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Jeff Dean, Sanjay </a:t>
            </a:r>
            <a:r>
              <a:rPr lang="en-US" sz="1600" i="1" dirty="0" err="1"/>
              <a:t>Ghemawa</a:t>
            </a:r>
            <a:r>
              <a:rPr lang="en-US" sz="1600" i="1" dirty="0"/>
              <a:t>,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2838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6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4978400"/>
            <a:ext cx="8506733" cy="1747521"/>
          </a:xfrm>
        </p:spPr>
        <p:txBody>
          <a:bodyPr>
            <a:normAutofit/>
          </a:bodyPr>
          <a:lstStyle/>
          <a:p>
            <a:r>
              <a:rPr lang="en-US" dirty="0"/>
              <a:t>(Some more)</a:t>
            </a:r>
            <a:br>
              <a:rPr lang="en-US" dirty="0"/>
            </a:br>
            <a:r>
              <a:rPr lang="en-US" dirty="0"/>
              <a:t>Recommender Systems (ISH)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9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8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 the concepts of MapReduce using the “typical example” of MR, Word Count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Input: a volume of raw text, of unspecified size (could be KB, MB, TB, </a:t>
            </a:r>
            <a:r>
              <a:rPr lang="en-US" b="0" dirty="0">
                <a:solidFill>
                  <a:schemeClr val="tx2"/>
                </a:solidFill>
              </a:rPr>
              <a:t>it doesn’t matter</a:t>
            </a:r>
            <a:r>
              <a:rPr lang="en-US" b="0" dirty="0"/>
              <a:t>!)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Output: a list of words, and their occurrence count.</a:t>
            </a:r>
          </a:p>
          <a:p>
            <a:r>
              <a:rPr lang="en-US" dirty="0"/>
              <a:t>(Assume that words are split correctly; ignore capitalization and punctuation.)</a:t>
            </a:r>
          </a:p>
          <a:p>
            <a:r>
              <a:rPr lang="en-US" dirty="0"/>
              <a:t>Example: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The doctor went to the store. =&gt;</a:t>
            </a:r>
          </a:p>
          <a:p>
            <a:pPr lvl="8"/>
            <a:r>
              <a:rPr lang="en-US" dirty="0"/>
              <a:t>The, 2</a:t>
            </a:r>
          </a:p>
          <a:p>
            <a:pPr lvl="8"/>
            <a:r>
              <a:rPr lang="en-US" dirty="0"/>
              <a:t>Doctor, 1</a:t>
            </a:r>
          </a:p>
          <a:p>
            <a:pPr lvl="8"/>
            <a:r>
              <a:rPr lang="en-US" dirty="0"/>
              <a:t>Went, 1</a:t>
            </a:r>
          </a:p>
          <a:p>
            <a:pPr lvl="8"/>
            <a:r>
              <a:rPr lang="en-US" dirty="0"/>
              <a:t>To, 1</a:t>
            </a:r>
          </a:p>
          <a:p>
            <a:pPr lvl="8"/>
            <a:r>
              <a:rPr lang="en-US" dirty="0"/>
              <a:t>Store,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Map? Reduce?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Mappers</a:t>
            </a:r>
            <a:r>
              <a:rPr lang="en-US" dirty="0"/>
              <a:t> read in data from the filesystem, and output (typically) modified data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Reducers</a:t>
            </a:r>
            <a:r>
              <a:rPr lang="en-US" dirty="0"/>
              <a:t> collect all of the mappers output on the keys, and output (typically) reduced data</a:t>
            </a:r>
          </a:p>
          <a:p>
            <a:endParaRPr lang="en-US" dirty="0"/>
          </a:p>
          <a:p>
            <a:r>
              <a:rPr lang="en-US" dirty="0"/>
              <a:t>The outputted data is written to disk</a:t>
            </a:r>
          </a:p>
          <a:p>
            <a:endParaRPr lang="en-US" dirty="0"/>
          </a:p>
          <a:p>
            <a:r>
              <a:rPr lang="en-US" dirty="0"/>
              <a:t>All data is in terms of key-value pairs   (“The” </a:t>
            </a:r>
            <a:r>
              <a:rPr lang="en-US" dirty="0">
                <a:sym typeface="Wingdings"/>
              </a:rPr>
              <a:t> 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Hadoop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paper is written by two researchers at Google, and describes their programming paradigm</a:t>
            </a:r>
          </a:p>
          <a:p>
            <a:r>
              <a:rPr lang="en-US" dirty="0"/>
              <a:t>Unless you work at Google, or use Google App Engine, you won’t use it!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(And even then, you might not.)</a:t>
            </a:r>
          </a:p>
          <a:p>
            <a:r>
              <a:rPr lang="en-US" dirty="0"/>
              <a:t>Open Source implementation is Hadoop </a:t>
            </a:r>
            <a:r>
              <a:rPr lang="en-US" dirty="0" err="1"/>
              <a:t>MapReduce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Not developed by Google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Started by Yahoo!; now part of Apache</a:t>
            </a:r>
          </a:p>
          <a:p>
            <a:endParaRPr lang="en-US" dirty="0"/>
          </a:p>
          <a:p>
            <a:r>
              <a:rPr lang="en-US" dirty="0"/>
              <a:t>Google’s implementation (at least the one described) is written in C++</a:t>
            </a:r>
          </a:p>
          <a:p>
            <a:r>
              <a:rPr lang="en-US" dirty="0"/>
              <a:t>Hadoop is written in Java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User Components:</a:t>
            </a:r>
          </a:p>
          <a:p>
            <a:pPr lvl="1"/>
            <a:r>
              <a:rPr lang="en-US" dirty="0"/>
              <a:t>Mapper</a:t>
            </a:r>
          </a:p>
          <a:p>
            <a:pPr lvl="1"/>
            <a:r>
              <a:rPr lang="en-US" dirty="0"/>
              <a:t>Reducer</a:t>
            </a:r>
          </a:p>
          <a:p>
            <a:pPr lvl="1"/>
            <a:r>
              <a:rPr lang="en-US" dirty="0"/>
              <a:t>Combiner (Optional)</a:t>
            </a:r>
          </a:p>
          <a:p>
            <a:pPr lvl="1"/>
            <a:r>
              <a:rPr lang="en-US" dirty="0" err="1"/>
              <a:t>Partitioner</a:t>
            </a:r>
            <a:r>
              <a:rPr lang="en-US" dirty="0"/>
              <a:t> (Optional) (Shuffle)</a:t>
            </a:r>
          </a:p>
          <a:p>
            <a:pPr lvl="1"/>
            <a:r>
              <a:rPr lang="en-US" dirty="0"/>
              <a:t>Writable(s) (Optional)</a:t>
            </a:r>
          </a:p>
          <a:p>
            <a:pPr lvl="1"/>
            <a:endParaRPr lang="en-US" dirty="0"/>
          </a:p>
          <a:p>
            <a:r>
              <a:rPr lang="en-US" dirty="0"/>
              <a:t>System Components:</a:t>
            </a:r>
          </a:p>
          <a:p>
            <a:pPr lvl="1"/>
            <a:r>
              <a:rPr lang="en-US" dirty="0"/>
              <a:t>Master</a:t>
            </a:r>
          </a:p>
          <a:p>
            <a:pPr lvl="1"/>
            <a:r>
              <a:rPr lang="en-US" dirty="0"/>
              <a:t>Input Splitter*</a:t>
            </a:r>
          </a:p>
          <a:p>
            <a:pPr lvl="1"/>
            <a:r>
              <a:rPr lang="en-US" dirty="0"/>
              <a:t>Output Committer*</a:t>
            </a:r>
          </a:p>
          <a:p>
            <a:pPr lvl="1"/>
            <a:r>
              <a:rPr lang="en-US" dirty="0"/>
              <a:t>* You can use your own if you really want!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778" y="1914906"/>
            <a:ext cx="3539098" cy="2976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8129" y="6524470"/>
            <a:ext cx="41777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Image source: http://www.ibm.com/developerworks/java/library/l-hadoop-3/index.html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Mappers and Reducers are typically single threaded and deterministic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Determinism allows for </a:t>
            </a:r>
            <a:r>
              <a:rPr lang="en-US" b="0" dirty="0">
                <a:solidFill>
                  <a:schemeClr val="tx2"/>
                </a:solidFill>
              </a:rPr>
              <a:t>restarting of failed jobs</a:t>
            </a:r>
            <a:r>
              <a:rPr lang="en-US" b="0" dirty="0"/>
              <a:t>, or speculative execution</a:t>
            </a:r>
          </a:p>
          <a:p>
            <a:r>
              <a:rPr lang="en-US" dirty="0"/>
              <a:t>Need to handle more data? Just add more Mappers/Reducers!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need to handle multithreaded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Since they’re all independent of each other, you can run (almost) arbitrary number of nodes</a:t>
            </a:r>
          </a:p>
          <a:p>
            <a:r>
              <a:rPr lang="en-US" dirty="0"/>
              <a:t>Mappers/Reducers run on </a:t>
            </a:r>
            <a:r>
              <a:rPr lang="en-US" dirty="0">
                <a:solidFill>
                  <a:schemeClr val="tx2"/>
                </a:solidFill>
              </a:rPr>
              <a:t>arbitrary</a:t>
            </a:r>
            <a:r>
              <a:rPr lang="en-US" dirty="0"/>
              <a:t> machines. A machine typically multiple map and reduce slots available to it, typically one per processor core</a:t>
            </a:r>
          </a:p>
          <a:p>
            <a:r>
              <a:rPr lang="en-US" dirty="0"/>
              <a:t>Mappers/Reducers run entirely independent of each other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Hadoop, they run in separate JVMs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data is represented in key-value pairs of an arbitrary type</a:t>
            </a:r>
          </a:p>
          <a:p>
            <a:r>
              <a:rPr lang="en-US" dirty="0"/>
              <a:t>Data is read in from a file or list of files, from distributed FS</a:t>
            </a:r>
          </a:p>
          <a:p>
            <a:r>
              <a:rPr lang="en-US" dirty="0"/>
              <a:t>Data is chunked based on an input split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typical chunk is 64MB (more or less can be configured depending on your use case)</a:t>
            </a:r>
          </a:p>
          <a:p>
            <a:r>
              <a:rPr lang="en-US" dirty="0"/>
              <a:t>Mappers read in a chunk of data</a:t>
            </a:r>
          </a:p>
          <a:p>
            <a:r>
              <a:rPr lang="en-US" dirty="0"/>
              <a:t>Mappers emit (write out) a set of data, typically derived from its input</a:t>
            </a:r>
          </a:p>
          <a:p>
            <a:r>
              <a:rPr lang="en-US" dirty="0"/>
              <a:t>Intermediate data (the output of the mappers) is split to a number of reducers</a:t>
            </a:r>
          </a:p>
          <a:p>
            <a:r>
              <a:rPr lang="en-US" dirty="0"/>
              <a:t>Reducers receive each key of data, along with ALL of the values associated with it (this means each key must always be sent to the same reducer)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Essentially, &lt;key, set&lt;value&gt;&gt;</a:t>
            </a:r>
          </a:p>
          <a:p>
            <a:r>
              <a:rPr lang="en-US" dirty="0"/>
              <a:t>Reducers emit a set of data, typically reduced from its input which is written to disk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CF systems give predictions based on other users’ scores of the same item</a:t>
            </a:r>
          </a:p>
          <a:p>
            <a:r>
              <a:rPr lang="en-US" dirty="0"/>
              <a:t>Complementary idea: Find rules that </a:t>
            </a:r>
            <a:r>
              <a:rPr lang="en-US" dirty="0">
                <a:solidFill>
                  <a:schemeClr val="tx2"/>
                </a:solidFill>
              </a:rPr>
              <a:t>associate</a:t>
            </a:r>
            <a:r>
              <a:rPr lang="en-US" dirty="0"/>
              <a:t> the presence of one set of items with that of another set of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57" y="3269659"/>
            <a:ext cx="5700486" cy="31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9452" y="4428565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2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9452" y="2918011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0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9452" y="3673288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1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1017" y="3295650"/>
            <a:ext cx="1092034" cy="3776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Reducer 0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1017" y="4050927"/>
            <a:ext cx="1092034" cy="3776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Reducer 1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581" y="3297892"/>
            <a:ext cx="534521" cy="377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 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2581" y="4050927"/>
            <a:ext cx="534521" cy="377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8530" y="3295650"/>
            <a:ext cx="534521" cy="11329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350" dirty="0"/>
              <a:t>Input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91384" y="4428565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1384" y="3673288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1384" y="2918011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0</a:t>
            </a:r>
          </a:p>
        </p:txBody>
      </p:sp>
      <p:cxnSp>
        <p:nvCxnSpPr>
          <p:cNvPr id="18" name="Straight Arrow Connector 17"/>
          <p:cNvCxnSpPr>
            <a:stCxn id="11" idx="3"/>
            <a:endCxn id="14" idx="1"/>
          </p:cNvCxnSpPr>
          <p:nvPr/>
        </p:nvCxnSpPr>
        <p:spPr>
          <a:xfrm flipV="1">
            <a:off x="1443051" y="3106831"/>
            <a:ext cx="848333" cy="755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12" idx="1"/>
          </p:cNvCxnSpPr>
          <p:nvPr/>
        </p:nvCxnSpPr>
        <p:spPr>
          <a:xfrm>
            <a:off x="1443051" y="3862108"/>
            <a:ext cx="848333" cy="755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  <a:endCxn id="13" idx="1"/>
          </p:cNvCxnSpPr>
          <p:nvPr/>
        </p:nvCxnSpPr>
        <p:spPr>
          <a:xfrm>
            <a:off x="1443051" y="3862108"/>
            <a:ext cx="848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  <a:endCxn id="5" idx="1"/>
          </p:cNvCxnSpPr>
          <p:nvPr/>
        </p:nvCxnSpPr>
        <p:spPr>
          <a:xfrm>
            <a:off x="2960914" y="3106831"/>
            <a:ext cx="67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22538" y="3862108"/>
            <a:ext cx="813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22537" y="4641477"/>
            <a:ext cx="813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3"/>
            <a:endCxn id="7" idx="1"/>
          </p:cNvCxnSpPr>
          <p:nvPr/>
        </p:nvCxnSpPr>
        <p:spPr>
          <a:xfrm>
            <a:off x="4587470" y="3106831"/>
            <a:ext cx="813547" cy="3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3"/>
            <a:endCxn id="8" idx="1"/>
          </p:cNvCxnSpPr>
          <p:nvPr/>
        </p:nvCxnSpPr>
        <p:spPr>
          <a:xfrm>
            <a:off x="4587470" y="3106831"/>
            <a:ext cx="813547" cy="1132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3"/>
            <a:endCxn id="7" idx="1"/>
          </p:cNvCxnSpPr>
          <p:nvPr/>
        </p:nvCxnSpPr>
        <p:spPr>
          <a:xfrm flipV="1">
            <a:off x="4587470" y="3484470"/>
            <a:ext cx="813547" cy="37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6" idx="3"/>
            <a:endCxn id="8" idx="1"/>
          </p:cNvCxnSpPr>
          <p:nvPr/>
        </p:nvCxnSpPr>
        <p:spPr>
          <a:xfrm>
            <a:off x="4587470" y="3862108"/>
            <a:ext cx="813547" cy="3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3"/>
            <a:endCxn id="7" idx="1"/>
          </p:cNvCxnSpPr>
          <p:nvPr/>
        </p:nvCxnSpPr>
        <p:spPr>
          <a:xfrm flipV="1">
            <a:off x="4587470" y="3484470"/>
            <a:ext cx="813547" cy="113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8" idx="1"/>
          </p:cNvCxnSpPr>
          <p:nvPr/>
        </p:nvCxnSpPr>
        <p:spPr>
          <a:xfrm flipV="1">
            <a:off x="4587470" y="4239747"/>
            <a:ext cx="813547" cy="37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7" idx="3"/>
            <a:endCxn id="9" idx="1"/>
          </p:cNvCxnSpPr>
          <p:nvPr/>
        </p:nvCxnSpPr>
        <p:spPr>
          <a:xfrm>
            <a:off x="6493051" y="3484470"/>
            <a:ext cx="669530" cy="2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10" idx="1"/>
          </p:cNvCxnSpPr>
          <p:nvPr/>
        </p:nvCxnSpPr>
        <p:spPr>
          <a:xfrm>
            <a:off x="6493051" y="4239747"/>
            <a:ext cx="669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53143" y="2409371"/>
            <a:ext cx="1378857" cy="3722132"/>
            <a:chOff x="653143" y="2409371"/>
            <a:chExt cx="1378857" cy="3722132"/>
          </a:xfrm>
        </p:grpSpPr>
        <p:sp>
          <p:nvSpPr>
            <p:cNvPr id="35" name="Rectangle 34"/>
            <p:cNvSpPr/>
            <p:nvPr/>
          </p:nvSpPr>
          <p:spPr>
            <a:xfrm>
              <a:off x="653143" y="2409371"/>
              <a:ext cx="1378857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3143" y="5762171"/>
              <a:ext cx="1378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Master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9672" y="2409371"/>
            <a:ext cx="951808" cy="3722132"/>
            <a:chOff x="7769672" y="2409371"/>
            <a:chExt cx="951808" cy="3722132"/>
          </a:xfrm>
        </p:grpSpPr>
        <p:sp>
          <p:nvSpPr>
            <p:cNvPr id="44" name="Rectangle 43"/>
            <p:cNvSpPr/>
            <p:nvPr/>
          </p:nvSpPr>
          <p:spPr>
            <a:xfrm>
              <a:off x="7874986" y="2409371"/>
              <a:ext cx="773924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69672" y="5762171"/>
              <a:ext cx="951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Master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156117" y="2409371"/>
            <a:ext cx="5613554" cy="3730438"/>
            <a:chOff x="2156117" y="2409371"/>
            <a:chExt cx="5613554" cy="3730438"/>
          </a:xfrm>
        </p:grpSpPr>
        <p:sp>
          <p:nvSpPr>
            <p:cNvPr id="42" name="Rectangle 41"/>
            <p:cNvSpPr/>
            <p:nvPr/>
          </p:nvSpPr>
          <p:spPr>
            <a:xfrm>
              <a:off x="2156117" y="2409371"/>
              <a:ext cx="5594751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56117" y="5770477"/>
              <a:ext cx="5613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 workers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6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Splitter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splitting your input into multiple chunks</a:t>
            </a:r>
          </a:p>
          <a:p>
            <a:r>
              <a:rPr lang="en-US" dirty="0"/>
              <a:t>These chunks are then used as input for your mappers</a:t>
            </a:r>
          </a:p>
          <a:p>
            <a:r>
              <a:rPr lang="en-US" dirty="0"/>
              <a:t>Splits on logical boundaries. The default is 64MB per chunk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Depending on what you’re doing, 64MB might be a LOT of data! You can change it</a:t>
            </a:r>
          </a:p>
          <a:p>
            <a:r>
              <a:rPr lang="en-US" dirty="0"/>
              <a:t>Typically, you can just use one of the built in splitters, unless you are reading in a specially formatted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Reads in input pair &lt;K,V&gt; (a section as split by the input splitter)</a:t>
            </a:r>
          </a:p>
          <a:p>
            <a:r>
              <a:rPr lang="en-US" dirty="0"/>
              <a:t>Outputs a pair &lt;K’, V’&gt;</a:t>
            </a:r>
          </a:p>
          <a:p>
            <a:endParaRPr lang="en-US" dirty="0"/>
          </a:p>
          <a:p>
            <a:r>
              <a:rPr lang="en-US" dirty="0"/>
              <a:t>Ex. For our Word Count example, with the following input: “The teacher went to the store. The store was closed; the store opens in the morning. The store opens at 9am.”</a:t>
            </a:r>
          </a:p>
          <a:p>
            <a:endParaRPr lang="en-US" dirty="0"/>
          </a:p>
          <a:p>
            <a:r>
              <a:rPr lang="en-US" dirty="0"/>
              <a:t>The output would be:</a:t>
            </a:r>
          </a:p>
          <a:p>
            <a:pPr lvl="1"/>
            <a:r>
              <a:rPr lang="en-US" dirty="0"/>
              <a:t>&lt;The, 1&gt; &lt;teacher, 1&gt; &lt;went, 1&gt; &lt;to, 1&gt; &lt;the, 1&gt; &lt;store, 1&gt; &lt;the, 1&gt; &lt;store, 1&gt; &lt;was, 1&gt; &lt;closed, 1&gt; &lt;the, 1&gt; &lt;store, 1&gt; &lt;opens, 1&gt; &lt;in, 1&gt; &lt;the, 1&gt; &lt;morning, 1&gt; &lt;the 1&gt; &lt;store, 1&gt; &lt;opens, 1&gt; &lt;at, 1&gt; &lt;9am, 1&gt;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Accepts the Mapper output, and collects values on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inputs with the same key must go to the same reducer!</a:t>
            </a:r>
          </a:p>
          <a:p>
            <a:r>
              <a:rPr lang="en-US" dirty="0"/>
              <a:t>Input is typically sorted, output is output exactly as is</a:t>
            </a:r>
          </a:p>
          <a:p>
            <a:r>
              <a:rPr lang="en-US" dirty="0"/>
              <a:t>For our example, the reducer input would be: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&lt;The, 1&gt; &lt;teacher, 1&gt; &lt;went, 1&gt; &lt;to, 1&gt; &lt;the, 1&gt; &lt;store, 1&gt; &lt;the, 1&gt; &lt;store, 1&gt; &lt;was, 1&gt; &lt;closed, 1&gt; &lt;the, 1&gt; &lt;store, 1&gt; &lt;opens, 1&gt; &lt;in, 1&gt; &lt;the, 1&gt; &lt;morning, 1&gt; &lt;the 1&gt; &lt;store, 1&gt; &lt;opens, 1&gt; &lt;at, 1&gt; &lt;9am, 1&gt;</a:t>
            </a:r>
          </a:p>
          <a:p>
            <a:r>
              <a:rPr lang="en-US" dirty="0"/>
              <a:t>The output would be:	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&lt;The, 6&gt; &lt;teacher, 1&gt; &lt;went, 1&gt; &lt;to, 1&gt; &lt;store, 3&gt; &lt;was, 1&gt; &lt;closed, 1&gt; &lt;opens, 1&gt; &lt;morning, 1&gt; &lt;at, 1&gt; &lt;9am, 1&gt;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Essentially an intermediate reducer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optional</a:t>
            </a:r>
          </a:p>
          <a:p>
            <a:r>
              <a:rPr lang="en-US" dirty="0"/>
              <a:t>Reduces output from each mapper, reducing bandwidth and sorting</a:t>
            </a:r>
          </a:p>
          <a:p>
            <a:r>
              <a:rPr lang="en-US" dirty="0"/>
              <a:t>Cannot change the type of its input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Input types must be the same as output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5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Committer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taking the reduce output, and committing it to a file</a:t>
            </a:r>
          </a:p>
          <a:p>
            <a:endParaRPr lang="en-US" dirty="0"/>
          </a:p>
          <a:p>
            <a:r>
              <a:rPr lang="en-US" dirty="0"/>
              <a:t>Typically, this committer needs a corresponding input splitter (so that another job can read the input)</a:t>
            </a:r>
          </a:p>
          <a:p>
            <a:endParaRPr lang="en-US" dirty="0"/>
          </a:p>
          <a:p>
            <a:r>
              <a:rPr lang="en-US" dirty="0"/>
              <a:t>Again, usually built in splitters are good enough, unless you need to output a special kind of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Partitioner (Shuffler)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Decides which pairs are sent to which reducer</a:t>
            </a:r>
          </a:p>
          <a:p>
            <a:r>
              <a:rPr lang="en-US" dirty="0"/>
              <a:t>Default is simply: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Key.hashCode</a:t>
            </a:r>
            <a:r>
              <a:rPr lang="en-US" b="0" dirty="0"/>
              <a:t>() % </a:t>
            </a:r>
            <a:r>
              <a:rPr lang="en-US" b="0" dirty="0" err="1"/>
              <a:t>numOfReducers</a:t>
            </a:r>
            <a:endParaRPr lang="en-US" b="0" dirty="0"/>
          </a:p>
          <a:p>
            <a:pPr lvl="1"/>
            <a:endParaRPr lang="en-US" dirty="0"/>
          </a:p>
          <a:p>
            <a:r>
              <a:rPr lang="en-US" dirty="0"/>
              <a:t>User can override to: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Provide (more) uniform distribution of load between reducers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Some values might need to be sent to the same reducer</a:t>
            </a:r>
          </a:p>
          <a:p>
            <a:pPr marL="571500" lvl="1" indent="-342900"/>
            <a:r>
              <a:rPr lang="en-US" dirty="0"/>
              <a:t>Ex. To compute the relative frequency of a pair of words &lt;W1, W2&gt; you would need to make sure all of word W1 are sent to the same reducer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Binning of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Responsible for scheduling &amp; managing jobs</a:t>
            </a:r>
          </a:p>
          <a:p>
            <a:pPr lvl="1"/>
            <a:endParaRPr lang="en-US" dirty="0"/>
          </a:p>
          <a:p>
            <a:r>
              <a:rPr lang="en-US" dirty="0"/>
              <a:t>Scheduled computation should be close to the data if possible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Bandwidth is expensive! (and slow)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This relies on a Distributed File System (e.g. GFS)!</a:t>
            </a:r>
          </a:p>
          <a:p>
            <a:pPr lvl="1"/>
            <a:endParaRPr lang="en-US" dirty="0"/>
          </a:p>
          <a:p>
            <a:r>
              <a:rPr lang="en-US" dirty="0"/>
              <a:t>If a task fails to report progress (such as reading input, writing output, </a:t>
            </a:r>
            <a:r>
              <a:rPr lang="en-US" dirty="0" err="1"/>
              <a:t>etc</a:t>
            </a:r>
            <a:r>
              <a:rPr lang="en-US" dirty="0"/>
              <a:t>), crashes, the machine goes down, </a:t>
            </a:r>
            <a:r>
              <a:rPr lang="en-US" dirty="0" err="1"/>
              <a:t>etc</a:t>
            </a:r>
            <a:r>
              <a:rPr lang="en-US" dirty="0"/>
              <a:t>, it is assumed to be stuck, and is killed, and the step is re-launched (with the same input)</a:t>
            </a:r>
          </a:p>
          <a:p>
            <a:endParaRPr lang="en-US" dirty="0"/>
          </a:p>
          <a:p>
            <a:r>
              <a:rPr lang="en-US" dirty="0"/>
              <a:t>The Master is handled by the framework, no user code is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19833"/>
            <a:ext cx="8245475" cy="4884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mapreduce_execute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(data, mapper, reducer):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values = map(mapper, data)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groups = {}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items in values: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items: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if k not in groups: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groups[k] = [v]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groups[k].append(v)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output = [reducer(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groups.items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()]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output</a:t>
            </a:r>
          </a:p>
        </p:txBody>
      </p:sp>
    </p:spTree>
    <p:extLst>
      <p:ext uri="{BB962C8B-B14F-4D97-AF65-F5344CB8AC3E}">
        <p14:creationId xmlns:p14="http://schemas.microsoft.com/office/powerpoint/2010/main" val="17718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do the last slide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Python’s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r>
              <a:rPr lang="en-US" dirty="0"/>
              <a:t>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write mappers and reducers in Python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Deploy on Hadoop systems, Amazon Elastic MR, Google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875314"/>
            <a:ext cx="8245475" cy="272868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mrjob.job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class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WordOccurrenceCount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mapper(self, _, line):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for word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line.split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(" "):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yield word, 1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reducer(self, key, values):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yield key, sum(values)</a:t>
            </a:r>
          </a:p>
        </p:txBody>
      </p:sp>
    </p:spTree>
    <p:extLst>
      <p:ext uri="{BB962C8B-B14F-4D97-AF65-F5344CB8AC3E}">
        <p14:creationId xmlns:p14="http://schemas.microsoft.com/office/powerpoint/2010/main" val="8016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Format of Association Rules</a:t>
            </a:r>
            <a:endParaRPr lang="en-US" altLang="en-US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Typical Rule form: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Head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and Head can be represented as sets of items (in transaction data) or as conjunction of predicates (in relational data)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</a:rPr>
              <a:t>Support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tx2"/>
                </a:solidFill>
              </a:rPr>
              <a:t>Confidence</a:t>
            </a:r>
          </a:p>
          <a:p>
            <a:pPr lvl="1"/>
            <a:r>
              <a:rPr lang="en-US" altLang="en-US" dirty="0"/>
              <a:t>Usually reported along with the rules</a:t>
            </a:r>
          </a:p>
          <a:p>
            <a:pPr lvl="1"/>
            <a:r>
              <a:rPr lang="en-US" altLang="en-US" dirty="0"/>
              <a:t>Metrics that indicate the strength of the item associations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Examples: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{diaper, milk}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{beer} [support: 0.5%, confidence: 78%]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buys(x, "bread") /\ buys(x, “eggs")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buys(x, "milk") [sup: 0.6%, </a:t>
            </a:r>
            <a:r>
              <a:rPr lang="en-US" altLang="en-US" b="0" dirty="0" err="1"/>
              <a:t>conf</a:t>
            </a:r>
            <a:r>
              <a:rPr lang="en-US" altLang="en-US" b="0" dirty="0"/>
              <a:t>: 65%]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major(x, "CS") /\ takes(x, "DB")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grade(x, "A") [1%, 75%]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age(x,30-45) /\ income(x, 50K-75K)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owns(x, SUV)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age=“30-45”, income=“50K-75K”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car=“SUV”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you need to do is write a mapper and a reducer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get away with not exposing any of the internals (data splitting, locality issues, redundancy, </a:t>
            </a:r>
            <a:r>
              <a:rPr lang="en-US" b="0" dirty="0" err="1"/>
              <a:t>etc</a:t>
            </a:r>
            <a:r>
              <a:rPr lang="en-US" b="0" dirty="0"/>
              <a:t>) if you’re using a ready-made engine</a:t>
            </a:r>
          </a:p>
          <a:p>
            <a:r>
              <a:rPr lang="en-US" dirty="0"/>
              <a:t>Bad: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reading/writing from disk (in part because this helps with redundancy)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Sometimes communication between processes is necessary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Talk about later: parameter servers, </a:t>
            </a:r>
            <a:r>
              <a:rPr lang="en-US" b="0" dirty="0" err="1"/>
              <a:t>GraphLab</a:t>
            </a:r>
            <a:r>
              <a:rPr lang="en-US" b="0" dirty="0"/>
              <a:t> aka </a:t>
            </a:r>
            <a:r>
              <a:rPr lang="en-US" b="0" dirty="0" err="1"/>
              <a:t>Dato</a:t>
            </a:r>
            <a:r>
              <a:rPr lang="en-US" b="0" dirty="0"/>
              <a:t>, </a:t>
            </a:r>
            <a:r>
              <a:rPr lang="en-US" b="0" dirty="0" err="1"/>
              <a:t>etc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433563"/>
            <a:ext cx="9144000" cy="18771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Up:</a:t>
            </a:r>
            <a:br>
              <a:rPr lang="en-US" dirty="0"/>
            </a:br>
            <a:r>
              <a:rPr lang="en-US" dirty="0"/>
              <a:t>Review of Hypothesis Testing</a:t>
            </a:r>
            <a:br>
              <a:rPr lang="en-US" dirty="0"/>
            </a:br>
            <a:r>
              <a:rPr lang="en-US" dirty="0"/>
              <a:t>(and then a bunch of stuff like Privacy, Ethics, Debugging Data Science, </a:t>
            </a:r>
            <a:r>
              <a:rPr lang="en-US" dirty="0" err="1"/>
              <a:t>Etc</a:t>
            </a:r>
            <a:r>
              <a:rPr lang="en-US" dirty="0"/>
              <a:t>!)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9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Rules: Basic Concepts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Let D be database of transactions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Let I be the set of items that appear in the database: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e.g., I = {A, B, C, D, E, F}</a:t>
            </a:r>
          </a:p>
          <a:p>
            <a:r>
              <a:rPr lang="en-GB" dirty="0"/>
              <a:t>Each transaction t is a subset of I</a:t>
            </a:r>
          </a:p>
          <a:p>
            <a:r>
              <a:rPr lang="en-GB" dirty="0"/>
              <a:t>A rule is an implication among </a:t>
            </a:r>
            <a:r>
              <a:rPr lang="en-GB" dirty="0" err="1"/>
              <a:t>itemsets</a:t>
            </a:r>
            <a:r>
              <a:rPr lang="en-GB" dirty="0"/>
              <a:t> X and Y, of the form by X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Y, where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Y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and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 </a:t>
            </a:r>
            <a:r>
              <a:rPr lang="en-GB" dirty="0"/>
              <a:t>Y=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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e.g.: {B,C}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{A}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86806" y="2106227"/>
          <a:ext cx="2514600" cy="1818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r>
                        <a:rPr lang="en-US" sz="1600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B,</a:t>
                      </a:r>
                      <a:r>
                        <a:rPr lang="en-US" sz="1600" baseline="0" dirty="0"/>
                        <a:t> 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463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22860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 dirty="0">
              <a:solidFill>
                <a:schemeClr val="accent2"/>
              </a:solidFill>
              <a:latin typeface="+mj-lt"/>
              <a:ea typeface="DejaVu LGC Sans" charset="0"/>
              <a:cs typeface="DejaVu LGC Sans" charset="0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181600" y="1106001"/>
            <a:ext cx="3656013" cy="2193925"/>
            <a:chOff x="3408" y="1316"/>
            <a:chExt cx="2303" cy="1382"/>
          </a:xfrm>
        </p:grpSpPr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408" y="1316"/>
            <a:ext cx="2304" cy="1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36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922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316"/>
                          <a:ext cx="2304" cy="13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3408" y="1316"/>
              <a:ext cx="2304" cy="1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73663" y="3517107"/>
            <a:ext cx="3665538" cy="2694049"/>
            <a:chOff x="194285" y="1137383"/>
            <a:chExt cx="3665538" cy="2694049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9423" y="1754982"/>
              <a:ext cx="1905000" cy="1371600"/>
            </a:xfrm>
            <a:prstGeom prst="ellipse">
              <a:avLst/>
            </a:prstGeom>
            <a:noFill/>
            <a:ln w="255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345223" y="1754982"/>
              <a:ext cx="1905000" cy="152400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886436" y="2440782"/>
              <a:ext cx="231775" cy="762000"/>
            </a:xfrm>
            <a:prstGeom prst="line">
              <a:avLst/>
            </a:prstGeom>
            <a:noFill/>
            <a:ln w="93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2793023" y="1829595"/>
              <a:ext cx="228600" cy="68897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1877036" y="1600995"/>
              <a:ext cx="79375" cy="917575"/>
            </a:xfrm>
            <a:prstGeom prst="line">
              <a:avLst/>
            </a:prstGeom>
            <a:noFill/>
            <a:ln w="9360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64423" y="1297782"/>
              <a:ext cx="1219200" cy="1163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buys diaper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86436" y="1145382"/>
              <a:ext cx="1425575" cy="636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buys both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0023" y="3202782"/>
              <a:ext cx="1296988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buys beer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94285" y="1137383"/>
              <a:ext cx="3665538" cy="269404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752600"/>
            <a:ext cx="4640263" cy="43735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A set of one or more items</a:t>
            </a: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E.g.: {Milk, Bread, Diaper}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k-</a:t>
            </a:r>
            <a:r>
              <a:rPr lang="en-GB" sz="1800" dirty="0" err="1">
                <a:ea typeface="DejaVu LGC Sans" charset="0"/>
                <a:cs typeface="DejaVu LGC Sans" charset="0"/>
              </a:rPr>
              <a:t>itemset</a:t>
            </a:r>
            <a:endParaRPr lang="en-GB" sz="1800" dirty="0">
              <a:ea typeface="DejaVu LGC Sans" charset="0"/>
              <a:cs typeface="DejaVu LGC Sans" charset="0"/>
            </a:endParaRP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An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r>
              <a:rPr lang="en-GB" dirty="0">
                <a:ea typeface="DejaVu LGC Sans" charset="0"/>
                <a:cs typeface="DejaVu LGC Sans" charset="0"/>
              </a:rPr>
              <a:t> that contains k items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 count (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>
                <a:ea typeface="DejaVu LGC Sans" charset="0"/>
                <a:cs typeface="DejaVu LGC Sans" charset="0"/>
              </a:rPr>
              <a:t>)‏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Frequency of occurrence of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(number of transactions in which it appears)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</a:t>
            </a:r>
            <a:r>
              <a:rPr lang="en-GB" sz="1800" b="0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sz="1800" b="0" dirty="0">
                <a:ea typeface="DejaVu LGC Sans" charset="0"/>
                <a:cs typeface="DejaVu LGC Sans" charset="0"/>
              </a:rPr>
              <a:t>({Milk,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Bread,Diaper</a:t>
            </a:r>
            <a:r>
              <a:rPr lang="en-GB" sz="1800" b="0" dirty="0">
                <a:ea typeface="DejaVu LGC Sans" charset="0"/>
                <a:cs typeface="DejaVu LGC Sans" charset="0"/>
              </a:rPr>
              <a:t>}) = 2 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Fraction of the transactions in which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appears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s({Milk, Bread, Diaper}) = 2/5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Frequent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whose support is greater than or equal to a </a:t>
            </a:r>
            <a:r>
              <a:rPr lang="en-GB" sz="1800" b="0" i="1" dirty="0" err="1">
                <a:ea typeface="DejaVu LGC Sans" charset="0"/>
                <a:cs typeface="DejaVu LGC Sans" charset="0"/>
              </a:rPr>
              <a:t>minsup</a:t>
            </a:r>
            <a:r>
              <a:rPr lang="en-GB" sz="1800" b="0" dirty="0">
                <a:ea typeface="DejaVu LGC Sans" charset="0"/>
                <a:cs typeface="DejaVu LGC Sans" charset="0"/>
              </a:rPr>
              <a:t> threshold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5040135" y="3447281"/>
            <a:ext cx="3798377" cy="2737621"/>
            <a:chOff x="2998" y="2201"/>
            <a:chExt cx="2508" cy="1695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02" y="2201"/>
              <a:ext cx="79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chemeClr val="tx2"/>
                  </a:solidFill>
                  <a:ea typeface="DejaVu LGC Sans" charset="0"/>
                  <a:cs typeface="DejaVu LGC Sans" charset="0"/>
                </a:rPr>
                <a:t>Example: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2998" y="2540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1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389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8" y="2540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23" y="2885"/>
            <a:ext cx="2479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2" name="Equation" r:id="rId6" imgW="2209680" imgH="431640" progId="Equation.3">
                    <p:embed/>
                  </p:oleObj>
                </mc:Choice>
                <mc:Fallback>
                  <p:oleObj name="Equation" r:id="rId6" imgW="2209680" imgH="431640" progId="Equation.3">
                    <p:embed/>
                    <p:pic>
                      <p:nvPicPr>
                        <p:cNvPr id="389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3" y="2885"/>
                          <a:ext cx="2479" cy="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31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3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3891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1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4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389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53647" cy="4373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Association Rule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X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Y, where X and Y are non-overlapping </a:t>
            </a:r>
            <a:r>
              <a:rPr lang="en-GB" b="0" dirty="0" err="1">
                <a:ea typeface="DejaVu LGC Sans" charset="0"/>
                <a:cs typeface="DejaVu LGC Sans" charset="0"/>
              </a:rPr>
              <a:t>itemsets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{Milk, Diaper}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{Beer} 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b="1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Rule Evaluation Metrics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Support (s)‏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Fraction of transactions that contain both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  <a:r>
              <a:rPr lang="en-GB" dirty="0">
                <a:ea typeface="DejaVu LGC Sans" charset="0"/>
                <a:cs typeface="DejaVu LGC Sans" charset="0"/>
              </a:rPr>
              <a:t> and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i.e., support of the </a:t>
            </a:r>
            <a:r>
              <a:rPr lang="en-GB" b="1" dirty="0" err="1">
                <a:ea typeface="DejaVu LGC Sans" charset="0"/>
                <a:cs typeface="DejaVu LGC Sans" charset="0"/>
              </a:rPr>
              <a:t>itemset</a:t>
            </a:r>
            <a:r>
              <a:rPr lang="en-GB" b="1" dirty="0">
                <a:ea typeface="DejaVu LGC Sans" charset="0"/>
                <a:cs typeface="DejaVu LGC Sans" charset="0"/>
              </a:rPr>
              <a:t> X</a:t>
            </a:r>
            <a:r>
              <a:rPr lang="en-GB" sz="1600" b="1" dirty="0">
                <a:ea typeface="DejaVu LGC Sans" charset="0"/>
                <a:cs typeface="DejaVu LGC Sans" charset="0"/>
              </a:rPr>
              <a:t> </a:t>
            </a:r>
            <a:r>
              <a:rPr lang="en-GB" b="1" dirty="0">
                <a:latin typeface="Symbol" panose="05050102010706020507" pitchFamily="18" charset="2"/>
                <a:ea typeface="DejaVu LGC Sans" charset="0"/>
                <a:cs typeface="DejaVu LGC Sans" charset="0"/>
                <a:sym typeface="Symbol"/>
              </a:rPr>
              <a:t></a:t>
            </a:r>
            <a:r>
              <a:rPr lang="en-GB" sz="1600" b="1" dirty="0">
                <a:ea typeface="DejaVu LGC Sans" charset="0"/>
                <a:cs typeface="DejaVu LGC Sans" charset="0"/>
                <a:sym typeface="Symbol"/>
              </a:rPr>
              <a:t>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Confidence (c)‏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Measures how often items in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appear in transactions that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contain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Another interpretation of support and confidence for </a:t>
            </a:r>
            <a:r>
              <a:rPr lang="en-GB" i="1" dirty="0">
                <a:ea typeface="DejaVu LGC Sans" charset="0"/>
                <a:cs typeface="DejaVu LGC Sans" charset="0"/>
              </a:rPr>
              <a:t>X </a:t>
            </a:r>
            <a:r>
              <a:rPr lang="en-GB" i="1" dirty="0"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i="1" dirty="0">
                <a:ea typeface="DejaVu LGC Sans" charset="0"/>
                <a:cs typeface="DejaVu LGC Sans" charset="0"/>
              </a:rPr>
              <a:t>  Y</a:t>
            </a:r>
          </a:p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is the </a:t>
            </a: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probability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that a transaction contains</a:t>
            </a:r>
            <a:r>
              <a:rPr lang="en-GB" dirty="0">
                <a:ea typeface="DejaVu LGC Sans" charset="0"/>
                <a:cs typeface="DejaVu LGC Sans" charset="0"/>
              </a:rPr>
              <a:t> {X 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dirty="0">
                <a:ea typeface="DejaVu LGC Sans" charset="0"/>
                <a:cs typeface="DejaVu LGC Sans" charset="0"/>
              </a:rPr>
              <a:t> Y} or </a:t>
            </a:r>
            <a:r>
              <a:rPr lang="en-GB" dirty="0" err="1">
                <a:ea typeface="DejaVu LGC Sans" charset="0"/>
                <a:cs typeface="DejaVu LGC Sans" charset="0"/>
              </a:rPr>
              <a:t>Pr</a:t>
            </a:r>
            <a:r>
              <a:rPr lang="en-GB" dirty="0">
                <a:ea typeface="DejaVu LGC Sans" charset="0"/>
                <a:cs typeface="DejaVu LGC Sans" charset="0"/>
              </a:rPr>
              <a:t>(X /\ Y)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 the </a:t>
            </a:r>
            <a:r>
              <a:rPr lang="en-GB" b="1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conditional probability</a:t>
            </a:r>
            <a:r>
              <a:rPr lang="en-GB" b="1" dirty="0">
                <a:ea typeface="DejaVu LGC Sans" charset="0"/>
                <a:cs typeface="DejaVu LGC Sans" charset="0"/>
              </a:rPr>
              <a:t> </a:t>
            </a:r>
            <a:r>
              <a:rPr lang="en-GB" b="1" i="1" dirty="0"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that a transaction will contains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given that it contains X</a:t>
            </a:r>
            <a:r>
              <a:rPr lang="en-GB" b="1" dirty="0">
                <a:ea typeface="DejaVu LGC Sans" charset="0"/>
                <a:cs typeface="DejaVu LGC Sans" charset="0"/>
              </a:rPr>
              <a:t> or  </a:t>
            </a:r>
            <a:r>
              <a:rPr lang="en-GB" b="1" dirty="0" err="1">
                <a:ea typeface="DejaVu LGC Sans" charset="0"/>
                <a:cs typeface="DejaVu LGC Sans" charset="0"/>
              </a:rPr>
              <a:t>Pr</a:t>
            </a:r>
            <a:r>
              <a:rPr lang="en-GB" b="1" dirty="0">
                <a:ea typeface="DejaVu LGC Sans" charset="0"/>
                <a:cs typeface="DejaVu LGC Sans" charset="0"/>
              </a:rPr>
              <a:t>(Y | X)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32040" y="5333633"/>
            <a:ext cx="607344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confidence(X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 = 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                                = 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support(X)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2040" y="3477541"/>
            <a:ext cx="5838763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support(X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=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 =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|D|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Interestingness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Rules:</a:t>
            </a:r>
            <a:br>
              <a:rPr lang="en-US" dirty="0"/>
            </a:br>
            <a:r>
              <a:rPr lang="en-US" dirty="0"/>
              <a:t>Interestingness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considerations of how interesting a rule is: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equal to 1 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independent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greater than 1    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 some sense dependent</a:t>
            </a:r>
          </a:p>
          <a:p>
            <a:r>
              <a:rPr lang="en-US" dirty="0">
                <a:solidFill>
                  <a:schemeClr val="tx2"/>
                </a:solidFill>
              </a:rPr>
              <a:t>Conviction</a:t>
            </a:r>
            <a:r>
              <a:rPr lang="en-US" dirty="0"/>
              <a:t> measures frequency of X and Y occurring together, vs. how frequently X occurs but not Y</a:t>
            </a:r>
          </a:p>
          <a:p>
            <a:r>
              <a:rPr lang="en-US" dirty="0"/>
              <a:t>Many others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02543"/>
            <a:ext cx="4343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16844</TotalTime>
  <Words>2894</Words>
  <Application>Microsoft Macintosh PowerPoint</Application>
  <PresentationFormat>On-screen Show (4:3)</PresentationFormat>
  <Paragraphs>405</Paragraphs>
  <Slides>41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Black</vt:lpstr>
      <vt:lpstr>Calibri</vt:lpstr>
      <vt:lpstr>Courier</vt:lpstr>
      <vt:lpstr>Symbol</vt:lpstr>
      <vt:lpstr>Wingdings</vt:lpstr>
      <vt:lpstr>Essential</vt:lpstr>
      <vt:lpstr>2_Essential</vt:lpstr>
      <vt:lpstr>Word.Document.8</vt:lpstr>
      <vt:lpstr>Equation</vt:lpstr>
      <vt:lpstr>Equation.3</vt:lpstr>
      <vt:lpstr>Introduction to  Data Science</vt:lpstr>
      <vt:lpstr>(Some more) Recommender Systems (ISH)</vt:lpstr>
      <vt:lpstr>Association rules</vt:lpstr>
      <vt:lpstr>Format of Association Rules</vt:lpstr>
      <vt:lpstr>Association Rules: Basic Concepts</vt:lpstr>
      <vt:lpstr>Association Rules: Basic Concepts</vt:lpstr>
      <vt:lpstr>Association Rules: Basic Concepts</vt:lpstr>
      <vt:lpstr>Association Rules: Interestingness</vt:lpstr>
      <vt:lpstr>Association Rules: Interestingness</vt:lpstr>
      <vt:lpstr>Association Rules in Practice</vt:lpstr>
      <vt:lpstr>Rest of Today’s Lecture …</vt:lpstr>
      <vt:lpstr>Scaling it Up: Stochastic gradient descent (SGD)</vt:lpstr>
      <vt:lpstr>Recap: Gradient descent</vt:lpstr>
      <vt:lpstr>Stochastic gradient descent</vt:lpstr>
      <vt:lpstr>SGD continued</vt:lpstr>
      <vt:lpstr>Scaling it Up: Big Data &amp; MapReduce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Example Program</vt:lpstr>
      <vt:lpstr>Map? Reduce?</vt:lpstr>
      <vt:lpstr>MapReduce vs Hadoop</vt:lpstr>
      <vt:lpstr>Major Components</vt:lpstr>
      <vt:lpstr>Key Notes</vt:lpstr>
      <vt:lpstr>Basic Concepts</vt:lpstr>
      <vt:lpstr>Data Flow</vt:lpstr>
      <vt:lpstr>Input Splitter</vt:lpstr>
      <vt:lpstr>Mapper</vt:lpstr>
      <vt:lpstr>Reducer</vt:lpstr>
      <vt:lpstr>Combiner</vt:lpstr>
      <vt:lpstr>Output Committer</vt:lpstr>
      <vt:lpstr>Partitioner (Shuffler)</vt:lpstr>
      <vt:lpstr>Master</vt:lpstr>
      <vt:lpstr>Mapreduce in python</vt:lpstr>
      <vt:lpstr>Mapreduce in python</vt:lpstr>
      <vt:lpstr>Mapreduce?</vt:lpstr>
      <vt:lpstr>Next Up: Review of Hypothesis Testing (and then a bunch of stuff like Privacy, Ethics, Debugging Data Science, Etc!)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2024</cp:revision>
  <cp:lastPrinted>2019-09-11T18:15:05Z</cp:lastPrinted>
  <dcterms:created xsi:type="dcterms:W3CDTF">2013-03-05T15:39:19Z</dcterms:created>
  <dcterms:modified xsi:type="dcterms:W3CDTF">2020-12-01T21:00:52Z</dcterms:modified>
</cp:coreProperties>
</file>