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60"/>
  </p:notesMasterIdLst>
  <p:handoutMasterIdLst>
    <p:handoutMasterId r:id="rId61"/>
  </p:handoutMasterIdLst>
  <p:sldIdLst>
    <p:sldId id="256" r:id="rId2"/>
    <p:sldId id="465" r:id="rId3"/>
    <p:sldId id="528" r:id="rId4"/>
    <p:sldId id="423" r:id="rId5"/>
    <p:sldId id="524" r:id="rId6"/>
    <p:sldId id="522" r:id="rId7"/>
    <p:sldId id="512" r:id="rId8"/>
    <p:sldId id="474" r:id="rId9"/>
    <p:sldId id="506" r:id="rId10"/>
    <p:sldId id="475" r:id="rId11"/>
    <p:sldId id="476" r:id="rId12"/>
    <p:sldId id="477" r:id="rId13"/>
    <p:sldId id="478" r:id="rId14"/>
    <p:sldId id="479" r:id="rId15"/>
    <p:sldId id="480" r:id="rId16"/>
    <p:sldId id="481" r:id="rId17"/>
    <p:sldId id="482" r:id="rId18"/>
    <p:sldId id="483" r:id="rId19"/>
    <p:sldId id="484" r:id="rId20"/>
    <p:sldId id="485" r:id="rId21"/>
    <p:sldId id="486" r:id="rId22"/>
    <p:sldId id="487" r:id="rId23"/>
    <p:sldId id="488" r:id="rId24"/>
    <p:sldId id="489" r:id="rId25"/>
    <p:sldId id="490" r:id="rId26"/>
    <p:sldId id="491" r:id="rId27"/>
    <p:sldId id="492" r:id="rId28"/>
    <p:sldId id="495" r:id="rId29"/>
    <p:sldId id="526" r:id="rId30"/>
    <p:sldId id="497" r:id="rId31"/>
    <p:sldId id="499" r:id="rId32"/>
    <p:sldId id="500" r:id="rId33"/>
    <p:sldId id="527" r:id="rId34"/>
    <p:sldId id="424" r:id="rId35"/>
    <p:sldId id="429" r:id="rId36"/>
    <p:sldId id="455" r:id="rId37"/>
    <p:sldId id="434" r:id="rId38"/>
    <p:sldId id="442" r:id="rId39"/>
    <p:sldId id="443" r:id="rId40"/>
    <p:sldId id="444" r:id="rId41"/>
    <p:sldId id="445" r:id="rId42"/>
    <p:sldId id="446" r:id="rId43"/>
    <p:sldId id="447" r:id="rId44"/>
    <p:sldId id="448" r:id="rId45"/>
    <p:sldId id="449" r:id="rId46"/>
    <p:sldId id="459" r:id="rId47"/>
    <p:sldId id="463" r:id="rId48"/>
    <p:sldId id="464" r:id="rId49"/>
    <p:sldId id="456" r:id="rId50"/>
    <p:sldId id="460" r:id="rId51"/>
    <p:sldId id="461" r:id="rId52"/>
    <p:sldId id="462" r:id="rId53"/>
    <p:sldId id="458" r:id="rId54"/>
    <p:sldId id="451" r:id="rId55"/>
    <p:sldId id="452" r:id="rId56"/>
    <p:sldId id="453" r:id="rId57"/>
    <p:sldId id="454" r:id="rId58"/>
    <p:sldId id="422"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34" autoAdjust="0"/>
    <p:restoredTop sz="81291" autoAdjust="0"/>
  </p:normalViewPr>
  <p:slideViewPr>
    <p:cSldViewPr snapToGrid="0" snapToObjects="1">
      <p:cViewPr varScale="1">
        <p:scale>
          <a:sx n="60" d="100"/>
          <a:sy n="60" d="100"/>
        </p:scale>
        <p:origin x="184" y="696"/>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36</a:t>
            </a:fld>
            <a:endParaRPr lang="en-US"/>
          </a:p>
        </p:txBody>
      </p:sp>
    </p:spTree>
    <p:extLst>
      <p:ext uri="{BB962C8B-B14F-4D97-AF65-F5344CB8AC3E}">
        <p14:creationId xmlns:p14="http://schemas.microsoft.com/office/powerpoint/2010/main" val="92680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58</a:t>
            </a:fld>
            <a:endParaRPr lang="en-US"/>
          </a:p>
        </p:txBody>
      </p:sp>
    </p:spTree>
    <p:extLst>
      <p:ext uri="{BB962C8B-B14F-4D97-AF65-F5344CB8AC3E}">
        <p14:creationId xmlns:p14="http://schemas.microsoft.com/office/powerpoint/2010/main" val="146317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150940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405568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7</a:t>
            </a:fld>
            <a:endParaRPr lang="en-US"/>
          </a:p>
        </p:txBody>
      </p:sp>
    </p:spTree>
    <p:extLst>
      <p:ext uri="{BB962C8B-B14F-4D97-AF65-F5344CB8AC3E}">
        <p14:creationId xmlns:p14="http://schemas.microsoft.com/office/powerpoint/2010/main" val="1990781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NumPy</a:t>
            </a:r>
            <a:r>
              <a:rPr lang="en-US" dirty="0"/>
              <a:t> = low-level</a:t>
            </a:r>
            <a:r>
              <a:rPr lang="en-US" baseline="0" dirty="0"/>
              <a:t> </a:t>
            </a:r>
            <a:r>
              <a:rPr lang="en-US" baseline="0" dirty="0" err="1"/>
              <a:t>LinAlg</a:t>
            </a:r>
            <a:r>
              <a:rPr lang="en-US" baseline="0" dirty="0"/>
              <a:t> storage and manipulation</a:t>
            </a:r>
          </a:p>
          <a:p>
            <a:r>
              <a:rPr lang="en-US" baseline="0" dirty="0" err="1"/>
              <a:t>SciPy</a:t>
            </a:r>
            <a:r>
              <a:rPr lang="en-US" baseline="0" dirty="0"/>
              <a:t> = scientific computing &amp; stats algorithms built on top of </a:t>
            </a:r>
            <a:r>
              <a:rPr lang="en-US" baseline="0" dirty="0" err="1"/>
              <a:t>NumPy</a:t>
            </a:r>
            <a:endParaRPr lang="en-US" baseline="0" dirty="0"/>
          </a:p>
          <a:p>
            <a:r>
              <a:rPr lang="en-US" baseline="0" dirty="0"/>
              <a:t>Pandas = friendlier version of </a:t>
            </a:r>
            <a:r>
              <a:rPr lang="en-US" baseline="0" dirty="0" err="1"/>
              <a:t>NumPy</a:t>
            </a:r>
            <a:r>
              <a:rPr lang="en-US" baseline="0" dirty="0"/>
              <a:t> backed by raw </a:t>
            </a:r>
            <a:r>
              <a:rPr lang="en-US" baseline="0" dirty="0" err="1"/>
              <a:t>NumPy</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a:t>
            </a:fld>
            <a:endParaRPr lang="en-US"/>
          </a:p>
        </p:txBody>
      </p:sp>
    </p:spTree>
    <p:extLst>
      <p:ext uri="{BB962C8B-B14F-4D97-AF65-F5344CB8AC3E}">
        <p14:creationId xmlns:p14="http://schemas.microsoft.com/office/powerpoint/2010/main" val="2820982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1806471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a:t>
            </a:fld>
            <a:endParaRPr lang="en-US"/>
          </a:p>
        </p:txBody>
      </p:sp>
    </p:spTree>
    <p:extLst>
      <p:ext uri="{BB962C8B-B14F-4D97-AF65-F5344CB8AC3E}">
        <p14:creationId xmlns:p14="http://schemas.microsoft.com/office/powerpoint/2010/main" val="213607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35E08-0426-4D0A-9EAC-56F0F108DA3C}" type="slidenum">
              <a:rPr lang="en-US" smtClean="0"/>
              <a:t>31</a:t>
            </a:fld>
            <a:endParaRPr lang="en-US"/>
          </a:p>
        </p:txBody>
      </p:sp>
    </p:spTree>
    <p:extLst>
      <p:ext uri="{BB962C8B-B14F-4D97-AF65-F5344CB8AC3E}">
        <p14:creationId xmlns:p14="http://schemas.microsoft.com/office/powerpoint/2010/main" val="409017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34</a:t>
            </a:fld>
            <a:endParaRPr lang="en-US"/>
          </a:p>
        </p:txBody>
      </p:sp>
    </p:spTree>
    <p:extLst>
      <p:ext uri="{BB962C8B-B14F-4D97-AF65-F5344CB8AC3E}">
        <p14:creationId xmlns:p14="http://schemas.microsoft.com/office/powerpoint/2010/main" val="421384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opendatafoundation.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qz.com/765879/23andme-has-a-race-problem-when-it-comes-to-ancestry-reports-for-non-whites/" TargetMode="External"/><Relationship Id="rId2" Type="http://schemas.openxmlformats.org/officeDocument/2006/relationships/hyperlink" Target="http://www.nytimes.com/2016/08/18/science/genetic-tests-for-a-heart-disorder-mistakenly-find-blacks-at-risk.html?smprod=nytcore-iphone&amp;smid=nytcore-iphone-share" TargetMode="External"/><Relationship Id="rId1" Type="http://schemas.openxmlformats.org/officeDocument/2006/relationships/slideLayout" Target="../slideLayouts/slideLayout2.xml"/><Relationship Id="rId5" Type="http://schemas.openxmlformats.org/officeDocument/2006/relationships/hyperlink" Target="http://nymag.com/selectall/2016/04/could-facebook-swing-the-election.html" TargetMode="External"/><Relationship Id="rId4" Type="http://schemas.openxmlformats.org/officeDocument/2006/relationships/hyperlink" Target="http://www.politico.com/magazine/story/2015/08/how-google-could-rig-the-2016-election-121548"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6"/>
            <a:ext cx="6858000" cy="914397"/>
          </a:xfrm>
        </p:spPr>
        <p:txBody>
          <a:bodyPr>
            <a:normAutofit/>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#4 – 9/5/2019</a:t>
            </a:r>
          </a:p>
          <a:p>
            <a:endParaRPr lang="en-US" sz="1600" b="1" dirty="0"/>
          </a:p>
          <a:p>
            <a:r>
              <a:rPr lang="en-US" sz="1600" b="1" dirty="0"/>
              <a:t>CMSC320</a:t>
            </a:r>
          </a:p>
          <a:p>
            <a:r>
              <a:rPr lang="en-US" sz="1600" b="1" dirty="0"/>
              <a:t>Tuesdays &amp; Thursdays</a:t>
            </a:r>
          </a:p>
          <a:p>
            <a:r>
              <a:rPr lang="en-US" sz="1600" b="1" dirty="0"/>
              <a:t>5:00pm – 6:15pm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a:t>
            </a:r>
            <a:endParaRPr lang="en-US" dirty="0"/>
          </a:p>
        </p:txBody>
      </p:sp>
      <p:sp>
        <p:nvSpPr>
          <p:cNvPr id="3" name="Content Placeholder 2"/>
          <p:cNvSpPr>
            <a:spLocks noGrp="1"/>
          </p:cNvSpPr>
          <p:nvPr>
            <p:ph idx="1"/>
          </p:nvPr>
        </p:nvSpPr>
        <p:spPr/>
        <p:txBody>
          <a:bodyPr/>
          <a:lstStyle/>
          <a:p>
            <a:r>
              <a:rPr lang="en-US" dirty="0"/>
              <a:t>Among other things, </a:t>
            </a:r>
            <a:r>
              <a:rPr lang="en-US" dirty="0" err="1"/>
              <a:t>NumPy</a:t>
            </a:r>
            <a:r>
              <a:rPr lang="en-US" dirty="0"/>
              <a:t> contains: </a:t>
            </a:r>
          </a:p>
          <a:p>
            <a:pPr marL="342900" indent="-342900">
              <a:buFont typeface="Arial" charset="0"/>
              <a:buChar char="•"/>
            </a:pPr>
            <a:r>
              <a:rPr lang="en-US" dirty="0"/>
              <a:t> </a:t>
            </a:r>
            <a:r>
              <a:rPr lang="en-US" b="0" dirty="0"/>
              <a:t>A powerful </a:t>
            </a:r>
            <a:r>
              <a:rPr lang="en-US" b="0" i="1" dirty="0"/>
              <a:t>n</a:t>
            </a:r>
            <a:r>
              <a:rPr lang="en-US" b="0" dirty="0"/>
              <a:t>-dimensional array object.</a:t>
            </a:r>
          </a:p>
          <a:p>
            <a:pPr marL="342900" indent="-342900">
              <a:buFont typeface="Arial" charset="0"/>
              <a:buChar char="•"/>
            </a:pPr>
            <a:r>
              <a:rPr lang="en-US" b="0" dirty="0"/>
              <a:t> Sophisticated (broadcasting/universal) functions.</a:t>
            </a:r>
          </a:p>
          <a:p>
            <a:pPr marL="342900" indent="-342900">
              <a:buFont typeface="Arial" charset="0"/>
              <a:buChar char="•"/>
            </a:pPr>
            <a:r>
              <a:rPr lang="en-US" b="0" dirty="0"/>
              <a:t> Tools for integrating C/C++ and Fortran code.</a:t>
            </a:r>
          </a:p>
          <a:p>
            <a:pPr marL="342900" indent="-342900">
              <a:buFont typeface="Arial" charset="0"/>
              <a:buChar char="•"/>
            </a:pPr>
            <a:r>
              <a:rPr lang="en-US" b="0" dirty="0"/>
              <a:t> Useful linear algebra, Fourier transform, and random number capabilities, etc.</a:t>
            </a:r>
          </a:p>
          <a:p>
            <a:endParaRPr lang="en-US" dirty="0"/>
          </a:p>
          <a:p>
            <a:r>
              <a:rPr lang="en-US" dirty="0"/>
              <a:t>Besides its obvious scientific uses, </a:t>
            </a:r>
            <a:r>
              <a:rPr lang="en-US" dirty="0" err="1"/>
              <a:t>NumPy</a:t>
            </a:r>
            <a:r>
              <a:rPr lang="en-US" dirty="0"/>
              <a:t> can also be used as an efficient multi-dimensional container of generic data. </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10</a:t>
            </a:fld>
            <a:endParaRPr lang="en-US"/>
          </a:p>
        </p:txBody>
      </p:sp>
      <p:pic>
        <p:nvPicPr>
          <p:cNvPr id="5" name="Picture 4"/>
          <p:cNvPicPr>
            <a:picLocks noChangeAspect="1"/>
          </p:cNvPicPr>
          <p:nvPr/>
        </p:nvPicPr>
        <p:blipFill>
          <a:blip r:embed="rId3"/>
          <a:stretch>
            <a:fillRect/>
          </a:stretch>
        </p:blipFill>
        <p:spPr>
          <a:xfrm>
            <a:off x="2928885" y="5315258"/>
            <a:ext cx="2676629" cy="1505604"/>
          </a:xfrm>
          <a:prstGeom prst="rect">
            <a:avLst/>
          </a:prstGeom>
        </p:spPr>
      </p:pic>
      <p:sp>
        <p:nvSpPr>
          <p:cNvPr id="6" name="TextBox 5"/>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384523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a:t>
            </a:r>
            <a:endParaRPr lang="en-US" dirty="0"/>
          </a:p>
        </p:txBody>
      </p:sp>
      <p:sp>
        <p:nvSpPr>
          <p:cNvPr id="3" name="Content Placeholder 2"/>
          <p:cNvSpPr>
            <a:spLocks noGrp="1"/>
          </p:cNvSpPr>
          <p:nvPr>
            <p:ph idx="1"/>
          </p:nvPr>
        </p:nvSpPr>
        <p:spPr/>
        <p:txBody>
          <a:bodyPr/>
          <a:lstStyle/>
          <a:p>
            <a:r>
              <a:rPr lang="en-US" dirty="0" err="1">
                <a:latin typeface="Courier New" charset="0"/>
                <a:ea typeface="Courier New" charset="0"/>
                <a:cs typeface="Courier New" charset="0"/>
              </a:rPr>
              <a:t>ndarray</a:t>
            </a:r>
            <a:r>
              <a:rPr lang="en-US" dirty="0"/>
              <a:t> object: an </a:t>
            </a:r>
            <a:r>
              <a:rPr lang="en-US" i="1" dirty="0"/>
              <a:t>n</a:t>
            </a:r>
            <a:r>
              <a:rPr lang="en-US" dirty="0"/>
              <a:t>-dimensional array of homogeneous data types, with many operations being performed in compiled code for performance </a:t>
            </a:r>
          </a:p>
          <a:p>
            <a:r>
              <a:rPr lang="en-US" dirty="0"/>
              <a:t>Several important differences between </a:t>
            </a:r>
            <a:r>
              <a:rPr lang="en-US" dirty="0" err="1"/>
              <a:t>NumPy</a:t>
            </a:r>
            <a:r>
              <a:rPr lang="en-US" dirty="0"/>
              <a:t> arrays and the standard Python sequences:</a:t>
            </a:r>
          </a:p>
          <a:p>
            <a:pPr marL="342900" indent="-342900">
              <a:buFont typeface="Arial" charset="0"/>
              <a:buChar char="•"/>
            </a:pPr>
            <a:r>
              <a:rPr lang="en-US" dirty="0"/>
              <a:t> </a:t>
            </a:r>
            <a:r>
              <a:rPr lang="en-US" b="0" dirty="0" err="1"/>
              <a:t>NumPy</a:t>
            </a:r>
            <a:r>
              <a:rPr lang="en-US" b="0" dirty="0"/>
              <a:t> arrays have a fixed size. Modifying the size means creating a new array. </a:t>
            </a:r>
          </a:p>
          <a:p>
            <a:pPr marL="342900" indent="-342900">
              <a:buFont typeface="Arial" charset="0"/>
              <a:buChar char="•"/>
            </a:pPr>
            <a:r>
              <a:rPr lang="en-US" b="0" dirty="0"/>
              <a:t> </a:t>
            </a:r>
            <a:r>
              <a:rPr lang="en-US" b="0" dirty="0" err="1"/>
              <a:t>NumPy</a:t>
            </a:r>
            <a:r>
              <a:rPr lang="en-US" b="0" dirty="0"/>
              <a:t> arrays must be of the same data type, but this can include Python objects </a:t>
            </a:r>
            <a:r>
              <a:rPr lang="mr-IN" b="0" dirty="0"/>
              <a:t>–</a:t>
            </a:r>
            <a:r>
              <a:rPr lang="en-US" b="0" dirty="0"/>
              <a:t> may not get performance benefits</a:t>
            </a:r>
          </a:p>
          <a:p>
            <a:pPr marL="342900" indent="-342900">
              <a:buFont typeface="Arial" charset="0"/>
              <a:buChar char="•"/>
            </a:pPr>
            <a:r>
              <a:rPr lang="en-US" b="0" dirty="0"/>
              <a:t> More efficient mathematical operations than built-in sequence types. </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11</a:t>
            </a:fld>
            <a:endParaRPr lang="en-US"/>
          </a:p>
        </p:txBody>
      </p:sp>
      <p:sp>
        <p:nvSpPr>
          <p:cNvPr id="11" name="TextBox 10"/>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11320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datatypes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Wider variety of data types than are built-in to the Python language by default. </a:t>
            </a:r>
          </a:p>
          <a:p>
            <a:r>
              <a:rPr lang="en-US" dirty="0"/>
              <a:t>Defined by the </a:t>
            </a:r>
            <a:r>
              <a:rPr lang="en-US" dirty="0" err="1">
                <a:latin typeface="Courier New" charset="0"/>
                <a:ea typeface="Courier New" charset="0"/>
                <a:cs typeface="Courier New" charset="0"/>
              </a:rPr>
              <a:t>numpy.dtype</a:t>
            </a:r>
            <a:r>
              <a:rPr lang="en-US" dirty="0"/>
              <a:t> class and include:</a:t>
            </a:r>
          </a:p>
          <a:p>
            <a:pPr marL="342900" indent="-342900">
              <a:buFont typeface="Arial" charset="0"/>
              <a:buChar char="•"/>
            </a:pPr>
            <a:r>
              <a:rPr lang="en-US" b="0" dirty="0"/>
              <a:t> </a:t>
            </a:r>
            <a:r>
              <a:rPr lang="en-US" b="0" dirty="0" err="1"/>
              <a:t>intc</a:t>
            </a:r>
            <a:r>
              <a:rPr lang="en-US" b="0" dirty="0"/>
              <a:t> (same as a C integer) and </a:t>
            </a:r>
            <a:r>
              <a:rPr lang="en-US" b="0" dirty="0" err="1"/>
              <a:t>intp</a:t>
            </a:r>
            <a:r>
              <a:rPr lang="en-US" b="0" dirty="0"/>
              <a:t> (used for indexing) </a:t>
            </a:r>
          </a:p>
          <a:p>
            <a:pPr marL="342900" indent="-342900">
              <a:buFont typeface="Arial" charset="0"/>
              <a:buChar char="•"/>
            </a:pPr>
            <a:r>
              <a:rPr lang="en-US" b="0" dirty="0"/>
              <a:t> int8, int16, int32, int64 </a:t>
            </a:r>
          </a:p>
          <a:p>
            <a:pPr marL="342900" indent="-342900">
              <a:buFont typeface="Arial" charset="0"/>
              <a:buChar char="•"/>
            </a:pPr>
            <a:r>
              <a:rPr lang="en-US" b="0" dirty="0"/>
              <a:t> uint8, uint16, uint32, uint64</a:t>
            </a:r>
          </a:p>
          <a:p>
            <a:pPr marL="342900" indent="-342900">
              <a:buFont typeface="Arial" charset="0"/>
              <a:buChar char="•"/>
            </a:pPr>
            <a:r>
              <a:rPr lang="en-US" b="0" dirty="0"/>
              <a:t> float16, float32, float64</a:t>
            </a:r>
          </a:p>
          <a:p>
            <a:pPr marL="342900" indent="-342900">
              <a:buFont typeface="Arial" charset="0"/>
              <a:buChar char="•"/>
            </a:pPr>
            <a:r>
              <a:rPr lang="en-US" b="0" dirty="0"/>
              <a:t> complex64, complex128</a:t>
            </a:r>
          </a:p>
          <a:p>
            <a:pPr marL="342900" indent="-342900">
              <a:buFont typeface="Arial" charset="0"/>
              <a:buChar char="•"/>
            </a:pPr>
            <a:r>
              <a:rPr lang="en-US" b="0" dirty="0"/>
              <a:t> bool_, </a:t>
            </a:r>
            <a:r>
              <a:rPr lang="en-US" b="0" dirty="0" err="1"/>
              <a:t>int</a:t>
            </a:r>
            <a:r>
              <a:rPr lang="en-US" b="0" dirty="0"/>
              <a:t>_, float_, complex_ are shorthand for defaults. </a:t>
            </a:r>
            <a:endParaRPr lang="en-US" dirty="0"/>
          </a:p>
          <a:p>
            <a:r>
              <a:rPr lang="en-US" dirty="0"/>
              <a:t>These can be used as functions to cast literals or sequence types, as well as arguments to </a:t>
            </a:r>
            <a:r>
              <a:rPr lang="en-US" dirty="0" err="1"/>
              <a:t>NumPy</a:t>
            </a:r>
            <a:r>
              <a:rPr lang="en-US" dirty="0"/>
              <a:t> functions that accept the </a:t>
            </a:r>
            <a:r>
              <a:rPr lang="en-US" dirty="0" err="1">
                <a:latin typeface="Courier New" charset="0"/>
                <a:ea typeface="Courier New" charset="0"/>
                <a:cs typeface="Courier New" charset="0"/>
              </a:rPr>
              <a:t>dtype</a:t>
            </a:r>
            <a:r>
              <a:rPr lang="en-US" dirty="0"/>
              <a:t> keyword argument. </a:t>
            </a:r>
          </a:p>
          <a:p>
            <a:endParaRPr lang="en-US" dirty="0"/>
          </a:p>
        </p:txBody>
      </p:sp>
      <p:sp>
        <p:nvSpPr>
          <p:cNvPr id="6" name="Slide Number Placeholder 5"/>
          <p:cNvSpPr>
            <a:spLocks noGrp="1"/>
          </p:cNvSpPr>
          <p:nvPr>
            <p:ph type="sldNum" sz="quarter" idx="12"/>
          </p:nvPr>
        </p:nvSpPr>
        <p:spPr/>
        <p:txBody>
          <a:bodyPr/>
          <a:lstStyle/>
          <a:p>
            <a:fld id="{A2EF37A0-74FC-AB4F-AE4C-D9BFC6719E9F}" type="slidenum">
              <a:rPr lang="en-US" smtClean="0"/>
              <a:t>12</a:t>
            </a:fld>
            <a:endParaRPr lang="en-US"/>
          </a:p>
        </p:txBody>
      </p:sp>
      <p:sp>
        <p:nvSpPr>
          <p:cNvPr id="7" name="TextBox 6"/>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6066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1734044"/>
            <a:ext cx="8072203" cy="43219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as</a:t>
            </a:r>
            <a:r>
              <a:rPr lang="en-US" dirty="0">
                <a:solidFill>
                  <a:srgbClr val="FFFFFF"/>
                </a:solidFill>
                <a:latin typeface="Courier New" panose="02070309020205020404" pitchFamily="49" charset="0"/>
              </a:rPr>
              <a:t> np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np</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float32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1.0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a:t>
            </a:r>
            <a:r>
              <a:rPr lang="en-US" dirty="0">
                <a:solidFill>
                  <a:srgbClr val="FFFFFF"/>
                </a:solidFill>
                <a:latin typeface="Courier New" panose="02070309020205020404" pitchFamily="49" charset="0"/>
              </a:rPr>
              <a:t>_</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array([1, 2, 4])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z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dtype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np</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uint8</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z </a:t>
            </a:r>
            <a:br>
              <a:rPr lang="en-US" dirty="0">
                <a:solidFill>
                  <a:schemeClr val="accent4"/>
                </a:solidFill>
                <a:latin typeface="Courier New" panose="02070309020205020404" pitchFamily="49" charset="0"/>
              </a:rPr>
            </a:br>
            <a:r>
              <a:rPr lang="en-US" dirty="0">
                <a:solidFill>
                  <a:schemeClr val="accent4"/>
                </a:solidFill>
                <a:latin typeface="Courier New" panose="02070309020205020404" pitchFamily="49" charset="0"/>
              </a:rPr>
              <a:t>array([0, 1, 2], </a:t>
            </a:r>
            <a:r>
              <a:rPr lang="en-US" dirty="0" err="1">
                <a:solidFill>
                  <a:schemeClr val="accent4"/>
                </a:solidFill>
                <a:latin typeface="Courier New" panose="02070309020205020404" pitchFamily="49" charset="0"/>
              </a:rPr>
              <a:t>dtype</a:t>
            </a:r>
            <a:r>
              <a:rPr lang="en-US" dirty="0">
                <a:solidFill>
                  <a:schemeClr val="accent4"/>
                </a:solidFill>
                <a:latin typeface="Courier New" panose="02070309020205020404" pitchFamily="49" charset="0"/>
              </a:rPr>
              <a:t>=uint8)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z</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dtype</a:t>
            </a:r>
            <a:r>
              <a:rPr lang="en-US" dirty="0">
                <a:solidFill>
                  <a:srgbClr val="FFFFFF"/>
                </a:solidFill>
                <a:latin typeface="Courier New" panose="02070309020205020404" pitchFamily="49" charset="0"/>
              </a:rPr>
              <a:t> </a:t>
            </a:r>
            <a:br>
              <a:rPr lang="en-US" dirty="0">
                <a:solidFill>
                  <a:schemeClr val="accent4"/>
                </a:solidFill>
                <a:latin typeface="Courier New" panose="02070309020205020404" pitchFamily="49" charset="0"/>
              </a:rPr>
            </a:br>
            <a:r>
              <a:rPr lang="en-US" dirty="0" err="1">
                <a:solidFill>
                  <a:schemeClr val="accent4"/>
                </a:solidFill>
                <a:latin typeface="Courier New" panose="02070309020205020404" pitchFamily="49" charset="0"/>
              </a:rPr>
              <a:t>dtype</a:t>
            </a:r>
            <a:r>
              <a:rPr lang="en-US" dirty="0">
                <a:solidFill>
                  <a:schemeClr val="accent4"/>
                </a:solidFill>
                <a:latin typeface="Courier New" panose="02070309020205020404" pitchFamily="49" charset="0"/>
              </a:rPr>
              <a:t>('uint8') </a:t>
            </a:r>
            <a:endParaRPr lang="en-US" dirty="0">
              <a:solidFill>
                <a:schemeClr val="accent4"/>
              </a:solidFill>
            </a:endParaRPr>
          </a:p>
        </p:txBody>
      </p:sp>
      <p:sp>
        <p:nvSpPr>
          <p:cNvPr id="2" name="Title 1"/>
          <p:cNvSpPr>
            <a:spLocks noGrp="1"/>
          </p:cNvSpPr>
          <p:nvPr>
            <p:ph type="title"/>
          </p:nvPr>
        </p:nvSpPr>
        <p:spPr/>
        <p:txBody>
          <a:bodyPr/>
          <a:lstStyle/>
          <a:p>
            <a:r>
              <a:rPr lang="en-US" dirty="0" err="1"/>
              <a:t>Numpy</a:t>
            </a:r>
            <a:r>
              <a:rPr lang="en-US" dirty="0"/>
              <a:t> datatypes</a:t>
            </a:r>
          </a:p>
        </p:txBody>
      </p:sp>
      <p:sp>
        <p:nvSpPr>
          <p:cNvPr id="7" name="Slide Number Placeholder 6"/>
          <p:cNvSpPr>
            <a:spLocks noGrp="1"/>
          </p:cNvSpPr>
          <p:nvPr>
            <p:ph type="sldNum" sz="quarter" idx="12"/>
          </p:nvPr>
        </p:nvSpPr>
        <p:spPr/>
        <p:txBody>
          <a:bodyPr/>
          <a:lstStyle/>
          <a:p>
            <a:fld id="{A2EF37A0-74FC-AB4F-AE4C-D9BFC6719E9F}" type="slidenum">
              <a:rPr lang="en-US" smtClean="0"/>
              <a:t>13</a:t>
            </a:fld>
            <a:endParaRPr lang="en-US"/>
          </a:p>
        </p:txBody>
      </p:sp>
      <p:sp>
        <p:nvSpPr>
          <p:cNvPr id="8" name="TextBox 7"/>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3184631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a:t>There are a couple of mechanisms for creating arrays in </a:t>
            </a:r>
            <a:r>
              <a:rPr lang="en-US" dirty="0" err="1"/>
              <a:t>NumPy</a:t>
            </a:r>
            <a:r>
              <a:rPr lang="en-US" dirty="0"/>
              <a:t>:</a:t>
            </a:r>
          </a:p>
          <a:p>
            <a:pPr marL="342900" indent="-342900">
              <a:buFont typeface="Arial" charset="0"/>
              <a:buChar char="•"/>
            </a:pPr>
            <a:r>
              <a:rPr lang="en-US" dirty="0"/>
              <a:t> </a:t>
            </a:r>
            <a:r>
              <a:rPr lang="en-US" b="0" dirty="0"/>
              <a:t>Conversion from other Python structures (e.g., lists, tuples)</a:t>
            </a:r>
          </a:p>
          <a:p>
            <a:pPr marL="800100" lvl="1" indent="-342900">
              <a:buFont typeface="Arial" charset="0"/>
              <a:buChar char="•"/>
            </a:pPr>
            <a:r>
              <a:rPr lang="en-US" dirty="0"/>
              <a:t>Any sequence-like data can be mapped to a </a:t>
            </a:r>
            <a:r>
              <a:rPr lang="en-US" dirty="0" err="1"/>
              <a:t>ndarray</a:t>
            </a:r>
            <a:endParaRPr lang="en-US" b="0" dirty="0"/>
          </a:p>
          <a:p>
            <a:pPr marL="342900" indent="-342900">
              <a:buFont typeface="Arial" charset="0"/>
              <a:buChar char="•"/>
            </a:pPr>
            <a:r>
              <a:rPr lang="en-US" b="0" dirty="0"/>
              <a:t> Built-in </a:t>
            </a:r>
            <a:r>
              <a:rPr lang="en-US" b="0" dirty="0" err="1"/>
              <a:t>NumPy</a:t>
            </a:r>
            <a:r>
              <a:rPr lang="en-US" b="0" dirty="0"/>
              <a:t> array creation (e.g., </a:t>
            </a:r>
            <a:r>
              <a:rPr lang="en-US" b="0" dirty="0" err="1">
                <a:latin typeface="Courier New" charset="0"/>
                <a:ea typeface="Courier New" charset="0"/>
                <a:cs typeface="Courier New" charset="0"/>
              </a:rPr>
              <a:t>arange</a:t>
            </a:r>
            <a:r>
              <a:rPr lang="en-US" b="0" dirty="0"/>
              <a:t>, </a:t>
            </a:r>
            <a:r>
              <a:rPr lang="en-US" b="0" dirty="0">
                <a:latin typeface="Courier New" charset="0"/>
                <a:ea typeface="Courier New" charset="0"/>
                <a:cs typeface="Courier New" charset="0"/>
              </a:rPr>
              <a:t>ones</a:t>
            </a:r>
            <a:r>
              <a:rPr lang="en-US" b="0" dirty="0"/>
              <a:t>, </a:t>
            </a:r>
            <a:r>
              <a:rPr lang="en-US" b="0" dirty="0">
                <a:latin typeface="Courier New" charset="0"/>
                <a:ea typeface="Courier New" charset="0"/>
                <a:cs typeface="Courier New" charset="0"/>
              </a:rPr>
              <a:t>zeros</a:t>
            </a:r>
            <a:r>
              <a:rPr lang="en-US" b="0" dirty="0"/>
              <a:t>, etc.)</a:t>
            </a:r>
          </a:p>
          <a:p>
            <a:pPr marL="800100" lvl="1" indent="-342900">
              <a:buFont typeface="Arial" charset="0"/>
              <a:buChar char="•"/>
            </a:pPr>
            <a:r>
              <a:rPr lang="en-US" dirty="0"/>
              <a:t>Create arrays with all zeros, all ones, increasing numbers from 0 to 1 etc.</a:t>
            </a:r>
            <a:endParaRPr lang="en-US" b="0" dirty="0"/>
          </a:p>
          <a:p>
            <a:pPr marL="342900" indent="-342900">
              <a:buFont typeface="Arial" charset="0"/>
              <a:buChar char="•"/>
            </a:pPr>
            <a:r>
              <a:rPr lang="en-US" b="0" dirty="0"/>
              <a:t> Reading arrays from disk, either from standard or custom formats (e.g., reading in from a CSV file)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14</a:t>
            </a:fld>
            <a:endParaRPr lang="en-US"/>
          </a:p>
        </p:txBody>
      </p:sp>
      <p:sp>
        <p:nvSpPr>
          <p:cNvPr id="5" name="TextBox 4"/>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370781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a:t>In general, any numerical data that is stored in an array-like container can be converted to an </a:t>
            </a:r>
            <a:r>
              <a:rPr lang="en-US" dirty="0" err="1">
                <a:latin typeface="Courier New" charset="0"/>
                <a:ea typeface="Courier New" charset="0"/>
                <a:cs typeface="Courier New" charset="0"/>
              </a:rPr>
              <a:t>ndarray</a:t>
            </a:r>
            <a:r>
              <a:rPr lang="en-US" dirty="0"/>
              <a:t> through use of the </a:t>
            </a:r>
            <a:r>
              <a:rPr lang="en-US" dirty="0">
                <a:latin typeface="Courier New" charset="0"/>
                <a:ea typeface="Courier New" charset="0"/>
                <a:cs typeface="Courier New" charset="0"/>
              </a:rPr>
              <a:t>array() </a:t>
            </a:r>
            <a:r>
              <a:rPr lang="en-US" dirty="0"/>
              <a:t>function. The most obvious examples are sequence types like lists and tuples.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15</a:t>
            </a:fld>
            <a:endParaRPr lang="en-US"/>
          </a:p>
        </p:txBody>
      </p:sp>
      <p:sp>
        <p:nvSpPr>
          <p:cNvPr id="6" name="TextBox 5"/>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
        <p:nvSpPr>
          <p:cNvPr id="7" name="Rounded Rectangle 6"/>
          <p:cNvSpPr/>
          <p:nvPr/>
        </p:nvSpPr>
        <p:spPr>
          <a:xfrm>
            <a:off x="457200" y="3256295"/>
            <a:ext cx="8072203" cy="30916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1j</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array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endParaRPr lang="en-US" dirty="0"/>
          </a:p>
        </p:txBody>
      </p:sp>
    </p:spTree>
    <p:extLst>
      <p:ext uri="{BB962C8B-B14F-4D97-AF65-F5344CB8AC3E}">
        <p14:creationId xmlns:p14="http://schemas.microsoft.com/office/powerpoint/2010/main" val="32074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a:t>Creating arrays from scratch in </a:t>
            </a:r>
            <a:r>
              <a:rPr lang="en-US" dirty="0" err="1"/>
              <a:t>NumPy</a:t>
            </a:r>
            <a:r>
              <a:rPr lang="en-US" dirty="0"/>
              <a:t>:</a:t>
            </a:r>
          </a:p>
          <a:p>
            <a:pPr marL="342900" indent="-342900">
              <a:buFont typeface="Arial" charset="0"/>
              <a:buChar char="•"/>
            </a:pPr>
            <a:r>
              <a:rPr lang="en-US" dirty="0"/>
              <a:t> </a:t>
            </a:r>
            <a:r>
              <a:rPr lang="en-US" b="0" dirty="0">
                <a:latin typeface="Courier New" charset="0"/>
                <a:ea typeface="Courier New" charset="0"/>
                <a:cs typeface="Courier New" charset="0"/>
              </a:rPr>
              <a:t>zeros(shape)</a:t>
            </a:r>
            <a:r>
              <a:rPr lang="mr-IN" b="0" dirty="0"/>
              <a:t>–</a:t>
            </a:r>
            <a:r>
              <a:rPr lang="en-US" b="0" dirty="0"/>
              <a:t> creates an array filled with 0 values with the specified shape. The default </a:t>
            </a:r>
            <a:r>
              <a:rPr lang="en-US" b="0" dirty="0" err="1">
                <a:latin typeface="Courier New" charset="0"/>
                <a:ea typeface="Courier New" charset="0"/>
                <a:cs typeface="Courier New" charset="0"/>
              </a:rPr>
              <a:t>dtype</a:t>
            </a:r>
            <a:r>
              <a:rPr lang="en-US" b="0" dirty="0"/>
              <a:t> is </a:t>
            </a:r>
            <a:r>
              <a:rPr lang="en-US" b="0" dirty="0">
                <a:latin typeface="Courier New" charset="0"/>
                <a:ea typeface="Courier New" charset="0"/>
                <a:cs typeface="Courier New" charset="0"/>
              </a:rPr>
              <a:t>float64</a:t>
            </a:r>
            <a:r>
              <a:rPr lang="en-US" b="0" dirty="0"/>
              <a:t>.</a:t>
            </a:r>
            <a:br>
              <a:rPr lang="en-US" b="0" dirty="0"/>
            </a:br>
            <a:endParaRPr lang="en-US" b="0" dirty="0"/>
          </a:p>
          <a:p>
            <a:endParaRPr lang="en-US" dirty="0"/>
          </a:p>
          <a:p>
            <a:pPr marL="342900" indent="-342900">
              <a:buFont typeface="Arial" charset="0"/>
              <a:buChar char="•"/>
            </a:pPr>
            <a:r>
              <a:rPr lang="en-US" dirty="0"/>
              <a:t> </a:t>
            </a:r>
            <a:r>
              <a:rPr lang="en-US" b="0" dirty="0">
                <a:latin typeface="Courier New" charset="0"/>
                <a:ea typeface="Courier New" charset="0"/>
                <a:cs typeface="Courier New" charset="0"/>
              </a:rPr>
              <a:t>ones(shape)</a:t>
            </a:r>
            <a:r>
              <a:rPr lang="en-US" b="0" dirty="0"/>
              <a:t> </a:t>
            </a:r>
            <a:r>
              <a:rPr lang="mr-IN" b="0" dirty="0"/>
              <a:t>–</a:t>
            </a:r>
            <a:r>
              <a:rPr lang="en-US" b="0" dirty="0"/>
              <a:t> creates an array filled with 1 values. </a:t>
            </a:r>
          </a:p>
          <a:p>
            <a:pPr marL="342900" indent="-342900">
              <a:buFont typeface="Arial" charset="0"/>
              <a:buChar char="•"/>
            </a:pPr>
            <a:r>
              <a:rPr lang="en-US" b="0" dirty="0"/>
              <a:t> </a:t>
            </a:r>
            <a:r>
              <a:rPr lang="en-US" b="0" dirty="0" err="1">
                <a:latin typeface="Courier New" charset="0"/>
                <a:ea typeface="Courier New" charset="0"/>
                <a:cs typeface="Courier New" charset="0"/>
              </a:rPr>
              <a:t>arange</a:t>
            </a:r>
            <a:r>
              <a:rPr lang="en-US" b="0" dirty="0">
                <a:latin typeface="Courier New" charset="0"/>
                <a:ea typeface="Courier New" charset="0"/>
                <a:cs typeface="Courier New" charset="0"/>
              </a:rPr>
              <a:t>()</a:t>
            </a:r>
            <a:r>
              <a:rPr lang="en-US" b="0" dirty="0"/>
              <a:t> </a:t>
            </a:r>
            <a:r>
              <a:rPr lang="mr-IN" b="0" dirty="0"/>
              <a:t>–</a:t>
            </a:r>
            <a:r>
              <a:rPr lang="en-US" b="0" dirty="0"/>
              <a:t> like Python’s built-in </a:t>
            </a:r>
            <a:r>
              <a:rPr lang="en-US" b="0" dirty="0">
                <a:latin typeface="Courier New" charset="0"/>
                <a:ea typeface="Courier New" charset="0"/>
                <a:cs typeface="Courier New" charset="0"/>
              </a:rPr>
              <a:t>range</a:t>
            </a:r>
            <a:br>
              <a:rPr lang="en-US" dirty="0"/>
            </a:b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16</a:t>
            </a:fld>
            <a:endParaRPr lang="en-US"/>
          </a:p>
        </p:txBody>
      </p:sp>
      <p:sp>
        <p:nvSpPr>
          <p:cNvPr id="10" name="Rounded Rectangle 9"/>
          <p:cNvSpPr/>
          <p:nvPr/>
        </p:nvSpPr>
        <p:spPr>
          <a:xfrm>
            <a:off x="453796" y="2953065"/>
            <a:ext cx="8072203" cy="6429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pt-BR" b="1" dirty="0">
                <a:solidFill>
                  <a:srgbClr val="FFCC00"/>
                </a:solidFill>
                <a:latin typeface="Courier New" panose="02070309020205020404" pitchFamily="49" charset="0"/>
              </a:rPr>
              <a:t>&gt;&gt;&gt;</a:t>
            </a:r>
            <a:r>
              <a:rPr lang="pt-BR" dirty="0">
                <a:solidFill>
                  <a:srgbClr val="FFFFFF"/>
                </a:solidFill>
                <a:latin typeface="Courier New" panose="02070309020205020404" pitchFamily="49" charset="0"/>
              </a:rPr>
              <a:t> </a:t>
            </a:r>
            <a:r>
              <a:rPr lang="pt-BR" dirty="0" err="1">
                <a:solidFill>
                  <a:srgbClr val="FFFFFF"/>
                </a:solidFill>
                <a:latin typeface="Courier New" panose="02070309020205020404" pitchFamily="49" charset="0"/>
              </a:rPr>
              <a:t>np</a:t>
            </a:r>
            <a:r>
              <a:rPr lang="pt-BR" b="1" dirty="0" err="1">
                <a:solidFill>
                  <a:srgbClr val="FFCC00"/>
                </a:solidFill>
                <a:latin typeface="Courier New" panose="02070309020205020404" pitchFamily="49" charset="0"/>
              </a:rPr>
              <a:t>.</a:t>
            </a:r>
            <a:r>
              <a:rPr lang="pt-BR" dirty="0" err="1">
                <a:solidFill>
                  <a:srgbClr val="FFFFFF"/>
                </a:solidFill>
                <a:latin typeface="Courier New" panose="02070309020205020404" pitchFamily="49" charset="0"/>
              </a:rPr>
              <a:t>zeros</a:t>
            </a:r>
            <a:r>
              <a:rPr lang="pt-BR" b="1" dirty="0">
                <a:solidFill>
                  <a:srgbClr val="FFCC00"/>
                </a:solidFill>
                <a:latin typeface="Courier New" panose="02070309020205020404" pitchFamily="49" charset="0"/>
              </a:rPr>
              <a:t>((</a:t>
            </a:r>
            <a:r>
              <a:rPr lang="pt-BR" dirty="0">
                <a:solidFill>
                  <a:srgbClr val="99CC99"/>
                </a:solidFill>
                <a:latin typeface="Courier New" panose="02070309020205020404" pitchFamily="49" charset="0"/>
              </a:rPr>
              <a:t>2</a:t>
            </a:r>
            <a:r>
              <a:rPr lang="pt-BR" b="1" dirty="0">
                <a:solidFill>
                  <a:srgbClr val="FFCC00"/>
                </a:solidFill>
                <a:latin typeface="Courier New" panose="02070309020205020404" pitchFamily="49" charset="0"/>
              </a:rPr>
              <a:t>,</a:t>
            </a:r>
            <a:r>
              <a:rPr lang="pt-BR" dirty="0">
                <a:solidFill>
                  <a:srgbClr val="FFFFFF"/>
                </a:solidFill>
                <a:latin typeface="Courier New" panose="02070309020205020404" pitchFamily="49" charset="0"/>
              </a:rPr>
              <a:t> </a:t>
            </a:r>
            <a:r>
              <a:rPr lang="pt-BR" dirty="0">
                <a:solidFill>
                  <a:srgbClr val="99CC99"/>
                </a:solidFill>
                <a:latin typeface="Courier New" panose="02070309020205020404" pitchFamily="49" charset="0"/>
              </a:rPr>
              <a:t>3</a:t>
            </a:r>
            <a:r>
              <a:rPr lang="pt-BR" b="1" dirty="0">
                <a:solidFill>
                  <a:srgbClr val="FFCC00"/>
                </a:solidFill>
                <a:latin typeface="Courier New" panose="02070309020205020404" pitchFamily="49" charset="0"/>
              </a:rPr>
              <a:t>))</a:t>
            </a:r>
            <a:r>
              <a:rPr lang="pt-BR" dirty="0">
                <a:solidFill>
                  <a:srgbClr val="FFFFFF"/>
                </a:solidFill>
                <a:latin typeface="Courier New" panose="02070309020205020404" pitchFamily="49" charset="0"/>
              </a:rPr>
              <a:t> </a:t>
            </a:r>
            <a:br>
              <a:rPr lang="pt-BR" dirty="0">
                <a:solidFill>
                  <a:srgbClr val="FFFFFF"/>
                </a:solidFill>
                <a:latin typeface="Courier New" panose="02070309020205020404" pitchFamily="49" charset="0"/>
              </a:rPr>
            </a:br>
            <a:r>
              <a:rPr lang="pt-BR" dirty="0" err="1">
                <a:solidFill>
                  <a:schemeClr val="bg1">
                    <a:lumMod val="50000"/>
                  </a:schemeClr>
                </a:solidFill>
                <a:latin typeface="Courier New" panose="02070309020205020404" pitchFamily="49" charset="0"/>
              </a:rPr>
              <a:t>array</a:t>
            </a:r>
            <a:r>
              <a:rPr lang="pt-BR" dirty="0">
                <a:solidFill>
                  <a:schemeClr val="bg1">
                    <a:lumMod val="50000"/>
                  </a:schemeClr>
                </a:solidFill>
                <a:latin typeface="Courier New" panose="02070309020205020404" pitchFamily="49" charset="0"/>
              </a:rPr>
              <a:t>([[ 0., 0., 0.], [ 0., 0., 0.]]) </a:t>
            </a:r>
            <a:endParaRPr lang="pt-BR" dirty="0">
              <a:solidFill>
                <a:schemeClr val="bg1">
                  <a:lumMod val="50000"/>
                </a:schemeClr>
              </a:solidFill>
            </a:endParaRPr>
          </a:p>
        </p:txBody>
      </p:sp>
      <p:sp>
        <p:nvSpPr>
          <p:cNvPr id="11" name="Rounded Rectangle 10"/>
          <p:cNvSpPr/>
          <p:nvPr/>
        </p:nvSpPr>
        <p:spPr>
          <a:xfrm>
            <a:off x="453796" y="4541136"/>
            <a:ext cx="8072203" cy="20020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2, 3, 4, 5, 6, 7, 8, 9])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dtype</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float</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array([ 2., 3., 4., 5., 6., 7., 8., 9.])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array([ 2. , 2.2, 2.4, 2.6, 2.8]) </a:t>
            </a:r>
            <a:endParaRPr lang="en-US" dirty="0">
              <a:solidFill>
                <a:schemeClr val="bg1">
                  <a:lumMod val="50000"/>
                </a:schemeClr>
              </a:solidFill>
            </a:endParaRPr>
          </a:p>
        </p:txBody>
      </p:sp>
      <p:sp>
        <p:nvSpPr>
          <p:cNvPr id="12" name="TextBox 11"/>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22978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Numpy arrays</a:t>
            </a:r>
            <a:endParaRPr lang="en-US" dirty="0"/>
          </a:p>
        </p:txBody>
      </p:sp>
      <p:sp>
        <p:nvSpPr>
          <p:cNvPr id="3" name="Content Placeholder 2"/>
          <p:cNvSpPr>
            <a:spLocks noGrp="1"/>
          </p:cNvSpPr>
          <p:nvPr>
            <p:ph idx="1"/>
          </p:nvPr>
        </p:nvSpPr>
        <p:spPr/>
        <p:txBody>
          <a:bodyPr/>
          <a:lstStyle/>
          <a:p>
            <a:r>
              <a:rPr lang="en-US" dirty="0" err="1">
                <a:latin typeface="Courier" charset="0"/>
                <a:ea typeface="Courier" charset="0"/>
                <a:cs typeface="Courier" charset="0"/>
              </a:rPr>
              <a:t>linspace</a:t>
            </a:r>
            <a:r>
              <a:rPr lang="en-US" dirty="0">
                <a:latin typeface="Courier" charset="0"/>
                <a:ea typeface="Courier" charset="0"/>
                <a:cs typeface="Courier" charset="0"/>
              </a:rPr>
              <a:t>()</a:t>
            </a:r>
            <a:r>
              <a:rPr lang="mr-IN" dirty="0"/>
              <a:t>–</a:t>
            </a:r>
            <a:r>
              <a:rPr lang="en-US" dirty="0"/>
              <a:t> creates arrays with a specified number of elements, and spaced equally between the specified beginning and end values.</a:t>
            </a:r>
          </a:p>
          <a:p>
            <a:endParaRPr lang="en-US" dirty="0"/>
          </a:p>
          <a:p>
            <a:endParaRPr lang="en-US" dirty="0"/>
          </a:p>
          <a:p>
            <a:r>
              <a:rPr lang="en-US" dirty="0"/>
              <a:t> </a:t>
            </a:r>
            <a:r>
              <a:rPr lang="en-US" dirty="0" err="1">
                <a:latin typeface="Courier" charset="0"/>
                <a:ea typeface="Courier" charset="0"/>
                <a:cs typeface="Courier" charset="0"/>
              </a:rPr>
              <a:t>random.random</a:t>
            </a:r>
            <a:r>
              <a:rPr lang="en-US" dirty="0">
                <a:latin typeface="Courier" charset="0"/>
                <a:ea typeface="Courier" charset="0"/>
                <a:cs typeface="Courier" charset="0"/>
              </a:rPr>
              <a:t>(shape)</a:t>
            </a:r>
            <a:r>
              <a:rPr lang="en-US" dirty="0"/>
              <a:t> – creates arrays with random floats over the interval [0,1).</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17</a:t>
            </a:fld>
            <a:endParaRPr lang="en-US"/>
          </a:p>
        </p:txBody>
      </p:sp>
      <p:sp>
        <p:nvSpPr>
          <p:cNvPr id="7" name="Rounded Rectangle 6"/>
          <p:cNvSpPr/>
          <p:nvPr/>
        </p:nvSpPr>
        <p:spPr>
          <a:xfrm>
            <a:off x="231097" y="4460320"/>
            <a:ext cx="8072203" cy="20020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array([[ 0.75688597, 0.41759916, 0.35007419],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[ 0.77164187, 0.05869089, 0.98792864]]) </a:t>
            </a:r>
            <a:endParaRPr lang="en-US" dirty="0">
              <a:solidFill>
                <a:schemeClr val="bg1">
                  <a:lumMod val="50000"/>
                </a:schemeClr>
              </a:solidFill>
            </a:endParaRPr>
          </a:p>
        </p:txBody>
      </p:sp>
      <p:sp>
        <p:nvSpPr>
          <p:cNvPr id="8" name="Rounded Rectangle 7"/>
          <p:cNvSpPr/>
          <p:nvPr/>
        </p:nvSpPr>
        <p:spPr>
          <a:xfrm>
            <a:off x="231097" y="2831230"/>
            <a:ext cx="8072203" cy="7501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linspace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6</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array([ 1. , 1.6, 2.2, 2.8, 3.4, 4. ]) </a:t>
            </a:r>
            <a:endParaRPr lang="en-US" dirty="0">
              <a:solidFill>
                <a:schemeClr val="bg1">
                  <a:lumMod val="50000"/>
                </a:schemeClr>
              </a:solidFill>
            </a:endParaRPr>
          </a:p>
        </p:txBody>
      </p:sp>
      <p:sp>
        <p:nvSpPr>
          <p:cNvPr id="12" name="TextBox 11"/>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10886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3695075" cy="1371600"/>
          </a:xfrm>
        </p:spPr>
        <p:txBody>
          <a:bodyPr/>
          <a:lstStyle/>
          <a:p>
            <a:r>
              <a:rPr lang="en-US"/>
              <a:t>Numpy</a:t>
            </a:r>
            <a:r>
              <a:rPr lang="en-US" dirty="0"/>
              <a:t> arrays</a:t>
            </a:r>
          </a:p>
        </p:txBody>
      </p:sp>
      <p:sp>
        <p:nvSpPr>
          <p:cNvPr id="3" name="Content Placeholder 2"/>
          <p:cNvSpPr>
            <a:spLocks noGrp="1"/>
          </p:cNvSpPr>
          <p:nvPr>
            <p:ph idx="1"/>
          </p:nvPr>
        </p:nvSpPr>
        <p:spPr>
          <a:xfrm>
            <a:off x="457200" y="1752600"/>
            <a:ext cx="3020518" cy="4373563"/>
          </a:xfrm>
        </p:spPr>
        <p:txBody>
          <a:bodyPr/>
          <a:lstStyle/>
          <a:p>
            <a:r>
              <a:rPr lang="en-US" dirty="0"/>
              <a:t>Printing an array can be done with the print</a:t>
            </a:r>
          </a:p>
          <a:p>
            <a:pPr marL="342900" indent="-342900">
              <a:buFont typeface="Arial" charset="0"/>
              <a:buChar char="•"/>
            </a:pPr>
            <a:r>
              <a:rPr lang="en-US" b="0" dirty="0"/>
              <a:t>statement (Python 2)</a:t>
            </a:r>
          </a:p>
          <a:p>
            <a:pPr marL="342900" indent="-342900">
              <a:buFont typeface="Arial" charset="0"/>
              <a:buChar char="•"/>
            </a:pPr>
            <a:r>
              <a:rPr lang="en-US" b="0" dirty="0"/>
              <a:t>function (Python 3)</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18</a:t>
            </a:fld>
            <a:endParaRPr lang="en-US"/>
          </a:p>
        </p:txBody>
      </p:sp>
      <p:sp>
        <p:nvSpPr>
          <p:cNvPr id="9" name="Rounded Rectangle 8"/>
          <p:cNvSpPr/>
          <p:nvPr/>
        </p:nvSpPr>
        <p:spPr>
          <a:xfrm>
            <a:off x="3642610" y="538715"/>
            <a:ext cx="5213272" cy="588740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as</a:t>
            </a:r>
            <a:r>
              <a:rPr lang="en-US" dirty="0">
                <a:solidFill>
                  <a:srgbClr val="FFFFFF"/>
                </a:solidFill>
                <a:latin typeface="Courier New" panose="02070309020205020404" pitchFamily="49" charset="0"/>
              </a:rPr>
              <a:t> np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 1 2]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2])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9</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 1 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[3 4 5]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[6 7 8]]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c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8</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(c)</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 1]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[2 3]]  </a:t>
            </a:r>
            <a:br>
              <a:rPr lang="en-US" dirty="0">
                <a:solidFill>
                  <a:schemeClr val="bg1">
                    <a:lumMod val="50000"/>
                  </a:schemeClr>
                </a:solidFill>
                <a:latin typeface="Courier New" panose="02070309020205020404" pitchFamily="49" charset="0"/>
              </a:rPr>
            </a:b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[[4 5]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[6 7]]] </a:t>
            </a:r>
            <a:endParaRPr lang="en-US" dirty="0">
              <a:solidFill>
                <a:schemeClr val="bg1">
                  <a:lumMod val="50000"/>
                </a:schemeClr>
              </a:solidFill>
            </a:endParaRPr>
          </a:p>
        </p:txBody>
      </p:sp>
      <p:sp>
        <p:nvSpPr>
          <p:cNvPr id="10" name="TextBox 9"/>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21226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indexing</a:t>
            </a:r>
            <a:endParaRPr lang="en-US" dirty="0"/>
          </a:p>
        </p:txBody>
      </p:sp>
      <p:sp>
        <p:nvSpPr>
          <p:cNvPr id="3" name="Content Placeholder 2"/>
          <p:cNvSpPr>
            <a:spLocks noGrp="1"/>
          </p:cNvSpPr>
          <p:nvPr>
            <p:ph idx="1"/>
          </p:nvPr>
        </p:nvSpPr>
        <p:spPr/>
        <p:txBody>
          <a:bodyPr/>
          <a:lstStyle/>
          <a:p>
            <a:r>
              <a:rPr lang="en-US" dirty="0"/>
              <a:t>Single-dimension indexing is accomplished as usual.</a:t>
            </a:r>
          </a:p>
          <a:p>
            <a:endParaRPr lang="en-US" dirty="0"/>
          </a:p>
          <a:p>
            <a:endParaRPr lang="en-US" dirty="0"/>
          </a:p>
          <a:p>
            <a:endParaRPr lang="en-US" dirty="0"/>
          </a:p>
          <a:p>
            <a:endParaRPr lang="en-US" dirty="0"/>
          </a:p>
          <a:p>
            <a:r>
              <a:rPr lang="en-US" dirty="0"/>
              <a:t>Multi-dimensional arrays support multi-dimensional indexing.  </a:t>
            </a:r>
          </a:p>
        </p:txBody>
      </p:sp>
      <p:sp>
        <p:nvSpPr>
          <p:cNvPr id="8" name="Slide Number Placeholder 7"/>
          <p:cNvSpPr>
            <a:spLocks noGrp="1"/>
          </p:cNvSpPr>
          <p:nvPr>
            <p:ph type="sldNum" sz="quarter" idx="12"/>
          </p:nvPr>
        </p:nvSpPr>
        <p:spPr/>
        <p:txBody>
          <a:bodyPr/>
          <a:lstStyle/>
          <a:p>
            <a:fld id="{A2EF37A0-74FC-AB4F-AE4C-D9BFC6719E9F}" type="slidenum">
              <a:rPr lang="en-US" smtClean="0"/>
              <a:pPr/>
              <a:t>19</a:t>
            </a:fld>
            <a:endParaRPr lang="en-US"/>
          </a:p>
        </p:txBody>
      </p:sp>
      <p:sp>
        <p:nvSpPr>
          <p:cNvPr id="12" name="Rounded Rectangle 11"/>
          <p:cNvSpPr/>
          <p:nvPr/>
        </p:nvSpPr>
        <p:spPr>
          <a:xfrm>
            <a:off x="410978" y="2188562"/>
            <a:ext cx="8072203" cy="16489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8 </a:t>
            </a:r>
            <a:endParaRPr lang="en-US" dirty="0">
              <a:solidFill>
                <a:schemeClr val="bg1">
                  <a:lumMod val="50000"/>
                </a:schemeClr>
              </a:solidFill>
            </a:endParaRPr>
          </a:p>
        </p:txBody>
      </p:sp>
      <p:sp>
        <p:nvSpPr>
          <p:cNvPr id="13" name="Rounded Rectangle 12"/>
          <p:cNvSpPr/>
          <p:nvPr/>
        </p:nvSpPr>
        <p:spPr>
          <a:xfrm>
            <a:off x="395988" y="4477949"/>
            <a:ext cx="8072203" cy="155592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x</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now x is 2-dimensional</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8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9 </a:t>
            </a:r>
            <a:endParaRPr lang="en-US" dirty="0">
              <a:solidFill>
                <a:schemeClr val="bg1">
                  <a:lumMod val="50000"/>
                </a:schemeClr>
              </a:solidFill>
            </a:endParaRPr>
          </a:p>
        </p:txBody>
      </p:sp>
    </p:spTree>
    <p:extLst>
      <p:ext uri="{BB962C8B-B14F-4D97-AF65-F5344CB8AC3E}">
        <p14:creationId xmlns:p14="http://schemas.microsoft.com/office/powerpoint/2010/main" val="131788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3917-8F44-E94E-B2CE-11DCA9106AFA}"/>
              </a:ext>
            </a:extLst>
          </p:cNvPr>
          <p:cNvSpPr>
            <a:spLocks noGrp="1"/>
          </p:cNvSpPr>
          <p:nvPr>
            <p:ph type="title"/>
          </p:nvPr>
        </p:nvSpPr>
        <p:spPr/>
        <p:txBody>
          <a:bodyPr/>
          <a:lstStyle/>
          <a:p>
            <a:r>
              <a:rPr lang="en-US" dirty="0"/>
              <a:t>Quiz #1 Recap</a:t>
            </a:r>
          </a:p>
        </p:txBody>
      </p:sp>
      <p:sp>
        <p:nvSpPr>
          <p:cNvPr id="3" name="Content Placeholder 2">
            <a:extLst>
              <a:ext uri="{FF2B5EF4-FFF2-40B4-BE49-F238E27FC236}">
                <a16:creationId xmlns:a16="http://schemas.microsoft.com/office/drawing/2014/main" id="{1413A195-580A-A24B-883E-27BEDF064533}"/>
              </a:ext>
            </a:extLst>
          </p:cNvPr>
          <p:cNvSpPr>
            <a:spLocks noGrp="1"/>
          </p:cNvSpPr>
          <p:nvPr>
            <p:ph idx="1"/>
          </p:nvPr>
        </p:nvSpPr>
        <p:spPr>
          <a:xfrm>
            <a:off x="457200" y="1752601"/>
            <a:ext cx="7620000" cy="1676400"/>
          </a:xfrm>
        </p:spPr>
        <p:txBody>
          <a:bodyPr/>
          <a:lstStyle/>
          <a:p>
            <a:r>
              <a:rPr lang="en-US" dirty="0"/>
              <a:t>Remember, quizzes are pass/fail</a:t>
            </a:r>
          </a:p>
          <a:p>
            <a:pPr marL="342900" indent="-342900">
              <a:buFont typeface="Arial" panose="020B0604020202020204" pitchFamily="34" charset="0"/>
              <a:buChar char="•"/>
            </a:pPr>
            <a:r>
              <a:rPr lang="en-US" b="0" dirty="0"/>
              <a:t>60% and higher </a:t>
            </a:r>
            <a:r>
              <a:rPr lang="en-US" b="0" dirty="0">
                <a:sym typeface="Wingdings" pitchFamily="2" charset="2"/>
              </a:rPr>
              <a:t> 100%</a:t>
            </a:r>
          </a:p>
          <a:p>
            <a:pPr marL="342900" indent="-342900">
              <a:buFont typeface="Arial" panose="020B0604020202020204" pitchFamily="34" charset="0"/>
              <a:buChar char="•"/>
            </a:pPr>
            <a:r>
              <a:rPr lang="en-US" b="0" dirty="0">
                <a:sym typeface="Wingdings" pitchFamily="2" charset="2"/>
              </a:rPr>
              <a:t>Please don’t email to bump an “80%” to a “90%” – because it </a:t>
            </a:r>
            <a:r>
              <a:rPr lang="en-US" b="0" i="1" dirty="0">
                <a:sym typeface="Wingdings" pitchFamily="2" charset="2"/>
              </a:rPr>
              <a:t>doesn’t impact your grade at all</a:t>
            </a:r>
            <a:endParaRPr lang="en-US" b="0" dirty="0">
              <a:sym typeface="Wingdings" pitchFamily="2" charset="2"/>
            </a:endParaRPr>
          </a:p>
        </p:txBody>
      </p:sp>
      <p:sp>
        <p:nvSpPr>
          <p:cNvPr id="4" name="Slide Number Placeholder 3">
            <a:extLst>
              <a:ext uri="{FF2B5EF4-FFF2-40B4-BE49-F238E27FC236}">
                <a16:creationId xmlns:a16="http://schemas.microsoft.com/office/drawing/2014/main" id="{D03761A0-1332-0743-8BA8-EC6AD77D1223}"/>
              </a:ext>
            </a:extLst>
          </p:cNvPr>
          <p:cNvSpPr>
            <a:spLocks noGrp="1"/>
          </p:cNvSpPr>
          <p:nvPr>
            <p:ph type="sldNum" sz="quarter" idx="12"/>
          </p:nvPr>
        </p:nvSpPr>
        <p:spPr/>
        <p:txBody>
          <a:bodyPr/>
          <a:lstStyle/>
          <a:p>
            <a:fld id="{A2EF37A0-74FC-AB4F-AE4C-D9BFC6719E9F}" type="slidenum">
              <a:rPr lang="en-US" smtClean="0"/>
              <a:t>2</a:t>
            </a:fld>
            <a:endParaRPr lang="en-US"/>
          </a:p>
        </p:txBody>
      </p:sp>
      <p:pic>
        <p:nvPicPr>
          <p:cNvPr id="6" name="Picture 5" descr="A screenshot of a cell phone&#10;&#10;Description automatically generated">
            <a:extLst>
              <a:ext uri="{FF2B5EF4-FFF2-40B4-BE49-F238E27FC236}">
                <a16:creationId xmlns:a16="http://schemas.microsoft.com/office/drawing/2014/main" id="{D104606E-CADD-094F-A005-E6861D2A6030}"/>
              </a:ext>
            </a:extLst>
          </p:cNvPr>
          <p:cNvPicPr>
            <a:picLocks noChangeAspect="1"/>
          </p:cNvPicPr>
          <p:nvPr/>
        </p:nvPicPr>
        <p:blipFill>
          <a:blip r:embed="rId2"/>
          <a:stretch>
            <a:fillRect/>
          </a:stretch>
        </p:blipFill>
        <p:spPr>
          <a:xfrm>
            <a:off x="883920" y="3459479"/>
            <a:ext cx="7376160" cy="3189691"/>
          </a:xfrm>
          <a:prstGeom prst="rect">
            <a:avLst/>
          </a:prstGeom>
        </p:spPr>
      </p:pic>
    </p:spTree>
    <p:extLst>
      <p:ext uri="{BB962C8B-B14F-4D97-AF65-F5344CB8AC3E}">
        <p14:creationId xmlns:p14="http://schemas.microsoft.com/office/powerpoint/2010/main" val="27675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indexing</a:t>
            </a:r>
          </a:p>
        </p:txBody>
      </p:sp>
      <p:sp>
        <p:nvSpPr>
          <p:cNvPr id="3" name="Content Placeholder 2"/>
          <p:cNvSpPr>
            <a:spLocks noGrp="1"/>
          </p:cNvSpPr>
          <p:nvPr>
            <p:ph idx="1"/>
          </p:nvPr>
        </p:nvSpPr>
        <p:spPr/>
        <p:txBody>
          <a:bodyPr/>
          <a:lstStyle/>
          <a:p>
            <a:r>
              <a:rPr lang="en-US" dirty="0"/>
              <a:t>Using fewer dimensions to index will result in a subarray:</a:t>
            </a:r>
          </a:p>
          <a:p>
            <a:r>
              <a:rPr lang="en-US" dirty="0"/>
              <a:t> </a:t>
            </a:r>
          </a:p>
          <a:p>
            <a:endParaRPr lang="en-US" dirty="0"/>
          </a:p>
          <a:p>
            <a:endParaRPr lang="en-US" dirty="0"/>
          </a:p>
          <a:p>
            <a:endParaRPr lang="en-US" dirty="0"/>
          </a:p>
          <a:p>
            <a:r>
              <a:rPr lang="en-US" dirty="0"/>
              <a:t>This means that </a:t>
            </a:r>
            <a:r>
              <a:rPr lang="en-US" sz="1350" dirty="0">
                <a:latin typeface="Courier New" panose="02070309020205020404" pitchFamily="49" charset="0"/>
                <a:cs typeface="Courier New" panose="02070309020205020404" pitchFamily="49" charset="0"/>
              </a:rPr>
              <a:t>x[</a:t>
            </a:r>
            <a:r>
              <a:rPr lang="en-US" sz="1350" dirty="0" err="1">
                <a:latin typeface="Courier New" panose="02070309020205020404" pitchFamily="49" charset="0"/>
                <a:cs typeface="Courier New" panose="02070309020205020404" pitchFamily="49" charset="0"/>
              </a:rPr>
              <a:t>i</a:t>
            </a:r>
            <a:r>
              <a:rPr lang="en-US" sz="1350" dirty="0">
                <a:latin typeface="Courier New" panose="02070309020205020404" pitchFamily="49" charset="0"/>
                <a:cs typeface="Courier New" panose="02070309020205020404" pitchFamily="49" charset="0"/>
              </a:rPr>
              <a:t>, j] == x[</a:t>
            </a:r>
            <a:r>
              <a:rPr lang="en-US" sz="1350" dirty="0" err="1">
                <a:latin typeface="Courier New" panose="02070309020205020404" pitchFamily="49" charset="0"/>
                <a:cs typeface="Courier New" panose="02070309020205020404" pitchFamily="49" charset="0"/>
              </a:rPr>
              <a:t>i</a:t>
            </a:r>
            <a:r>
              <a:rPr lang="en-US" sz="1350" dirty="0">
                <a:latin typeface="Courier New" panose="02070309020205020404" pitchFamily="49" charset="0"/>
                <a:cs typeface="Courier New" panose="02070309020205020404" pitchFamily="49" charset="0"/>
              </a:rPr>
              <a:t>][j] </a:t>
            </a:r>
            <a:r>
              <a:rPr lang="en-US" dirty="0"/>
              <a:t>but the second method is less efficient.</a:t>
            </a:r>
          </a:p>
        </p:txBody>
      </p:sp>
      <p:sp>
        <p:nvSpPr>
          <p:cNvPr id="5" name="Slide Number Placeholder 4"/>
          <p:cNvSpPr>
            <a:spLocks noGrp="1"/>
          </p:cNvSpPr>
          <p:nvPr>
            <p:ph type="sldNum" sz="quarter" idx="12"/>
          </p:nvPr>
        </p:nvSpPr>
        <p:spPr/>
        <p:txBody>
          <a:bodyPr/>
          <a:lstStyle/>
          <a:p>
            <a:fld id="{A2EF37A0-74FC-AB4F-AE4C-D9BFC6719E9F}" type="slidenum">
              <a:rPr lang="en-US" smtClean="0"/>
              <a:t>20</a:t>
            </a:fld>
            <a:endParaRPr lang="en-US"/>
          </a:p>
        </p:txBody>
      </p:sp>
      <p:sp>
        <p:nvSpPr>
          <p:cNvPr id="6" name="Rounded Rectangle 5"/>
          <p:cNvSpPr/>
          <p:nvPr/>
        </p:nvSpPr>
        <p:spPr>
          <a:xfrm>
            <a:off x="457200" y="2188567"/>
            <a:ext cx="8072203" cy="16609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x</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2, 3, 4]) </a:t>
            </a:r>
            <a:endParaRPr lang="en-US" dirty="0">
              <a:solidFill>
                <a:schemeClr val="bg1">
                  <a:lumMod val="50000"/>
                </a:schemeClr>
              </a:solidFill>
            </a:endParaRPr>
          </a:p>
        </p:txBody>
      </p:sp>
    </p:spTree>
    <p:extLst>
      <p:ext uri="{BB962C8B-B14F-4D97-AF65-F5344CB8AC3E}">
        <p14:creationId xmlns:p14="http://schemas.microsoft.com/office/powerpoint/2010/main" val="27612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indexing</a:t>
            </a:r>
          </a:p>
        </p:txBody>
      </p:sp>
      <p:sp>
        <p:nvSpPr>
          <p:cNvPr id="3" name="Content Placeholder 2"/>
          <p:cNvSpPr>
            <a:spLocks noGrp="1"/>
          </p:cNvSpPr>
          <p:nvPr>
            <p:ph idx="1"/>
          </p:nvPr>
        </p:nvSpPr>
        <p:spPr/>
        <p:txBody>
          <a:bodyPr/>
          <a:lstStyle/>
          <a:p>
            <a:r>
              <a:rPr lang="en-US" dirty="0"/>
              <a:t>Slicing is possible just as it is for typical Python sequences: </a:t>
            </a:r>
          </a:p>
        </p:txBody>
      </p:sp>
      <p:sp>
        <p:nvSpPr>
          <p:cNvPr id="5" name="Slide Number Placeholder 4"/>
          <p:cNvSpPr>
            <a:spLocks noGrp="1"/>
          </p:cNvSpPr>
          <p:nvPr>
            <p:ph type="sldNum" sz="quarter" idx="12"/>
          </p:nvPr>
        </p:nvSpPr>
        <p:spPr/>
        <p:txBody>
          <a:bodyPr/>
          <a:lstStyle/>
          <a:p>
            <a:fld id="{A2EF37A0-74FC-AB4F-AE4C-D9BFC6719E9F}" type="slidenum">
              <a:rPr lang="en-US" smtClean="0"/>
              <a:t>21</a:t>
            </a:fld>
            <a:endParaRPr lang="en-US"/>
          </a:p>
        </p:txBody>
      </p:sp>
      <p:sp>
        <p:nvSpPr>
          <p:cNvPr id="6" name="Rounded Rectangle 5"/>
          <p:cNvSpPr/>
          <p:nvPr/>
        </p:nvSpPr>
        <p:spPr>
          <a:xfrm>
            <a:off x="457200" y="2188567"/>
            <a:ext cx="8072203" cy="322163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array([2, 3, 4])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array([0, 1, 2])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x</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array([1, 3, 5])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array([[ 7, 10, 13], [21, 24, 27]]) </a:t>
            </a:r>
            <a:endParaRPr lang="en-US" dirty="0">
              <a:solidFill>
                <a:schemeClr val="bg1">
                  <a:lumMod val="50000"/>
                </a:schemeClr>
              </a:solidFill>
            </a:endParaRPr>
          </a:p>
        </p:txBody>
      </p:sp>
    </p:spTree>
    <p:extLst>
      <p:ext uri="{BB962C8B-B14F-4D97-AF65-F5344CB8AC3E}">
        <p14:creationId xmlns:p14="http://schemas.microsoft.com/office/powerpoint/2010/main" val="28094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063"/>
            <a:ext cx="5791200" cy="1371600"/>
          </a:xfrm>
        </p:spPr>
        <p:txBody>
          <a:bodyPr/>
          <a:lstStyle/>
          <a:p>
            <a:r>
              <a:rPr lang="en-US"/>
              <a:t>Array operations</a:t>
            </a:r>
            <a:endParaRPr lang="en-US" dirty="0"/>
          </a:p>
        </p:txBody>
      </p:sp>
      <p:sp>
        <p:nvSpPr>
          <p:cNvPr id="3" name="Content Placeholder 2"/>
          <p:cNvSpPr>
            <a:spLocks noGrp="1"/>
          </p:cNvSpPr>
          <p:nvPr>
            <p:ph idx="1"/>
          </p:nvPr>
        </p:nvSpPr>
        <p:spPr>
          <a:xfrm>
            <a:off x="457200" y="1317890"/>
            <a:ext cx="7620000" cy="4373563"/>
          </a:xfrm>
        </p:spPr>
        <p:txBody>
          <a:bodyPr/>
          <a:lstStyle/>
          <a:p>
            <a:r>
              <a:rPr lang="en-US" dirty="0"/>
              <a:t>Basic operations apply element-wise. The result is a new array with the resultant elements.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22</a:t>
            </a:fld>
            <a:endParaRPr lang="en-US"/>
          </a:p>
        </p:txBody>
      </p:sp>
      <p:sp>
        <p:nvSpPr>
          <p:cNvPr id="9" name="Rounded Rectangle 8"/>
          <p:cNvSpPr/>
          <p:nvPr/>
        </p:nvSpPr>
        <p:spPr>
          <a:xfrm>
            <a:off x="457200" y="2068647"/>
            <a:ext cx="8072203" cy="453735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b</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array([0, 2, 4, 6, 8])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b </a:t>
            </a:r>
          </a:p>
          <a:p>
            <a:r>
              <a:rPr lang="en-US" dirty="0">
                <a:solidFill>
                  <a:schemeClr val="bg1">
                    <a:lumMod val="50000"/>
                  </a:schemeClr>
                </a:solidFill>
                <a:latin typeface="Courier New" panose="02070309020205020404" pitchFamily="49" charset="0"/>
              </a:rPr>
              <a:t>array([0, 0, 0, 0, 0])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array([ 0,  1,  4,  9, 16])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&gt;</a:t>
            </a:r>
            <a:r>
              <a:rPr lang="en-US" dirty="0">
                <a:solidFill>
                  <a:srgbClr val="99CC99"/>
                </a:solidFill>
                <a:latin typeface="Courier New" panose="02070309020205020404" pitchFamily="49" charset="0"/>
              </a:rPr>
              <a:t>3</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array([False, False, False, False,  True], </a:t>
            </a:r>
            <a:r>
              <a:rPr lang="en-US" dirty="0" err="1">
                <a:solidFill>
                  <a:schemeClr val="bg1">
                    <a:lumMod val="50000"/>
                  </a:schemeClr>
                </a:solidFill>
                <a:latin typeface="Courier New" panose="02070309020205020404" pitchFamily="49" charset="0"/>
              </a:rPr>
              <a:t>dtype</a:t>
            </a:r>
            <a:r>
              <a:rPr lang="en-US" dirty="0">
                <a:solidFill>
                  <a:schemeClr val="bg1">
                    <a:lumMod val="50000"/>
                  </a:schemeClr>
                </a:solidFill>
                <a:latin typeface="Courier New" panose="02070309020205020404" pitchFamily="49" charset="0"/>
              </a:rPr>
              <a:t>=bool)</a:t>
            </a:r>
            <a:r>
              <a:rPr lang="en-US" dirty="0">
                <a:solidFill>
                  <a:schemeClr val="tx1">
                    <a:lumMod val="95000"/>
                  </a:schemeClr>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dirty="0">
                <a:solidFill>
                  <a:schemeClr val="bg1">
                    <a:lumMod val="50000"/>
                  </a:schemeClr>
                </a:solidFill>
                <a:latin typeface="Courier New" panose="02070309020205020404" pitchFamily="49" charset="0"/>
              </a:rPr>
              <a:t>array([ 0., 8.41470985, 9.09297427, 1.41120008, -7.56802495])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1,  4,  9, 16]) </a:t>
            </a:r>
            <a:endParaRPr lang="en-US" dirty="0">
              <a:solidFill>
                <a:schemeClr val="bg1">
                  <a:lumMod val="50000"/>
                </a:schemeClr>
              </a:solidFill>
            </a:endParaRPr>
          </a:p>
        </p:txBody>
      </p:sp>
    </p:spTree>
    <p:extLst>
      <p:ext uri="{BB962C8B-B14F-4D97-AF65-F5344CB8AC3E}">
        <p14:creationId xmlns:p14="http://schemas.microsoft.com/office/powerpoint/2010/main" val="86282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Array operations</a:t>
            </a:r>
            <a:endParaRPr lang="en-US" dirty="0"/>
          </a:p>
        </p:txBody>
      </p:sp>
      <p:sp>
        <p:nvSpPr>
          <p:cNvPr id="3" name="Content Placeholder 2"/>
          <p:cNvSpPr>
            <a:spLocks noGrp="1"/>
          </p:cNvSpPr>
          <p:nvPr>
            <p:ph idx="1"/>
          </p:nvPr>
        </p:nvSpPr>
        <p:spPr>
          <a:xfrm>
            <a:off x="457200" y="1752600"/>
            <a:ext cx="3020518" cy="4373563"/>
          </a:xfrm>
        </p:spPr>
        <p:txBody>
          <a:bodyPr/>
          <a:lstStyle/>
          <a:p>
            <a:r>
              <a:rPr lang="en-US" dirty="0"/>
              <a:t>Since multiplication is done element-wise, you need to specifically perform a dot product to perform matrix multiplication.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23</a:t>
            </a:fld>
            <a:endParaRPr lang="en-US"/>
          </a:p>
        </p:txBody>
      </p:sp>
      <p:sp>
        <p:nvSpPr>
          <p:cNvPr id="9" name="Rounded Rectangle 8"/>
          <p:cNvSpPr/>
          <p:nvPr/>
        </p:nvSpPr>
        <p:spPr>
          <a:xfrm>
            <a:off x="3444433" y="1602620"/>
            <a:ext cx="5213272" cy="497332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zeros</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0.],</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0.]])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arange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reshape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array([[0, 1],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[2, 3]])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b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0.],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3.]])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dot</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b</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  1.],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[ 2.,  3.]]) </a:t>
            </a:r>
            <a:endParaRPr lang="en-US" dirty="0">
              <a:solidFill>
                <a:schemeClr val="bg1">
                  <a:lumMod val="50000"/>
                </a:schemeClr>
              </a:solidFill>
            </a:endParaRPr>
          </a:p>
        </p:txBody>
      </p:sp>
    </p:spTree>
    <p:extLst>
      <p:ext uri="{BB962C8B-B14F-4D97-AF65-F5344CB8AC3E}">
        <p14:creationId xmlns:p14="http://schemas.microsoft.com/office/powerpoint/2010/main" val="9218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Array operations</a:t>
            </a:r>
            <a:endParaRPr lang="en-US" dirty="0"/>
          </a:p>
        </p:txBody>
      </p:sp>
      <p:sp>
        <p:nvSpPr>
          <p:cNvPr id="3" name="Content Placeholder 2"/>
          <p:cNvSpPr>
            <a:spLocks noGrp="1"/>
          </p:cNvSpPr>
          <p:nvPr>
            <p:ph idx="1"/>
          </p:nvPr>
        </p:nvSpPr>
        <p:spPr>
          <a:xfrm>
            <a:off x="457200" y="1752600"/>
            <a:ext cx="2667078" cy="4373563"/>
          </a:xfrm>
        </p:spPr>
        <p:txBody>
          <a:bodyPr/>
          <a:lstStyle/>
          <a:p>
            <a:r>
              <a:rPr lang="en-US" dirty="0"/>
              <a:t>There are also some built-in methods of </a:t>
            </a:r>
            <a:r>
              <a:rPr lang="en-US" dirty="0" err="1">
                <a:latin typeface="Courier" charset="0"/>
                <a:ea typeface="Courier" charset="0"/>
                <a:cs typeface="Courier" charset="0"/>
              </a:rPr>
              <a:t>ndarray</a:t>
            </a:r>
            <a:r>
              <a:rPr lang="en-US" dirty="0"/>
              <a:t> objects.</a:t>
            </a:r>
            <a:br>
              <a:rPr lang="en-US" dirty="0"/>
            </a:br>
            <a:br>
              <a:rPr lang="en-US" dirty="0"/>
            </a:br>
            <a:r>
              <a:rPr lang="en-US" dirty="0"/>
              <a:t>Universal functions which may also be applied include </a:t>
            </a:r>
            <a:r>
              <a:rPr lang="en-US" dirty="0" err="1">
                <a:latin typeface="Courier" charset="0"/>
                <a:ea typeface="Courier" charset="0"/>
                <a:cs typeface="Courier" charset="0"/>
              </a:rPr>
              <a:t>exp</a:t>
            </a:r>
            <a:r>
              <a:rPr lang="en-US" dirty="0"/>
              <a:t>, </a:t>
            </a:r>
            <a:r>
              <a:rPr lang="en-US" dirty="0" err="1">
                <a:latin typeface="Courier" charset="0"/>
                <a:ea typeface="Courier" charset="0"/>
                <a:cs typeface="Courier" charset="0"/>
              </a:rPr>
              <a:t>sqrt</a:t>
            </a:r>
            <a:r>
              <a:rPr lang="en-US" dirty="0"/>
              <a:t>, </a:t>
            </a:r>
            <a:r>
              <a:rPr lang="en-US" dirty="0">
                <a:latin typeface="Courier" charset="0"/>
                <a:ea typeface="Courier" charset="0"/>
                <a:cs typeface="Courier" charset="0"/>
              </a:rPr>
              <a:t>add</a:t>
            </a:r>
            <a:r>
              <a:rPr lang="en-US" dirty="0"/>
              <a:t>, </a:t>
            </a:r>
            <a:r>
              <a:rPr lang="en-US" dirty="0">
                <a:latin typeface="Courier" charset="0"/>
                <a:ea typeface="Courier" charset="0"/>
                <a:cs typeface="Courier" charset="0"/>
              </a:rPr>
              <a:t>sin</a:t>
            </a:r>
            <a:r>
              <a:rPr lang="en-US" dirty="0"/>
              <a:t>, </a:t>
            </a:r>
            <a:br>
              <a:rPr lang="en-US" dirty="0"/>
            </a:br>
            <a:r>
              <a:rPr lang="en-US" dirty="0">
                <a:latin typeface="Courier" charset="0"/>
                <a:ea typeface="Courier" charset="0"/>
                <a:cs typeface="Courier" charset="0"/>
              </a:rPr>
              <a:t>cos</a:t>
            </a:r>
            <a:r>
              <a:rPr lang="en-US" dirty="0"/>
              <a:t>, etc.</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24</a:t>
            </a:fld>
            <a:endParaRPr lang="en-US"/>
          </a:p>
        </p:txBody>
      </p:sp>
      <p:sp>
        <p:nvSpPr>
          <p:cNvPr id="12" name="Rounded Rectangle 11"/>
          <p:cNvSpPr/>
          <p:nvPr/>
        </p:nvSpPr>
        <p:spPr>
          <a:xfrm>
            <a:off x="3504393" y="1558243"/>
            <a:ext cx="5213272" cy="497332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array([[ 0.68166391, 0.98943098, 0.69361582],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[ 0.78888081, 0.62197125, 0.40517936]])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sum</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4.1807421388722164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min</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0.4051793610379143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max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axis</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array([ 0.78888081, 0.98943098, 0.69361582])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min</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axis</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array([ 0.68166391, 0.40517936]) </a:t>
            </a:r>
            <a:endParaRPr lang="en-US" dirty="0">
              <a:solidFill>
                <a:schemeClr val="bg1">
                  <a:lumMod val="50000"/>
                </a:schemeClr>
              </a:solidFill>
            </a:endParaRPr>
          </a:p>
        </p:txBody>
      </p:sp>
    </p:spTree>
    <p:extLst>
      <p:ext uri="{BB962C8B-B14F-4D97-AF65-F5344CB8AC3E}">
        <p14:creationId xmlns:p14="http://schemas.microsoft.com/office/powerpoint/2010/main" val="3293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2750695" cy="1371600"/>
          </a:xfrm>
        </p:spPr>
        <p:txBody>
          <a:bodyPr>
            <a:normAutofit/>
          </a:bodyPr>
          <a:lstStyle/>
          <a:p>
            <a:r>
              <a:rPr lang="en-US" sz="2800" dirty="0"/>
              <a:t>Array operations</a:t>
            </a:r>
          </a:p>
        </p:txBody>
      </p:sp>
      <p:sp>
        <p:nvSpPr>
          <p:cNvPr id="3" name="Content Placeholder 2"/>
          <p:cNvSpPr>
            <a:spLocks noGrp="1"/>
          </p:cNvSpPr>
          <p:nvPr>
            <p:ph idx="1"/>
          </p:nvPr>
        </p:nvSpPr>
        <p:spPr>
          <a:xfrm>
            <a:off x="457200" y="1752600"/>
            <a:ext cx="2345961" cy="4373563"/>
          </a:xfrm>
        </p:spPr>
        <p:txBody>
          <a:bodyPr>
            <a:normAutofit fontScale="92500" lnSpcReduction="10000"/>
          </a:bodyPr>
          <a:lstStyle/>
          <a:p>
            <a:r>
              <a:rPr lang="en-US" dirty="0"/>
              <a:t>An array shape can be manipulated by a number of methods.</a:t>
            </a:r>
          </a:p>
          <a:p>
            <a:endParaRPr lang="en-US" dirty="0"/>
          </a:p>
          <a:p>
            <a:r>
              <a:rPr lang="en-US" dirty="0">
                <a:latin typeface="Courier" charset="0"/>
                <a:ea typeface="Courier" charset="0"/>
                <a:cs typeface="Courier" charset="0"/>
              </a:rPr>
              <a:t>resize(size)</a:t>
            </a:r>
            <a:r>
              <a:rPr lang="en-US" dirty="0"/>
              <a:t> will modify an array in place.</a:t>
            </a:r>
          </a:p>
          <a:p>
            <a:endParaRPr lang="en-US" dirty="0"/>
          </a:p>
          <a:p>
            <a:r>
              <a:rPr lang="en-US" dirty="0">
                <a:latin typeface="Courier" charset="0"/>
                <a:ea typeface="Courier" charset="0"/>
                <a:cs typeface="Courier" charset="0"/>
              </a:rPr>
              <a:t>reshape(size)</a:t>
            </a:r>
            <a:r>
              <a:rPr lang="en-US" dirty="0"/>
              <a:t> will return a copy of the array with a new shape.  </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25</a:t>
            </a:fld>
            <a:endParaRPr lang="en-US"/>
          </a:p>
        </p:txBody>
      </p:sp>
      <p:sp>
        <p:nvSpPr>
          <p:cNvPr id="9" name="Rounded Rectangle 8"/>
          <p:cNvSpPr/>
          <p:nvPr/>
        </p:nvSpPr>
        <p:spPr>
          <a:xfrm>
            <a:off x="3116704" y="376537"/>
            <a:ext cx="5798513" cy="63493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floor</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random</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4</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[[ 9. 8. 7. 9.]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5. 9. 7.]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[ 8. 2. 7. 5.]]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(3, 4)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ravel</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array([ 9., 8., 7., 9., 7., 5., 9., 7., 8., 2., 7., 5.])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shape</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6</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[[ 9. 8.]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9.]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5.]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[ 9. 7.]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[ 8. 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[ 7. 5.]]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transpose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array([[ 9., 7., 7., 9., 8., 7.],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[ 8., 9., 5., 7., 2., 5.]]) </a:t>
            </a:r>
            <a:endParaRPr lang="en-US" dirty="0">
              <a:solidFill>
                <a:schemeClr val="bg1">
                  <a:lumMod val="50000"/>
                </a:schemeClr>
              </a:solidFill>
            </a:endParaRPr>
          </a:p>
        </p:txBody>
      </p:sp>
    </p:spTree>
    <p:extLst>
      <p:ext uri="{BB962C8B-B14F-4D97-AF65-F5344CB8AC3E}">
        <p14:creationId xmlns:p14="http://schemas.microsoft.com/office/powerpoint/2010/main" val="370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algebra</a:t>
            </a:r>
            <a:endParaRPr lang="en-US" dirty="0"/>
          </a:p>
        </p:txBody>
      </p:sp>
      <p:sp>
        <p:nvSpPr>
          <p:cNvPr id="3" name="Content Placeholder 2"/>
          <p:cNvSpPr>
            <a:spLocks noGrp="1"/>
          </p:cNvSpPr>
          <p:nvPr>
            <p:ph idx="1"/>
          </p:nvPr>
        </p:nvSpPr>
        <p:spPr>
          <a:xfrm>
            <a:off x="457201" y="1752600"/>
            <a:ext cx="3335712" cy="4373563"/>
          </a:xfrm>
        </p:spPr>
        <p:txBody>
          <a:bodyPr/>
          <a:lstStyle/>
          <a:p>
            <a:r>
              <a:rPr lang="en-US" dirty="0"/>
              <a:t>One of the most common reasons for using the </a:t>
            </a:r>
            <a:r>
              <a:rPr lang="en-US" dirty="0" err="1"/>
              <a:t>NumPy</a:t>
            </a:r>
            <a:r>
              <a:rPr lang="en-US" dirty="0"/>
              <a:t> package is its linear algebra module. </a:t>
            </a:r>
          </a:p>
          <a:p>
            <a:endParaRPr lang="en-US" dirty="0"/>
          </a:p>
          <a:p>
            <a:r>
              <a:rPr lang="en-US" dirty="0"/>
              <a:t>It’s like </a:t>
            </a:r>
            <a:r>
              <a:rPr lang="en-US" dirty="0" err="1"/>
              <a:t>Matlab</a:t>
            </a:r>
            <a:r>
              <a:rPr lang="en-US" dirty="0"/>
              <a:t>, but free!</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26</a:t>
            </a:fld>
            <a:endParaRPr lang="en-US"/>
          </a:p>
        </p:txBody>
      </p:sp>
      <p:sp>
        <p:nvSpPr>
          <p:cNvPr id="4" name="Rectangle 3"/>
          <p:cNvSpPr/>
          <p:nvPr/>
        </p:nvSpPr>
        <p:spPr>
          <a:xfrm>
            <a:off x="4413123" y="2420875"/>
            <a:ext cx="4572000" cy="300082"/>
          </a:xfrm>
          <a:prstGeom prst="rect">
            <a:avLst/>
          </a:prstGeom>
        </p:spPr>
        <p:txBody>
          <a:bodyPr>
            <a:spAutoFit/>
          </a:bodyPr>
          <a:lstStyle/>
          <a:p>
            <a:endParaRPr lang="en-US" sz="1350" dirty="0">
              <a:solidFill>
                <a:schemeClr val="bg1">
                  <a:lumMod val="50000"/>
                </a:schemeClr>
              </a:solidFill>
            </a:endParaRPr>
          </a:p>
        </p:txBody>
      </p:sp>
      <p:sp>
        <p:nvSpPr>
          <p:cNvPr id="9" name="Rounded Rectangle 8"/>
          <p:cNvSpPr/>
          <p:nvPr/>
        </p:nvSpPr>
        <p:spPr>
          <a:xfrm>
            <a:off x="3972393" y="1842994"/>
            <a:ext cx="4833249" cy="41927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from</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from</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numpy</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linalg</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import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2.0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p>
          <a:p>
            <a:r>
              <a:rPr lang="en-US" b="1"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3.0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4.0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(a)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[[ 1. 2.]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[ 3. 4.]]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a</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transpose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array([[ 1., 3.],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[ 2., 4.]])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inv</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inverse</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array([[-2. , 1. ],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[ 1.5, -0.5]]) </a:t>
            </a:r>
            <a:endParaRPr lang="en-US" dirty="0">
              <a:solidFill>
                <a:schemeClr val="bg1">
                  <a:lumMod val="50000"/>
                </a:schemeClr>
              </a:solidFill>
            </a:endParaRPr>
          </a:p>
        </p:txBody>
      </p:sp>
    </p:spTree>
    <p:extLst>
      <p:ext uri="{BB962C8B-B14F-4D97-AF65-F5344CB8AC3E}">
        <p14:creationId xmlns:p14="http://schemas.microsoft.com/office/powerpoint/2010/main" val="282171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776670"/>
          </a:xfrm>
        </p:spPr>
        <p:txBody>
          <a:bodyPr/>
          <a:lstStyle/>
          <a:p>
            <a:r>
              <a:rPr lang="en-US" dirty="0"/>
              <a:t>Linear algebra</a:t>
            </a:r>
          </a:p>
        </p:txBody>
      </p:sp>
      <p:sp>
        <p:nvSpPr>
          <p:cNvPr id="3" name="Slide Number Placeholder 2"/>
          <p:cNvSpPr>
            <a:spLocks noGrp="1"/>
          </p:cNvSpPr>
          <p:nvPr>
            <p:ph type="sldNum" sz="quarter" idx="12"/>
          </p:nvPr>
        </p:nvSpPr>
        <p:spPr/>
        <p:txBody>
          <a:bodyPr/>
          <a:lstStyle/>
          <a:p>
            <a:fld id="{A2EF37A0-74FC-AB4F-AE4C-D9BFC6719E9F}" type="slidenum">
              <a:rPr lang="en-US" smtClean="0"/>
              <a:t>27</a:t>
            </a:fld>
            <a:endParaRPr lang="en-US"/>
          </a:p>
        </p:txBody>
      </p:sp>
      <p:sp>
        <p:nvSpPr>
          <p:cNvPr id="6" name="TextBox 5"/>
          <p:cNvSpPr txBox="1"/>
          <p:nvPr/>
        </p:nvSpPr>
        <p:spPr>
          <a:xfrm>
            <a:off x="2480872" y="2967335"/>
            <a:ext cx="4182256" cy="923330"/>
          </a:xfrm>
          <a:prstGeom prst="rect">
            <a:avLst/>
          </a:prstGeom>
          <a:noFill/>
        </p:spPr>
        <p:txBody>
          <a:bodyPr wrap="square" rtlCol="0">
            <a:spAutoFit/>
          </a:bodyPr>
          <a:lstStyle/>
          <a:p>
            <a:r>
              <a:rPr lang="en-US" dirty="0"/>
              <a:t>(We’ll talk about this stuff </a:t>
            </a:r>
            <a:r>
              <a:rPr lang="en-US" i="1" dirty="0"/>
              <a:t>as needed</a:t>
            </a:r>
            <a:r>
              <a:rPr lang="en-US" dirty="0"/>
              <a:t> in the March/April machine learning and statistics lectures.)</a:t>
            </a:r>
          </a:p>
        </p:txBody>
      </p:sp>
      <p:sp>
        <p:nvSpPr>
          <p:cNvPr id="5" name="Rounded Rectangle 4"/>
          <p:cNvSpPr/>
          <p:nvPr/>
        </p:nvSpPr>
        <p:spPr>
          <a:xfrm>
            <a:off x="194873" y="929388"/>
            <a:ext cx="8610770" cy="57262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u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eye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2</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unit 2x2 matrix; "eye" represents "I"</a:t>
            </a:r>
            <a:r>
              <a:rPr lang="en-US" dirty="0">
                <a:solidFill>
                  <a:srgbClr val="FFFFFF"/>
                </a:solidFill>
                <a:latin typeface="Courier New" panose="02070309020205020404" pitchFamily="49" charset="0"/>
              </a:rPr>
              <a:t>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u </a:t>
            </a:r>
          </a:p>
          <a:p>
            <a:r>
              <a:rPr lang="en-US" dirty="0">
                <a:solidFill>
                  <a:schemeClr val="bg1">
                    <a:lumMod val="50000"/>
                  </a:schemeClr>
                </a:solidFill>
                <a:latin typeface="Courier New" panose="02070309020205020404" pitchFamily="49" charset="0"/>
              </a:rPr>
              <a:t>array([[ 1., 0.],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1.]]) </a:t>
            </a:r>
          </a:p>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j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1.0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dot</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matrix product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array([[-1., 0.],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 -1.]])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trace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u</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trace (sum of elements on diagonal)</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2.0</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y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array</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5.</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7.</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solve</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a</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solve linear matrix equation</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array([[-3.],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[ 4.]]) </a:t>
            </a:r>
            <a:br>
              <a:rPr lang="en-US" dirty="0">
                <a:solidFill>
                  <a:schemeClr val="bg1">
                    <a:lumMod val="50000"/>
                  </a:schemeClr>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eig</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j</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get eigenvalues/eigenvectors of matrix</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(array([ 0.+1.j, 0.-1.j]),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array([[ 0.70710678+0.j, 0.70710678+0.j], </a:t>
            </a:r>
            <a:br>
              <a:rPr lang="en-US" dirty="0">
                <a:solidFill>
                  <a:schemeClr val="bg1">
                    <a:lumMod val="50000"/>
                  </a:schemeClr>
                </a:solidFill>
                <a:latin typeface="Courier New" panose="02070309020205020404" pitchFamily="49" charset="0"/>
              </a:rPr>
            </a:br>
            <a:r>
              <a:rPr lang="en-US" dirty="0">
                <a:solidFill>
                  <a:schemeClr val="bg1">
                    <a:lumMod val="50000"/>
                  </a:schemeClr>
                </a:solidFill>
                <a:latin typeface="Courier New" panose="02070309020205020404" pitchFamily="49" charset="0"/>
              </a:rPr>
              <a:t>        [ 0.00000000-0.70710678j, 0.00000000+0.70710678j]])) </a:t>
            </a:r>
            <a:endParaRPr lang="en-US" dirty="0">
              <a:solidFill>
                <a:schemeClr val="bg1">
                  <a:lumMod val="50000"/>
                </a:schemeClr>
              </a:solidFill>
            </a:endParaRPr>
          </a:p>
        </p:txBody>
      </p:sp>
    </p:spTree>
    <p:extLst>
      <p:ext uri="{BB962C8B-B14F-4D97-AF65-F5344CB8AC3E}">
        <p14:creationId xmlns:p14="http://schemas.microsoft.com/office/powerpoint/2010/main" val="9514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SciPy</a:t>
            </a:r>
            <a:r>
              <a:rPr lang="en-US" dirty="0"/>
              <a:t>?</a:t>
            </a:r>
          </a:p>
        </p:txBody>
      </p:sp>
      <p:sp>
        <p:nvSpPr>
          <p:cNvPr id="3" name="Content Placeholder 2"/>
          <p:cNvSpPr>
            <a:spLocks noGrp="1"/>
          </p:cNvSpPr>
          <p:nvPr>
            <p:ph idx="1"/>
          </p:nvPr>
        </p:nvSpPr>
        <p:spPr/>
        <p:txBody>
          <a:bodyPr/>
          <a:lstStyle/>
          <a:p>
            <a:r>
              <a:rPr lang="en-US" dirty="0"/>
              <a:t>In its own words: </a:t>
            </a:r>
          </a:p>
          <a:p>
            <a:endParaRPr lang="en-US" dirty="0"/>
          </a:p>
          <a:p>
            <a:endParaRPr lang="en-US" dirty="0"/>
          </a:p>
          <a:p>
            <a:endParaRPr lang="en-US" dirty="0"/>
          </a:p>
          <a:p>
            <a:endParaRPr lang="en-US" dirty="0"/>
          </a:p>
          <a:p>
            <a:endParaRPr lang="en-US" dirty="0"/>
          </a:p>
          <a:p>
            <a:r>
              <a:rPr lang="en-US" dirty="0"/>
              <a:t>Basically, </a:t>
            </a:r>
            <a:r>
              <a:rPr lang="en-US" dirty="0" err="1"/>
              <a:t>SciPy</a:t>
            </a:r>
            <a:r>
              <a:rPr lang="en-US" dirty="0"/>
              <a:t> contains various tools and functions for solving common problems in </a:t>
            </a:r>
            <a:r>
              <a:rPr lang="en-US" dirty="0">
                <a:solidFill>
                  <a:schemeClr val="tx2"/>
                </a:solidFill>
              </a:rPr>
              <a:t>scientific</a:t>
            </a:r>
            <a:r>
              <a:rPr lang="en-US" dirty="0"/>
              <a:t> computing.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28</a:t>
            </a:fld>
            <a:endParaRPr lang="en-US"/>
          </a:p>
        </p:txBody>
      </p:sp>
      <p:sp>
        <p:nvSpPr>
          <p:cNvPr id="9" name="Rectangle 8"/>
          <p:cNvSpPr/>
          <p:nvPr/>
        </p:nvSpPr>
        <p:spPr>
          <a:xfrm>
            <a:off x="777316" y="2484770"/>
            <a:ext cx="7299884" cy="1631216"/>
          </a:xfrm>
          <a:prstGeom prst="rect">
            <a:avLst/>
          </a:prstGeom>
        </p:spPr>
        <p:txBody>
          <a:bodyPr wrap="square">
            <a:spAutoFit/>
          </a:bodyPr>
          <a:lstStyle/>
          <a:p>
            <a:r>
              <a:rPr lang="en-US" sz="2000" dirty="0" err="1"/>
              <a:t>SciPy</a:t>
            </a:r>
            <a:r>
              <a:rPr lang="en-US" sz="2000" dirty="0"/>
              <a:t> is a collection of mathematical algorithms and convenience functions </a:t>
            </a:r>
            <a:r>
              <a:rPr lang="en-US" sz="2000" dirty="0">
                <a:solidFill>
                  <a:schemeClr val="tx2"/>
                </a:solidFill>
              </a:rPr>
              <a:t>built on the </a:t>
            </a:r>
            <a:r>
              <a:rPr lang="en-US" sz="2000" dirty="0" err="1">
                <a:solidFill>
                  <a:schemeClr val="tx2"/>
                </a:solidFill>
              </a:rPr>
              <a:t>NumPy</a:t>
            </a:r>
            <a:r>
              <a:rPr lang="en-US" sz="2000" dirty="0">
                <a:solidFill>
                  <a:schemeClr val="tx2"/>
                </a:solidFill>
              </a:rPr>
              <a:t> extension</a:t>
            </a:r>
            <a:r>
              <a:rPr lang="en-US" sz="2000" dirty="0">
                <a:solidFill>
                  <a:srgbClr val="FFFF00"/>
                </a:solidFill>
              </a:rPr>
              <a:t> </a:t>
            </a:r>
            <a:r>
              <a:rPr lang="en-US" sz="2000" dirty="0"/>
              <a:t>of Python. It adds significant power to the interactive Python session by providing the user with high-level commands and classes for manipulating and visualizing data.</a:t>
            </a:r>
          </a:p>
        </p:txBody>
      </p:sp>
      <p:pic>
        <p:nvPicPr>
          <p:cNvPr id="10" name="Picture 9"/>
          <p:cNvPicPr>
            <a:picLocks noChangeAspect="1"/>
          </p:cNvPicPr>
          <p:nvPr/>
        </p:nvPicPr>
        <p:blipFill>
          <a:blip r:embed="rId2"/>
          <a:stretch>
            <a:fillRect/>
          </a:stretch>
        </p:blipFill>
        <p:spPr>
          <a:xfrm>
            <a:off x="6609345" y="192959"/>
            <a:ext cx="2093330" cy="2058266"/>
          </a:xfrm>
          <a:prstGeom prst="rect">
            <a:avLst/>
          </a:prstGeom>
        </p:spPr>
      </p:pic>
    </p:spTree>
    <p:extLst>
      <p:ext uri="{BB962C8B-B14F-4D97-AF65-F5344CB8AC3E}">
        <p14:creationId xmlns:p14="http://schemas.microsoft.com/office/powerpoint/2010/main" val="630567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SciPY</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a:t>SciPy</a:t>
            </a:r>
            <a:r>
              <a:rPr lang="en-US" dirty="0"/>
              <a:t> gives you access to a ton of specialized mathematical functionality.</a:t>
            </a:r>
          </a:p>
          <a:p>
            <a:pPr marL="342900" indent="-342900">
              <a:buFont typeface="Arial" charset="0"/>
              <a:buChar char="•"/>
            </a:pPr>
            <a:r>
              <a:rPr lang="en-US" dirty="0">
                <a:solidFill>
                  <a:schemeClr val="tx2"/>
                </a:solidFill>
              </a:rPr>
              <a:t>Just know it exists.</a:t>
            </a:r>
            <a:r>
              <a:rPr lang="en-US" dirty="0"/>
              <a:t> </a:t>
            </a:r>
            <a:r>
              <a:rPr lang="en-US" dirty="0">
                <a:solidFill>
                  <a:schemeClr val="tx2"/>
                </a:solidFill>
              </a:rPr>
              <a:t> </a:t>
            </a:r>
            <a:r>
              <a:rPr lang="en-US" dirty="0"/>
              <a:t>We won’t use it much in this class.</a:t>
            </a:r>
          </a:p>
          <a:p>
            <a:r>
              <a:rPr lang="en-US" dirty="0"/>
              <a:t>Some functionality:</a:t>
            </a:r>
          </a:p>
          <a:p>
            <a:pPr marL="342900" indent="-342900">
              <a:buFont typeface="Arial" charset="0"/>
              <a:buChar char="•"/>
            </a:pPr>
            <a:r>
              <a:rPr lang="en-US" b="0" dirty="0"/>
              <a:t>Special mathematical functions (</a:t>
            </a:r>
            <a:r>
              <a:rPr lang="en-US" b="0" dirty="0" err="1"/>
              <a:t>scipy.special</a:t>
            </a:r>
            <a:r>
              <a:rPr lang="en-US" b="0" dirty="0"/>
              <a:t>) -- elliptic, </a:t>
            </a:r>
            <a:r>
              <a:rPr lang="en-US" b="0" dirty="0" err="1"/>
              <a:t>bessel</a:t>
            </a:r>
            <a:r>
              <a:rPr lang="en-US" b="0" dirty="0"/>
              <a:t>, etc.</a:t>
            </a:r>
          </a:p>
          <a:p>
            <a:pPr marL="342900" indent="-342900">
              <a:buFont typeface="Arial" charset="0"/>
              <a:buChar char="•"/>
            </a:pPr>
            <a:r>
              <a:rPr lang="en-US" b="0" dirty="0"/>
              <a:t>Integration (</a:t>
            </a:r>
            <a:r>
              <a:rPr lang="en-US" b="0" dirty="0" err="1"/>
              <a:t>scipy.integrate</a:t>
            </a:r>
            <a:r>
              <a:rPr lang="en-US" b="0" dirty="0"/>
              <a:t>)</a:t>
            </a:r>
          </a:p>
          <a:p>
            <a:pPr marL="342900" indent="-342900">
              <a:buFont typeface="Arial" charset="0"/>
              <a:buChar char="•"/>
            </a:pPr>
            <a:r>
              <a:rPr lang="en-US" b="0" dirty="0"/>
              <a:t>Optimization (</a:t>
            </a:r>
            <a:r>
              <a:rPr lang="en-US" b="0" dirty="0" err="1"/>
              <a:t>scipy.optimize</a:t>
            </a:r>
            <a:r>
              <a:rPr lang="en-US" b="0" dirty="0"/>
              <a:t>)</a:t>
            </a:r>
          </a:p>
          <a:p>
            <a:pPr marL="342900" indent="-342900">
              <a:buFont typeface="Arial" charset="0"/>
              <a:buChar char="•"/>
            </a:pPr>
            <a:r>
              <a:rPr lang="en-US" b="0" dirty="0"/>
              <a:t>Interpolation (</a:t>
            </a:r>
            <a:r>
              <a:rPr lang="en-US" b="0" dirty="0" err="1"/>
              <a:t>scipy.interpolate</a:t>
            </a:r>
            <a:r>
              <a:rPr lang="en-US" b="0" dirty="0"/>
              <a:t>)</a:t>
            </a:r>
          </a:p>
          <a:p>
            <a:pPr marL="342900" indent="-342900">
              <a:buFont typeface="Arial" charset="0"/>
              <a:buChar char="•"/>
            </a:pPr>
            <a:r>
              <a:rPr lang="en-US" b="0" dirty="0"/>
              <a:t>Fourier Transforms (</a:t>
            </a:r>
            <a:r>
              <a:rPr lang="en-US" b="0" dirty="0" err="1"/>
              <a:t>scipy.fftpack</a:t>
            </a:r>
            <a:r>
              <a:rPr lang="en-US" b="0" dirty="0"/>
              <a:t>)</a:t>
            </a:r>
          </a:p>
          <a:p>
            <a:pPr marL="342900" indent="-342900">
              <a:buFont typeface="Arial" charset="0"/>
              <a:buChar char="•"/>
            </a:pPr>
            <a:r>
              <a:rPr lang="en-US" b="0" dirty="0"/>
              <a:t>Signal Processing (</a:t>
            </a:r>
            <a:r>
              <a:rPr lang="en-US" b="0" dirty="0" err="1"/>
              <a:t>scipy.signal</a:t>
            </a:r>
            <a:r>
              <a:rPr lang="en-US" b="0" dirty="0"/>
              <a:t>)</a:t>
            </a:r>
          </a:p>
          <a:p>
            <a:pPr marL="342900" indent="-342900">
              <a:buFont typeface="Arial" charset="0"/>
              <a:buChar char="•"/>
            </a:pPr>
            <a:r>
              <a:rPr lang="en-US" b="0" dirty="0"/>
              <a:t>Linear Algebra (</a:t>
            </a:r>
            <a:r>
              <a:rPr lang="en-US" b="0" dirty="0" err="1"/>
              <a:t>scipy.linalg</a:t>
            </a:r>
            <a:r>
              <a:rPr lang="en-US" b="0" dirty="0"/>
              <a:t>)</a:t>
            </a:r>
          </a:p>
          <a:p>
            <a:pPr marL="342900" indent="-342900">
              <a:buFont typeface="Arial" charset="0"/>
              <a:buChar char="•"/>
            </a:pPr>
            <a:r>
              <a:rPr lang="en-US" b="0" dirty="0"/>
              <a:t>Compressed Sparse Graph Routines (</a:t>
            </a:r>
            <a:r>
              <a:rPr lang="en-US" b="0" dirty="0" err="1"/>
              <a:t>scipy.sparse.csgraph</a:t>
            </a:r>
            <a:r>
              <a:rPr lang="en-US" b="0" dirty="0"/>
              <a:t>)</a:t>
            </a:r>
          </a:p>
          <a:p>
            <a:pPr marL="342900" indent="-342900">
              <a:buFont typeface="Arial" charset="0"/>
              <a:buChar char="•"/>
            </a:pPr>
            <a:r>
              <a:rPr lang="en-US" b="0" dirty="0"/>
              <a:t>Spatial data structures and algorithms (</a:t>
            </a:r>
            <a:r>
              <a:rPr lang="en-US" b="0" dirty="0" err="1"/>
              <a:t>scipy.spatial</a:t>
            </a:r>
            <a:r>
              <a:rPr lang="en-US" b="0" dirty="0"/>
              <a:t>)</a:t>
            </a:r>
          </a:p>
          <a:p>
            <a:pPr marL="342900" indent="-342900">
              <a:buFont typeface="Arial" charset="0"/>
              <a:buChar char="•"/>
            </a:pPr>
            <a:r>
              <a:rPr lang="en-US" b="0" dirty="0"/>
              <a:t>Statistics (</a:t>
            </a:r>
            <a:r>
              <a:rPr lang="en-US" b="0" dirty="0" err="1"/>
              <a:t>scipy.stats</a:t>
            </a:r>
            <a:r>
              <a:rPr lang="en-US" b="0" dirty="0"/>
              <a:t>)</a:t>
            </a:r>
          </a:p>
          <a:p>
            <a:pPr marL="342900" indent="-342900">
              <a:buFont typeface="Arial" charset="0"/>
              <a:buChar char="•"/>
            </a:pPr>
            <a:r>
              <a:rPr lang="en-US" b="0" dirty="0"/>
              <a:t>Multidimensional image processing (</a:t>
            </a:r>
            <a:r>
              <a:rPr lang="en-US" b="0" dirty="0" err="1"/>
              <a:t>scipy.ndimage</a:t>
            </a:r>
            <a:r>
              <a:rPr lang="en-US" b="0" dirty="0"/>
              <a:t>)</a:t>
            </a:r>
          </a:p>
          <a:p>
            <a:pPr marL="342900" indent="-342900">
              <a:buFont typeface="Arial" charset="0"/>
              <a:buChar char="•"/>
            </a:pPr>
            <a:r>
              <a:rPr lang="en-US" b="0" dirty="0"/>
              <a:t>Data IO (</a:t>
            </a:r>
            <a:r>
              <a:rPr lang="en-US" b="0" dirty="0" err="1"/>
              <a:t>scipy.io</a:t>
            </a:r>
            <a:r>
              <a:rPr lang="en-US" b="0" dirty="0"/>
              <a:t>) </a:t>
            </a:r>
            <a:r>
              <a:rPr lang="mr-IN" b="0" dirty="0"/>
              <a:t>–</a:t>
            </a:r>
            <a:r>
              <a:rPr lang="en-US" b="0" dirty="0"/>
              <a:t> overlaps with pandas, covers some other formats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29</a:t>
            </a:fld>
            <a:endParaRPr lang="en-US"/>
          </a:p>
        </p:txBody>
      </p:sp>
    </p:spTree>
    <p:extLst>
      <p:ext uri="{BB962C8B-B14F-4D97-AF65-F5344CB8AC3E}">
        <p14:creationId xmlns:p14="http://schemas.microsoft.com/office/powerpoint/2010/main" val="42544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55CD-265B-0146-BA94-05D1BD1D1430}"/>
              </a:ext>
            </a:extLst>
          </p:cNvPr>
          <p:cNvSpPr>
            <a:spLocks noGrp="1"/>
          </p:cNvSpPr>
          <p:nvPr>
            <p:ph type="title"/>
          </p:nvPr>
        </p:nvSpPr>
        <p:spPr>
          <a:xfrm>
            <a:off x="457199" y="152718"/>
            <a:ext cx="7619999" cy="1371600"/>
          </a:xfrm>
        </p:spPr>
        <p:txBody>
          <a:bodyPr/>
          <a:lstStyle/>
          <a:p>
            <a:r>
              <a:rPr lang="en-US" dirty="0"/>
              <a:t>Quiz #1: Generalization</a:t>
            </a:r>
          </a:p>
        </p:txBody>
      </p:sp>
      <p:sp>
        <p:nvSpPr>
          <p:cNvPr id="4" name="Slide Number Placeholder 3">
            <a:extLst>
              <a:ext uri="{FF2B5EF4-FFF2-40B4-BE49-F238E27FC236}">
                <a16:creationId xmlns:a16="http://schemas.microsoft.com/office/drawing/2014/main" id="{B368393F-79CA-8F44-8915-0A8A41D70FB4}"/>
              </a:ext>
            </a:extLst>
          </p:cNvPr>
          <p:cNvSpPr>
            <a:spLocks noGrp="1"/>
          </p:cNvSpPr>
          <p:nvPr>
            <p:ph type="sldNum" sz="quarter" idx="12"/>
          </p:nvPr>
        </p:nvSpPr>
        <p:spPr/>
        <p:txBody>
          <a:bodyPr/>
          <a:lstStyle/>
          <a:p>
            <a:fld id="{A2EF37A0-74FC-AB4F-AE4C-D9BFC6719E9F}" type="slidenum">
              <a:rPr lang="en-US" smtClean="0"/>
              <a:t>3</a:t>
            </a:fld>
            <a:endParaRPr lang="en-US"/>
          </a:p>
        </p:txBody>
      </p:sp>
      <p:pic>
        <p:nvPicPr>
          <p:cNvPr id="7" name="Picture 6" descr="A screenshot of a cell phone&#10;&#10;Description automatically generated">
            <a:extLst>
              <a:ext uri="{FF2B5EF4-FFF2-40B4-BE49-F238E27FC236}">
                <a16:creationId xmlns:a16="http://schemas.microsoft.com/office/drawing/2014/main" id="{91BCEF47-6C93-2242-BABE-E3058EC576F9}"/>
              </a:ext>
            </a:extLst>
          </p:cNvPr>
          <p:cNvPicPr>
            <a:picLocks noChangeAspect="1"/>
          </p:cNvPicPr>
          <p:nvPr/>
        </p:nvPicPr>
        <p:blipFill>
          <a:blip r:embed="rId2"/>
          <a:stretch>
            <a:fillRect/>
          </a:stretch>
        </p:blipFill>
        <p:spPr>
          <a:xfrm>
            <a:off x="457198" y="1597660"/>
            <a:ext cx="7921257" cy="4908948"/>
          </a:xfrm>
          <a:prstGeom prst="rect">
            <a:avLst/>
          </a:prstGeom>
        </p:spPr>
      </p:pic>
    </p:spTree>
    <p:extLst>
      <p:ext uri="{BB962C8B-B14F-4D97-AF65-F5344CB8AC3E}">
        <p14:creationId xmlns:p14="http://schemas.microsoft.com/office/powerpoint/2010/main" val="553790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t>
            </a:r>
            <a:r>
              <a:rPr lang="en-US" dirty="0" err="1"/>
              <a:t>SciPy</a:t>
            </a:r>
            <a:r>
              <a:rPr lang="en-US" dirty="0"/>
              <a:t> Example</a:t>
            </a:r>
          </a:p>
        </p:txBody>
      </p:sp>
      <p:sp>
        <p:nvSpPr>
          <p:cNvPr id="3" name="Content Placeholder 2"/>
          <p:cNvSpPr>
            <a:spLocks noGrp="1"/>
          </p:cNvSpPr>
          <p:nvPr>
            <p:ph idx="1"/>
          </p:nvPr>
        </p:nvSpPr>
        <p:spPr/>
        <p:txBody>
          <a:bodyPr/>
          <a:lstStyle/>
          <a:p>
            <a:r>
              <a:rPr lang="en-US" dirty="0"/>
              <a:t>We can’t possibly tour all of the SciPy library and, even if we did, it might be a little boring.</a:t>
            </a:r>
          </a:p>
          <a:p>
            <a:pPr marL="342900" indent="-342900">
              <a:buFont typeface="Arial" charset="0"/>
              <a:buChar char="•"/>
            </a:pPr>
            <a:r>
              <a:rPr lang="en-US" b="0" dirty="0"/>
              <a:t>Often, you’ll be able to find higher-level modules that will work around your need to directly call low-level </a:t>
            </a:r>
            <a:r>
              <a:rPr lang="en-US" b="0" dirty="0" err="1"/>
              <a:t>SciPy</a:t>
            </a:r>
            <a:r>
              <a:rPr lang="en-US" b="0" dirty="0"/>
              <a:t> functions</a:t>
            </a:r>
            <a:r>
              <a:rPr lang="en-US" dirty="0"/>
              <a:t> </a:t>
            </a:r>
          </a:p>
          <a:p>
            <a:endParaRPr lang="en-US" dirty="0"/>
          </a:p>
          <a:p>
            <a:r>
              <a:rPr lang="en-US" dirty="0"/>
              <a:t>Say you want to compute an integral:</a:t>
            </a:r>
          </a:p>
        </p:txBody>
      </p:sp>
      <p:grpSp>
        <p:nvGrpSpPr>
          <p:cNvPr id="7" name="Group 6"/>
          <p:cNvGrpSpPr/>
          <p:nvPr/>
        </p:nvGrpSpPr>
        <p:grpSpPr>
          <a:xfrm>
            <a:off x="1489329" y="4091046"/>
            <a:ext cx="6134793" cy="2177646"/>
            <a:chOff x="1489329" y="4091046"/>
            <a:chExt cx="6134793" cy="2177646"/>
          </a:xfrm>
        </p:grpSpPr>
        <p:pic>
          <p:nvPicPr>
            <p:cNvPr id="4" name="Picture 3"/>
            <p:cNvPicPr>
              <a:picLocks noChangeAspect="1"/>
            </p:cNvPicPr>
            <p:nvPr/>
          </p:nvPicPr>
          <p:blipFill>
            <a:blip r:embed="rId2"/>
            <a:stretch>
              <a:fillRect/>
            </a:stretch>
          </p:blipFill>
          <p:spPr>
            <a:xfrm>
              <a:off x="4455453" y="4091046"/>
              <a:ext cx="3168669" cy="2177646"/>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489329" y="4575184"/>
                  <a:ext cx="2513046" cy="12093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trlPr>
                              <a:rPr lang="en-US" sz="3200" i="1">
                                <a:latin typeface="Cambria Math" panose="02040503050406030204" pitchFamily="18" charset="0"/>
                              </a:rPr>
                            </m:ctrlPr>
                          </m:naryPr>
                          <m:sub>
                            <m:r>
                              <m:rPr>
                                <m:brk m:alnAt="23"/>
                              </m:rPr>
                              <a:rPr lang="en-US" sz="3200" i="1">
                                <a:latin typeface="Cambria Math" panose="02040503050406030204" pitchFamily="18" charset="0"/>
                              </a:rPr>
                              <m:t>𝑎</m:t>
                            </m:r>
                          </m:sub>
                          <m:sup>
                            <m:r>
                              <a:rPr lang="en-US" sz="3200" i="1">
                                <a:latin typeface="Cambria Math" panose="02040503050406030204" pitchFamily="18" charset="0"/>
                              </a:rPr>
                              <m:t>𝑏</m:t>
                            </m:r>
                          </m:sup>
                          <m:e>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i="1">
                                    <a:latin typeface="Cambria Math" panose="02040503050406030204" pitchFamily="18" charset="0"/>
                                  </a:rPr>
                                  <m:t>𝑥</m:t>
                                </m:r>
                              </m:e>
                            </m:func>
                            <m:r>
                              <a:rPr lang="en-US" sz="3200" i="1">
                                <a:latin typeface="Cambria Math" panose="02040503050406030204" pitchFamily="18" charset="0"/>
                              </a:rPr>
                              <m:t>𝑑𝑥</m:t>
                            </m:r>
                          </m:e>
                        </m:nary>
                      </m:oMath>
                    </m:oMathPara>
                  </a14:m>
                  <a:endParaRPr lang="en-US" sz="3200" dirty="0"/>
                </a:p>
              </p:txBody>
            </p:sp>
          </mc:Choice>
          <mc:Fallback xmlns="">
            <p:sp>
              <p:nvSpPr>
                <p:cNvPr id="6" name="TextBox 5"/>
                <p:cNvSpPr txBox="1">
                  <a:spLocks noRot="1" noChangeAspect="1" noMove="1" noResize="1" noEditPoints="1" noAdjustHandles="1" noChangeArrowheads="1" noChangeShapeType="1" noTextEdit="1"/>
                </p:cNvSpPr>
                <p:nvPr/>
              </p:nvSpPr>
              <p:spPr>
                <a:xfrm>
                  <a:off x="1489329" y="4575184"/>
                  <a:ext cx="2513046" cy="1209370"/>
                </a:xfrm>
                <a:prstGeom prst="rect">
                  <a:avLst/>
                </a:prstGeom>
                <a:blipFill rotWithShape="0">
                  <a:blip r:embed="rId3"/>
                  <a:stretch>
                    <a:fillRect/>
                  </a:stretch>
                </a:blipFill>
              </p:spPr>
              <p:txBody>
                <a:bodyPr/>
                <a:lstStyle/>
                <a:p>
                  <a:r>
                    <a:rPr lang="en-US">
                      <a:noFill/>
                    </a:rPr>
                    <a:t> </a:t>
                  </a:r>
                </a:p>
              </p:txBody>
            </p:sp>
          </mc:Fallback>
        </mc:AlternateContent>
      </p:grpSp>
      <p:sp>
        <p:nvSpPr>
          <p:cNvPr id="5" name="Slide Number Placeholder 4"/>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14618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Scipy.integrate</a:t>
            </a:r>
            <a:endParaRPr lang="en-US" dirty="0"/>
          </a:p>
        </p:txBody>
      </p:sp>
      <mc:AlternateContent xmlns:mc="http://schemas.openxmlformats.org/markup-compatibility/2006" xmlns:a14="http://schemas.microsoft.com/office/drawing/2010/main">
        <mc:Choice Requires="a14">
          <p:sp>
            <p:nvSpPr>
              <p:cNvPr id="12" name="Content Placeholder 11"/>
              <p:cNvSpPr>
                <a:spLocks noGrp="1"/>
              </p:cNvSpPr>
              <p:nvPr>
                <p:ph idx="1"/>
              </p:nvPr>
            </p:nvSpPr>
            <p:spPr/>
            <p:txBody>
              <a:bodyPr/>
              <a:lstStyle/>
              <a:p>
                <a:r>
                  <a:rPr lang="en-US" dirty="0"/>
                  <a:t>We have a function object – </a:t>
                </a:r>
                <a:r>
                  <a:rPr lang="en-US" dirty="0" err="1">
                    <a:latin typeface="Courier" charset="0"/>
                    <a:ea typeface="Courier" charset="0"/>
                    <a:cs typeface="Courier" charset="0"/>
                  </a:rPr>
                  <a:t>np.sin</a:t>
                </a:r>
                <a:r>
                  <a:rPr lang="en-US" dirty="0"/>
                  <a:t> defines the sin function for us.</a:t>
                </a:r>
              </a:p>
              <a:p>
                <a:r>
                  <a:rPr lang="en-US" dirty="0"/>
                  <a:t>We can compute the definite integral from </a:t>
                </a:r>
                <a14:m>
                  <m:oMath xmlns:m="http://schemas.openxmlformats.org/officeDocument/2006/math">
                    <m:r>
                      <a:rPr lang="en-US" b="0" i="1">
                        <a:latin typeface="Cambria Math" panose="02040503050406030204" pitchFamily="18" charset="0"/>
                      </a:rPr>
                      <m:t>𝑥</m:t>
                    </m:r>
                    <m:r>
                      <a:rPr lang="en-US" b="0" i="1">
                        <a:latin typeface="Cambria Math" panose="02040503050406030204" pitchFamily="18" charset="0"/>
                      </a:rPr>
                      <m:t>=0</m:t>
                    </m:r>
                  </m:oMath>
                </a14:m>
                <a:r>
                  <a:rPr lang="en-US" dirty="0"/>
                  <a:t> to </a:t>
                </a:r>
                <a14:m>
                  <m:oMath xmlns:m="http://schemas.openxmlformats.org/officeDocument/2006/math">
                    <m:r>
                      <a:rPr lang="en-US" b="0" i="1">
                        <a:latin typeface="Cambria Math" panose="02040503050406030204" pitchFamily="18" charset="0"/>
                      </a:rPr>
                      <m:t>𝑥</m:t>
                    </m:r>
                    <m:r>
                      <a:rPr lang="en-US" b="0" i="1">
                        <a:latin typeface="Cambria Math" panose="02040503050406030204" pitchFamily="18" charset="0"/>
                      </a:rPr>
                      <m:t>=</m:t>
                    </m:r>
                    <m:r>
                      <a:rPr lang="en-US" b="0" i="1">
                        <a:latin typeface="Cambria Math" panose="02040503050406030204" pitchFamily="18" charset="0"/>
                        <a:ea typeface="Cambria Math" panose="02040503050406030204" pitchFamily="18" charset="0"/>
                      </a:rPr>
                      <m:t>𝜋</m:t>
                    </m:r>
                  </m:oMath>
                </a14:m>
                <a:r>
                  <a:rPr lang="en-US" dirty="0"/>
                  <a:t> using the quad function. </a:t>
                </a:r>
              </a:p>
              <a:p>
                <a:endParaRPr lang="en-US" dirty="0"/>
              </a:p>
            </p:txBody>
          </p:sp>
        </mc:Choice>
        <mc:Fallback xmlns="">
          <p:sp>
            <p:nvSpPr>
              <p:cNvPr id="12" name="Content Placeholder 11"/>
              <p:cNvSpPr>
                <a:spLocks noGrp="1" noRot="1" noChangeAspect="1" noMove="1" noResize="1" noEditPoints="1" noAdjustHandles="1" noChangeArrowheads="1" noChangeShapeType="1" noTextEdit="1"/>
              </p:cNvSpPr>
              <p:nvPr>
                <p:ph idx="1"/>
              </p:nvPr>
            </p:nvSpPr>
            <p:spPr>
              <a:blipFill rotWithShape="0">
                <a:blip r:embed="rId3"/>
                <a:stretch>
                  <a:fillRect l="-800" t="-97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2EF37A0-74FC-AB4F-AE4C-D9BFC6719E9F}" type="slidenum">
              <a:rPr lang="en-US" smtClean="0"/>
              <a:pPr/>
              <a:t>31</a:t>
            </a:fld>
            <a:endParaRPr lang="en-US"/>
          </a:p>
        </p:txBody>
      </p:sp>
      <p:sp>
        <p:nvSpPr>
          <p:cNvPr id="9" name="Rounded Rectangle 8"/>
          <p:cNvSpPr/>
          <p:nvPr/>
        </p:nvSpPr>
        <p:spPr>
          <a:xfrm>
            <a:off x="457200" y="3339852"/>
            <a:ext cx="8164995" cy="27282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 </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quad</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0</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pi</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(2.0, 2.220446049250313e-14)</a:t>
            </a:r>
            <a:r>
              <a:rPr lang="en-US" dirty="0">
                <a:solidFill>
                  <a:schemeClr val="tx1">
                    <a:lumMod val="95000"/>
                  </a:schemeClr>
                </a:solidFill>
                <a:latin typeface="Courier New" panose="02070309020205020404" pitchFamily="49" charset="0"/>
              </a:rPr>
              <a:t> </a:t>
            </a:r>
            <a:r>
              <a:rPr lang="en-US" i="1" dirty="0">
                <a:solidFill>
                  <a:srgbClr val="00FF00"/>
                </a:solidFill>
                <a:latin typeface="Courier New" panose="02070309020205020404" pitchFamily="49" charset="0"/>
              </a:rPr>
              <a:t># 2 with a very small error margin!</a:t>
            </a:r>
            <a:br>
              <a:rPr lang="en-US" dirty="0">
                <a:solidFill>
                  <a:srgbClr val="FFFFFF"/>
                </a:solidFill>
                <a:latin typeface="Courier New" panose="02070309020205020404" pitchFamily="49" charset="0"/>
              </a:rPr>
            </a:br>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 </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quad</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inf</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np</a:t>
            </a:r>
            <a:r>
              <a:rPr lang="en-US"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inf</a:t>
            </a:r>
            <a:r>
              <a:rPr lang="en-US"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(0.0, 0.0)</a:t>
            </a:r>
            <a:r>
              <a:rPr lang="en-US" dirty="0">
                <a:solidFill>
                  <a:schemeClr val="tx1">
                    <a:lumMod val="95000"/>
                  </a:schemeClr>
                </a:solidFill>
                <a:latin typeface="Courier New" panose="02070309020205020404" pitchFamily="49" charset="0"/>
              </a:rPr>
              <a:t> </a:t>
            </a:r>
            <a:r>
              <a:rPr lang="en-US" i="1" dirty="0">
                <a:solidFill>
                  <a:srgbClr val="00FF00"/>
                </a:solidFill>
                <a:latin typeface="Courier New" panose="02070309020205020404" pitchFamily="49" charset="0"/>
              </a:rPr>
              <a:t># Integral does not converge</a:t>
            </a:r>
            <a:endParaRPr lang="en-US" dirty="0">
              <a:solidFill>
                <a:schemeClr val="tx1">
                  <a:lumMod val="95000"/>
                </a:schemeClr>
              </a:solidFill>
            </a:endParaRPr>
          </a:p>
        </p:txBody>
      </p:sp>
    </p:spTree>
    <p:extLst>
      <p:ext uri="{BB962C8B-B14F-4D97-AF65-F5344CB8AC3E}">
        <p14:creationId xmlns:p14="http://schemas.microsoft.com/office/powerpoint/2010/main" val="7940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Scipy.integrate</a:t>
            </a:r>
            <a:endParaRPr lang="en-US" dirty="0"/>
          </a:p>
        </p:txBody>
      </p:sp>
      <p:sp>
        <p:nvSpPr>
          <p:cNvPr id="8" name="Content Placeholder 7"/>
          <p:cNvSpPr>
            <a:spLocks noGrp="1"/>
          </p:cNvSpPr>
          <p:nvPr>
            <p:ph idx="1"/>
          </p:nvPr>
        </p:nvSpPr>
        <p:spPr/>
        <p:txBody>
          <a:bodyPr/>
          <a:lstStyle/>
          <a:p>
            <a:r>
              <a:rPr lang="en-US" dirty="0"/>
              <a:t>Let’s say that we don’t have a function object, we only have some (</a:t>
            </a:r>
            <a:r>
              <a:rPr lang="en-US" i="1" dirty="0" err="1"/>
              <a:t>x</a:t>
            </a:r>
            <a:r>
              <a:rPr lang="en-US" dirty="0" err="1"/>
              <a:t>,</a:t>
            </a:r>
            <a:r>
              <a:rPr lang="en-US" i="1" dirty="0" err="1"/>
              <a:t>y</a:t>
            </a:r>
            <a:r>
              <a:rPr lang="en-US" dirty="0"/>
              <a:t>) samples that “define” our function.</a:t>
            </a:r>
          </a:p>
          <a:p>
            <a:r>
              <a:rPr lang="en-US" dirty="0"/>
              <a:t>We can estimate the integral using the trapezoidal rule.  </a:t>
            </a:r>
          </a:p>
        </p:txBody>
      </p:sp>
      <p:sp>
        <p:nvSpPr>
          <p:cNvPr id="3" name="Slide Number Placeholder 2"/>
          <p:cNvSpPr>
            <a:spLocks noGrp="1"/>
          </p:cNvSpPr>
          <p:nvPr>
            <p:ph type="sldNum" sz="quarter" idx="12"/>
          </p:nvPr>
        </p:nvSpPr>
        <p:spPr/>
        <p:txBody>
          <a:bodyPr/>
          <a:lstStyle/>
          <a:p>
            <a:fld id="{A2EF37A0-74FC-AB4F-AE4C-D9BFC6719E9F}" type="slidenum">
              <a:rPr lang="en-US" smtClean="0"/>
              <a:pPr/>
              <a:t>32</a:t>
            </a:fld>
            <a:endParaRPr lang="en-US"/>
          </a:p>
        </p:txBody>
      </p:sp>
      <p:sp>
        <p:nvSpPr>
          <p:cNvPr id="9" name="Rounded Rectangle 8"/>
          <p:cNvSpPr/>
          <p:nvPr/>
        </p:nvSpPr>
        <p:spPr>
          <a:xfrm>
            <a:off x="457200" y="2971331"/>
            <a:ext cx="8224956" cy="362434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linspace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pi</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sample_y</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Creating 1,000 samples</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result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trapz</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(result)</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1.99999835177 </a:t>
            </a:r>
          </a:p>
          <a:p>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linspace</a:t>
            </a:r>
            <a:r>
              <a:rPr lang="en-US" b="1" dirty="0">
                <a:solidFill>
                  <a:srgbClr val="FFCC00"/>
                </a:solidFill>
                <a:latin typeface="Courier New" panose="02070309020205020404" pitchFamily="49" charset="0"/>
              </a:rPr>
              <a:t>(</a:t>
            </a:r>
            <a:r>
              <a:rPr lang="en-US" dirty="0">
                <a:solidFill>
                  <a:srgbClr val="99CC99"/>
                </a:solidFill>
                <a:latin typeface="Courier New" panose="02070309020205020404" pitchFamily="49" charset="0"/>
              </a:rPr>
              <a:t>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pi</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a:solidFill>
                  <a:srgbClr val="99CC99"/>
                </a:solidFill>
                <a:latin typeface="Courier New" panose="02070309020205020404" pitchFamily="49" charset="0"/>
              </a:rPr>
              <a:t>1000000</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sample_y</a:t>
            </a:r>
            <a:r>
              <a:rPr lang="en-US" dirty="0">
                <a:solidFill>
                  <a:srgbClr val="FFFFFF"/>
                </a:solidFill>
                <a:latin typeface="Courier New" panose="02070309020205020404" pitchFamily="49" charset="0"/>
              </a:rPr>
              <a: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np</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sin</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i="1" dirty="0">
                <a:solidFill>
                  <a:srgbClr val="00FF00"/>
                </a:solidFill>
                <a:latin typeface="Courier New" panose="02070309020205020404" pitchFamily="49" charset="0"/>
              </a:rPr>
              <a:t># Creating 1,000,000 samples</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result </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scipy</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integrate</a:t>
            </a:r>
            <a:r>
              <a:rPr lang="en-US" b="1" dirty="0" err="1">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trapz</a:t>
            </a:r>
            <a:r>
              <a:rPr lang="en-US" b="1" dirty="0">
                <a:solidFill>
                  <a:srgbClr val="FFCC00"/>
                </a:solidFill>
                <a:latin typeface="Courier New" panose="02070309020205020404" pitchFamily="49" charset="0"/>
              </a:rPr>
              <a:t>(</a:t>
            </a:r>
            <a:r>
              <a:rPr lang="en-US" dirty="0" err="1">
                <a:solidFill>
                  <a:srgbClr val="FFFFFF"/>
                </a:solidFill>
                <a:latin typeface="Courier New" panose="02070309020205020404" pitchFamily="49" charset="0"/>
              </a:rPr>
              <a:t>sample_y</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r>
              <a:rPr lang="en-US" dirty="0" err="1">
                <a:solidFill>
                  <a:srgbClr val="FFFFFF"/>
                </a:solidFill>
                <a:latin typeface="Courier New" panose="02070309020205020404" pitchFamily="49" charset="0"/>
              </a:rPr>
              <a:t>sample_x</a:t>
            </a:r>
            <a:r>
              <a:rPr lang="en-US" b="1" dirty="0">
                <a:solidFill>
                  <a:srgbClr val="FFCC00"/>
                </a:solidFill>
                <a:latin typeface="Courier New" panose="02070309020205020404" pitchFamily="49" charset="0"/>
              </a:rPr>
              <a:t>)</a:t>
            </a:r>
            <a:r>
              <a:rPr lang="en-US" dirty="0">
                <a:solidFill>
                  <a:srgbClr val="FFFFFF"/>
                </a:solidFill>
                <a:latin typeface="Courier New" panose="02070309020205020404" pitchFamily="49" charset="0"/>
              </a:rPr>
              <a:t> </a:t>
            </a:r>
            <a:br>
              <a:rPr lang="en-US" dirty="0">
                <a:solidFill>
                  <a:srgbClr val="FFFFFF"/>
                </a:solidFill>
                <a:latin typeface="Courier New" panose="02070309020205020404" pitchFamily="49" charset="0"/>
              </a:rPr>
            </a:br>
            <a:r>
              <a:rPr lang="en-US" b="1" dirty="0">
                <a:solidFill>
                  <a:srgbClr val="FFCC00"/>
                </a:solidFill>
                <a:latin typeface="Courier New" panose="02070309020205020404" pitchFamily="49" charset="0"/>
              </a:rPr>
              <a:t>&gt;&gt;&gt;</a:t>
            </a:r>
            <a:r>
              <a:rPr lang="en-US" dirty="0">
                <a:solidFill>
                  <a:srgbClr val="FFFFFF"/>
                </a:solidFill>
                <a:latin typeface="Courier New" panose="02070309020205020404" pitchFamily="49" charset="0"/>
              </a:rPr>
              <a:t> </a:t>
            </a:r>
            <a:r>
              <a:rPr lang="en-US" b="1" dirty="0">
                <a:solidFill>
                  <a:srgbClr val="FF6600"/>
                </a:solidFill>
                <a:latin typeface="Courier New" panose="02070309020205020404" pitchFamily="49" charset="0"/>
              </a:rPr>
              <a:t>print</a:t>
            </a:r>
            <a:r>
              <a:rPr lang="en-US" dirty="0">
                <a:solidFill>
                  <a:srgbClr val="FFFFFF"/>
                </a:solidFill>
                <a:latin typeface="Courier New" panose="02070309020205020404" pitchFamily="49" charset="0"/>
              </a:rPr>
              <a:t>(result) </a:t>
            </a:r>
            <a:br>
              <a:rPr lang="en-US" dirty="0">
                <a:solidFill>
                  <a:srgbClr val="FFFFFF"/>
                </a:solidFill>
                <a:latin typeface="Courier New" panose="02070309020205020404" pitchFamily="49" charset="0"/>
              </a:rPr>
            </a:br>
            <a:r>
              <a:rPr lang="en-US" dirty="0">
                <a:solidFill>
                  <a:schemeClr val="bg1">
                    <a:lumMod val="50000"/>
                  </a:schemeClr>
                </a:solidFill>
                <a:latin typeface="Courier New" panose="02070309020205020404" pitchFamily="49" charset="0"/>
              </a:rPr>
              <a:t>2.0</a:t>
            </a:r>
            <a:r>
              <a:rPr lang="en-US" dirty="0">
                <a:solidFill>
                  <a:srgbClr val="FFFFFF"/>
                </a:solidFill>
                <a:latin typeface="Courier New" panose="02070309020205020404" pitchFamily="49" charset="0"/>
              </a:rPr>
              <a:t> </a:t>
            </a:r>
            <a:endParaRPr lang="en-US" dirty="0"/>
          </a:p>
        </p:txBody>
      </p:sp>
    </p:spTree>
    <p:extLst>
      <p:ext uri="{BB962C8B-B14F-4D97-AF65-F5344CB8AC3E}">
        <p14:creationId xmlns:p14="http://schemas.microsoft.com/office/powerpoint/2010/main" val="2864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 First Part</a:t>
            </a:r>
          </a:p>
        </p:txBody>
      </p:sp>
      <p:sp>
        <p:nvSpPr>
          <p:cNvPr id="3" name="Content Placeholder 2"/>
          <p:cNvSpPr>
            <a:spLocks noGrp="1"/>
          </p:cNvSpPr>
          <p:nvPr>
            <p:ph idx="1"/>
          </p:nvPr>
        </p:nvSpPr>
        <p:spPr/>
        <p:txBody>
          <a:bodyPr>
            <a:normAutofit lnSpcReduction="10000"/>
          </a:bodyPr>
          <a:lstStyle/>
          <a:p>
            <a:r>
              <a:rPr lang="en-US" dirty="0"/>
              <a:t>Shift thinking from imperative coding to operations on datasets</a:t>
            </a:r>
            <a:br>
              <a:rPr lang="en-US" dirty="0"/>
            </a:br>
            <a:r>
              <a:rPr lang="en-US" dirty="0"/>
              <a:t>	</a:t>
            </a:r>
          </a:p>
          <a:p>
            <a:r>
              <a:rPr lang="en-US" dirty="0" err="1">
                <a:ea typeface="Courier New" charset="0"/>
                <a:cs typeface="Courier New" charset="0"/>
              </a:rPr>
              <a:t>Numpy</a:t>
            </a:r>
            <a:r>
              <a:rPr lang="en-US" dirty="0">
                <a:ea typeface="Courier New" charset="0"/>
                <a:cs typeface="Courier New" charset="0"/>
              </a:rPr>
              <a:t>: A low-level abstraction that gives us really fast multi-dimensional arrays</a:t>
            </a:r>
          </a:p>
          <a:p>
            <a:endParaRPr lang="en-US" dirty="0">
              <a:ea typeface="Courier New" charset="0"/>
              <a:cs typeface="Courier New" charset="0"/>
            </a:endParaRPr>
          </a:p>
          <a:p>
            <a:r>
              <a:rPr lang="en-US" dirty="0">
                <a:ea typeface="Courier New" charset="0"/>
                <a:cs typeface="Courier New" charset="0"/>
              </a:rPr>
              <a:t>Next class: </a:t>
            </a:r>
          </a:p>
          <a:p>
            <a:r>
              <a:rPr lang="en-US" dirty="0">
                <a:ea typeface="Courier New" charset="0"/>
                <a:cs typeface="Courier New" charset="0"/>
              </a:rPr>
              <a:t>Pandas: Higher-level tabular abstraction and operations to manipulate and combine tables</a:t>
            </a:r>
          </a:p>
          <a:p>
            <a:endParaRPr lang="en-US" dirty="0">
              <a:ea typeface="Courier New" charset="0"/>
              <a:cs typeface="Courier New" charset="0"/>
            </a:endParaRPr>
          </a:p>
          <a:p>
            <a:r>
              <a:rPr lang="en-US" dirty="0">
                <a:ea typeface="Courier New" charset="0"/>
                <a:cs typeface="Courier New" charset="0"/>
              </a:rPr>
              <a:t>Reading Homework focuses on Pandas and SQL: Aim to release by tomorrow</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20983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Remainder of Today’s Lecture</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grpSp>
        <p:nvGrpSpPr>
          <p:cNvPr id="12" name="Group 11"/>
          <p:cNvGrpSpPr/>
          <p:nvPr/>
        </p:nvGrpSpPr>
        <p:grpSpPr>
          <a:xfrm>
            <a:off x="474810" y="4608987"/>
            <a:ext cx="6680019" cy="2055719"/>
            <a:chOff x="474810" y="4608987"/>
            <a:chExt cx="6680019" cy="2055719"/>
          </a:xfrm>
        </p:grpSpPr>
        <p:sp>
          <p:nvSpPr>
            <p:cNvPr id="3" name="TextBox 2"/>
            <p:cNvSpPr txBox="1"/>
            <p:nvPr/>
          </p:nvSpPr>
          <p:spPr>
            <a:xfrm>
              <a:off x="474810" y="5587488"/>
              <a:ext cx="6680019" cy="1077218"/>
            </a:xfrm>
            <a:prstGeom prst="rect">
              <a:avLst/>
            </a:prstGeom>
            <a:noFill/>
          </p:spPr>
          <p:txBody>
            <a:bodyPr wrap="square" rtlCol="0">
              <a:spAutoFit/>
            </a:bodyPr>
            <a:lstStyle/>
            <a:p>
              <a:pPr algn="ctr"/>
              <a:r>
                <a:rPr lang="en-US" sz="3200" dirty="0">
                  <a:solidFill>
                    <a:schemeClr val="accent3"/>
                  </a:solidFill>
                </a:rPr>
                <a:t>Quick best practices </a:t>
              </a:r>
            </a:p>
            <a:p>
              <a:pPr algn="ctr"/>
              <a:r>
                <a:rPr lang="en-US" sz="3200" dirty="0">
                  <a:solidFill>
                    <a:schemeClr val="accent3"/>
                  </a:solidFill>
                </a:rPr>
                <a:t>for managing this monstrosity.</a:t>
              </a:r>
            </a:p>
          </p:txBody>
        </p:sp>
        <p:sp>
          <p:nvSpPr>
            <p:cNvPr id="10" name="Up Arrow 9"/>
            <p:cNvSpPr/>
            <p:nvPr/>
          </p:nvSpPr>
          <p:spPr>
            <a:xfrm rot="1350203">
              <a:off x="3693797" y="4608987"/>
              <a:ext cx="629587" cy="1030478"/>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934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35</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Many slides in this lecture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9892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lstStyle/>
          <a:p>
            <a:r>
              <a:rPr lang="en-US" dirty="0"/>
              <a:t>Open data:</a:t>
            </a:r>
            <a:br>
              <a:rPr lang="en-US" dirty="0"/>
            </a:br>
            <a:r>
              <a:rPr lang="en-US" dirty="0"/>
              <a:t>“</a:t>
            </a:r>
            <a:r>
              <a:rPr lang="en-US" dirty="0">
                <a:solidFill>
                  <a:schemeClr val="tx2"/>
                </a:solidFill>
              </a:rPr>
              <a:t>Open data</a:t>
            </a:r>
            <a:r>
              <a:rPr lang="en-US" b="0" dirty="0"/>
              <a:t> is the idea that some data should be freely available to everyone to use and republish as they wish, without restrictions from copyright, patents or other mechanisms of control”</a:t>
            </a:r>
            <a:endParaRPr lang="en-US" dirty="0"/>
          </a:p>
          <a:p>
            <a:r>
              <a:rPr lang="en-US" dirty="0"/>
              <a:t>Open Data movement website</a:t>
            </a:r>
          </a:p>
          <a:p>
            <a:pPr marL="342900" indent="-342900">
              <a:buFont typeface="Arial" charset="0"/>
              <a:buChar char="•"/>
            </a:pPr>
            <a:r>
              <a:rPr lang="en-US" b="0" dirty="0">
                <a:hlinkClick r:id="rId3"/>
              </a:rPr>
              <a:t>http://</a:t>
            </a:r>
            <a:r>
              <a:rPr lang="en-US" b="0" dirty="0" err="1">
                <a:hlinkClick r:id="rId3"/>
              </a:rPr>
              <a:t>www.opendatafoundation.org</a:t>
            </a:r>
            <a:r>
              <a:rPr lang="en-US" b="0" dirty="0">
                <a:hlinkClick r:id="rId3"/>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2860" y="4144504"/>
            <a:ext cx="4721140" cy="2728486"/>
          </a:xfrm>
          <a:prstGeom prst="rect">
            <a:avLst/>
          </a:prstGeom>
        </p:spPr>
      </p:pic>
    </p:spTree>
    <p:extLst>
      <p:ext uri="{BB962C8B-B14F-4D97-AF65-F5344CB8AC3E}">
        <p14:creationId xmlns:p14="http://schemas.microsoft.com/office/powerpoint/2010/main" val="1673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prstGeom prst="rect">
            <a:avLst/>
          </a:prstGeom>
        </p:spPr>
        <p:txBody>
          <a:bodyPr>
            <a:normAutofit/>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37</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84039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38</a:t>
            </a:fld>
            <a:endParaRPr/>
          </a:p>
        </p:txBody>
      </p:sp>
    </p:spTree>
    <p:extLst>
      <p:ext uri="{BB962C8B-B14F-4D97-AF65-F5344CB8AC3E}">
        <p14:creationId xmlns:p14="http://schemas.microsoft.com/office/powerpoint/2010/main" val="171546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39</a:t>
            </a:f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178296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Register on Piazza: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/fall2019/cmsc320</a:t>
            </a:r>
            <a:endParaRPr lang="en-US" dirty="0"/>
          </a:p>
          <a:p>
            <a:pPr marL="342900" indent="-342900">
              <a:buFont typeface="Arial" charset="0"/>
              <a:buChar char="•"/>
            </a:pPr>
            <a:r>
              <a:rPr lang="en-US" b="0" dirty="0"/>
              <a:t>298 have registered already?!</a:t>
            </a:r>
          </a:p>
          <a:p>
            <a:pPr marL="342900" indent="-342900">
              <a:buFont typeface="Arial" charset="0"/>
              <a:buChar char="•"/>
            </a:pPr>
            <a:r>
              <a:rPr lang="en-US" b="0" dirty="0"/>
              <a:t>Probably a few haven’t registered yet?!</a:t>
            </a:r>
          </a:p>
          <a:p>
            <a:endParaRPr lang="en-US" b="0" dirty="0"/>
          </a:p>
          <a:p>
            <a:r>
              <a:rPr lang="en-US" dirty="0"/>
              <a:t>We will release the first mini-project soon.</a:t>
            </a:r>
          </a:p>
          <a:p>
            <a:pPr marL="342900" indent="-342900">
              <a:buFont typeface="Arial" charset="0"/>
              <a:buChar char="•"/>
            </a:pPr>
            <a:r>
              <a:rPr lang="en-US" b="0" dirty="0"/>
              <a:t>Please make sure </a:t>
            </a:r>
            <a:r>
              <a:rPr lang="en-US" b="0" dirty="0" err="1"/>
              <a:t>Jupyter</a:t>
            </a:r>
            <a:r>
              <a:rPr lang="en-US" b="0" dirty="0"/>
              <a:t> installed correctly!</a:t>
            </a:r>
          </a:p>
          <a:p>
            <a:pPr marL="342900" indent="-342900">
              <a:buFont typeface="Arial" charset="0"/>
              <a:buChar char="•"/>
            </a:pPr>
            <a:r>
              <a:rPr lang="en-US" b="0" dirty="0"/>
              <a:t>(See any of us if it didn’t.)</a:t>
            </a:r>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4345144" y="2243462"/>
            <a:ext cx="314873" cy="28679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3234" y="2665274"/>
            <a:ext cx="370837" cy="370837"/>
          </a:xfrm>
          <a:prstGeom prst="rect">
            <a:avLst/>
          </a:prstGeom>
        </p:spPr>
      </p:pic>
      <p:pic>
        <p:nvPicPr>
          <p:cNvPr id="9" name="Picture 8">
            <a:extLst>
              <a:ext uri="{FF2B5EF4-FFF2-40B4-BE49-F238E27FC236}">
                <a16:creationId xmlns:a16="http://schemas.microsoft.com/office/drawing/2014/main" id="{1DFDAF22-B2AE-8843-AB38-25CB7429DB25}"/>
              </a:ext>
            </a:extLst>
          </p:cNvPr>
          <p:cNvPicPr>
            <a:picLocks noChangeAspect="1"/>
          </p:cNvPicPr>
          <p:nvPr/>
        </p:nvPicPr>
        <p:blipFill>
          <a:blip r:embed="rId4"/>
          <a:stretch>
            <a:fillRect/>
          </a:stretch>
        </p:blipFill>
        <p:spPr>
          <a:xfrm>
            <a:off x="3565072" y="4832739"/>
            <a:ext cx="1905000" cy="1892300"/>
          </a:xfrm>
          <a:prstGeom prst="rect">
            <a:avLst/>
          </a:prstGeom>
        </p:spPr>
      </p:pic>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40</a:t>
            </a:fld>
            <a:endParaRPr/>
          </a:p>
        </p:txBody>
      </p:sp>
      <p:sp>
        <p:nvSpPr>
          <p:cNvPr id="298" name="Shape 298"/>
          <p:cNvSpPr/>
          <p:nvPr/>
        </p:nvSpPr>
        <p:spPr>
          <a:xfrm>
            <a:off x="2477559" y="2545745"/>
            <a:ext cx="3579282" cy="405519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30846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r>
              <a:rPr lang="en-US" b="0" dirty="0"/>
              <a:t> (Lec #2!)</a:t>
            </a:r>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spTree>
    <p:extLst>
      <p:ext uri="{BB962C8B-B14F-4D97-AF65-F5344CB8AC3E}">
        <p14:creationId xmlns:p14="http://schemas.microsoft.com/office/powerpoint/2010/main" val="3593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42</a:t>
            </a:fld>
            <a:endParaRPr lang="cs-CZ"/>
          </a:p>
        </p:txBody>
      </p:sp>
    </p:spTree>
    <p:extLst>
      <p:ext uri="{BB962C8B-B14F-4D97-AF65-F5344CB8AC3E}">
        <p14:creationId xmlns:p14="http://schemas.microsoft.com/office/powerpoint/2010/main" val="13491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94716"/>
            <a:ext cx="8989454" cy="99779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t>Bias, ethics, &amp; responsibility</a:t>
            </a:r>
            <a:endParaRPr lang="en-US" sz="3200" b="1" i="1" dirty="0">
              <a:solidFill>
                <a:schemeClr val="accent1"/>
              </a:solidFill>
            </a:endParaRPr>
          </a:p>
        </p:txBody>
      </p:sp>
    </p:spTree>
    <p:extLst>
      <p:ext uri="{BB962C8B-B14F-4D97-AF65-F5344CB8AC3E}">
        <p14:creationId xmlns:p14="http://schemas.microsoft.com/office/powerpoint/2010/main" val="563526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44</a:t>
            </a:fld>
            <a:endParaRPr/>
          </a:p>
        </p:txBody>
      </p:sp>
      <p:pic>
        <p:nvPicPr>
          <p:cNvPr id="316" name="cycle.tiff"/>
          <p:cNvPicPr>
            <a:picLocks noChangeAspect="1"/>
          </p:cNvPicPr>
          <p:nvPr/>
        </p:nvPicPr>
        <p:blipFill>
          <a:blip r:embed="rId2"/>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789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p:txBody>
          <a:bodyPr/>
          <a:lstStyle/>
          <a:p>
            <a:r>
              <a:rPr lang="en-US" dirty="0"/>
              <a:t>Examples of Bias</a:t>
            </a:r>
          </a:p>
        </p:txBody>
      </p:sp>
      <p:sp>
        <p:nvSpPr>
          <p:cNvPr id="320" name="Shape 320"/>
          <p:cNvSpPr>
            <a:spLocks noGrp="1"/>
          </p:cNvSpPr>
          <p:nvPr>
            <p:ph idx="1"/>
          </p:nvPr>
        </p:nvSpPr>
        <p:spPr/>
        <p:txBody>
          <a:bodyPr/>
          <a:lstStyle/>
          <a:p>
            <a:r>
              <a:rPr lang="en-US" dirty="0"/>
              <a:t>Genetic testing</a:t>
            </a:r>
          </a:p>
          <a:p>
            <a:pPr marL="160020" indent="-342900">
              <a:buFont typeface="Arial" charset="0"/>
              <a:buChar char="•"/>
            </a:pPr>
            <a:r>
              <a:rPr lang="en-US" b="0" dirty="0">
                <a:hlinkClick r:id="rId2"/>
              </a:rPr>
              <a:t>Genetic tests for heart disorder and race-biased risk (NYTimes)</a:t>
            </a:r>
          </a:p>
          <a:p>
            <a:pPr marL="160020" indent="-342900">
              <a:buFont typeface="Arial" charset="0"/>
              <a:buChar char="•"/>
            </a:pPr>
            <a:r>
              <a:rPr lang="en-US" b="0" dirty="0">
                <a:hlinkClick r:id="rId3"/>
              </a:rPr>
              <a:t>Race-bias in ancestry reports</a:t>
            </a:r>
          </a:p>
          <a:p>
            <a:r>
              <a:rPr lang="en-US" dirty="0"/>
              <a:t>Search results / feed optimization</a:t>
            </a:r>
          </a:p>
          <a:p>
            <a:pPr marL="160020" indent="-342900">
              <a:buFont typeface="Arial" charset="0"/>
              <a:buChar char="•"/>
            </a:pPr>
            <a:r>
              <a:rPr lang="en-US" b="0" dirty="0">
                <a:hlinkClick r:id="rId4"/>
              </a:rPr>
              <a:t>Google</a:t>
            </a:r>
          </a:p>
          <a:p>
            <a:pPr marL="160020" indent="-342900">
              <a:buFont typeface="Arial" charset="0"/>
              <a:buChar char="•"/>
            </a:pPr>
            <a:r>
              <a:rPr lang="en-US" b="0" dirty="0">
                <a:hlinkClick r:id="rId5"/>
              </a:rPr>
              <a:t>Facebook</a:t>
            </a:r>
          </a:p>
        </p:txBody>
      </p:sp>
      <p:sp>
        <p:nvSpPr>
          <p:cNvPr id="321" name="Shape 321"/>
          <p:cNvSpPr>
            <a:spLocks noGrp="1"/>
          </p:cNvSpPr>
          <p:nvPr>
            <p:ph type="sldNum" sz="quarter" idx="12"/>
          </p:nvPr>
        </p:nvSpPr>
        <p:spPr/>
        <p:txBody>
          <a:bodyPr/>
          <a:lstStyle/>
          <a:p>
            <a:fld id="{86CB4B4D-7CA3-9044-876B-883B54F8677D}" type="slidenum">
              <a:rPr lang="en-US" smtClean="0"/>
              <a:pPr/>
              <a:t>45</a:t>
            </a:fld>
            <a:endParaRPr lang="en-US"/>
          </a:p>
        </p:txBody>
      </p:sp>
    </p:spTree>
    <p:extLst>
      <p:ext uri="{BB962C8B-B14F-4D97-AF65-F5344CB8AC3E}">
        <p14:creationId xmlns:p14="http://schemas.microsoft.com/office/powerpoint/2010/main" val="10637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spTree>
    <p:extLst>
      <p:ext uri="{BB962C8B-B14F-4D97-AF65-F5344CB8AC3E}">
        <p14:creationId xmlns:p14="http://schemas.microsoft.com/office/powerpoint/2010/main" val="2085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47</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6021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fontScale="92500" lnSpcReduction="2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48</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24978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pPr marL="342900" indent="-342900">
              <a:buFont typeface="Arial" charset="0"/>
              <a:buChar char="•"/>
            </a:pPr>
            <a:r>
              <a:rPr lang="en-US" b="0" dirty="0"/>
              <a:t>CMSC498/499</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666246" y="2693167"/>
            <a:ext cx="314873" cy="286797"/>
          </a:xfrm>
          <a:prstGeom prst="rect">
            <a:avLst/>
          </a:prstGeom>
        </p:spPr>
      </p:pic>
    </p:spTree>
    <p:extLst>
      <p:ext uri="{BB962C8B-B14F-4D97-AF65-F5344CB8AC3E}">
        <p14:creationId xmlns:p14="http://schemas.microsoft.com/office/powerpoint/2010/main" val="1982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Next Few classes</a:t>
            </a:r>
          </a:p>
        </p:txBody>
      </p:sp>
      <p:sp>
        <p:nvSpPr>
          <p:cNvPr id="3" name="Content Placeholder 2"/>
          <p:cNvSpPr>
            <a:spLocks noGrp="1"/>
          </p:cNvSpPr>
          <p:nvPr>
            <p:ph idx="1"/>
          </p:nvPr>
        </p:nvSpPr>
        <p:spPr>
          <a:xfrm>
            <a:off x="457199" y="1752600"/>
            <a:ext cx="7817371" cy="5105400"/>
          </a:xfrm>
        </p:spPr>
        <p:txBody>
          <a:bodyPr bIns="731520">
            <a:normAutofit fontScale="92500" lnSpcReduction="20000"/>
          </a:bodyPr>
          <a:lstStyle/>
          <a:p>
            <a:pPr marL="457200" indent="-457200">
              <a:buAutoNum type="arabicPeriod"/>
            </a:pPr>
            <a:r>
              <a:rPr lang="en-US" dirty="0" err="1"/>
              <a:t>NumPy</a:t>
            </a:r>
            <a:r>
              <a:rPr lang="en-US" dirty="0"/>
              <a:t>: Python Library for Manipulating </a:t>
            </a:r>
            <a:r>
              <a:rPr lang="en-US" dirty="0" err="1"/>
              <a:t>nD</a:t>
            </a:r>
            <a:r>
              <a:rPr lang="en-US" dirty="0"/>
              <a:t> Arrays</a:t>
            </a:r>
          </a:p>
          <a:p>
            <a:pPr lvl="1" indent="0">
              <a:buNone/>
            </a:pPr>
            <a:r>
              <a:rPr lang="en-US" b="0" dirty="0"/>
              <a:t>Multidimensional Arrays, and a variety of operations including Linear Algebra</a:t>
            </a:r>
          </a:p>
          <a:p>
            <a:pPr lvl="1" indent="0">
              <a:buNone/>
            </a:pPr>
            <a:endParaRPr lang="en-US" dirty="0"/>
          </a:p>
          <a:p>
            <a:pPr marL="457200" indent="-457200">
              <a:buAutoNum type="arabicPeriod"/>
            </a:pPr>
            <a:r>
              <a:rPr lang="en-US" dirty="0"/>
              <a:t>Pandas: Python Library for Manipulating Tabular Data </a:t>
            </a:r>
          </a:p>
          <a:p>
            <a:pPr lvl="1" indent="0">
              <a:buNone/>
            </a:pPr>
            <a:r>
              <a:rPr lang="en-US" dirty="0"/>
              <a:t>Series, Tables (also called </a:t>
            </a:r>
            <a:r>
              <a:rPr lang="en-US" b="1" dirty="0" err="1"/>
              <a:t>DataFrames</a:t>
            </a:r>
            <a:r>
              <a:rPr lang="en-US" dirty="0"/>
              <a:t>)</a:t>
            </a:r>
          </a:p>
          <a:p>
            <a:pPr lvl="1" indent="0">
              <a:buNone/>
            </a:pPr>
            <a:r>
              <a:rPr lang="en-US" dirty="0"/>
              <a:t>Many operations to manipulate and combine tables/series</a:t>
            </a:r>
          </a:p>
          <a:p>
            <a:pPr lvl="1" indent="0">
              <a:buNone/>
            </a:pPr>
            <a:endParaRPr lang="en-US" dirty="0"/>
          </a:p>
          <a:p>
            <a:pPr marL="457200" indent="-457200">
              <a:buAutoNum type="arabicPeriod"/>
            </a:pPr>
            <a:r>
              <a:rPr lang="en-US" dirty="0"/>
              <a:t>Relational Databases</a:t>
            </a:r>
          </a:p>
          <a:p>
            <a:pPr lvl="1" indent="0">
              <a:buNone/>
            </a:pPr>
            <a:r>
              <a:rPr lang="en-US" dirty="0"/>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5</a:t>
            </a:fld>
            <a:endParaRPr lang="en-US"/>
          </a:p>
        </p:txBody>
      </p:sp>
    </p:spTree>
    <p:extLst>
      <p:ext uri="{BB962C8B-B14F-4D97-AF65-F5344CB8AC3E}">
        <p14:creationId xmlns:p14="http://schemas.microsoft.com/office/powerpoint/2010/main" val="3847939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8850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8542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1855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53</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403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54</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159091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55</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lang="en-US" sz="2400" b="1" dirty="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725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56</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89136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57</a:t>
            </a:fld>
            <a:endParaRPr/>
          </a:p>
        </p:txBody>
      </p:sp>
    </p:spTree>
    <p:extLst>
      <p:ext uri="{BB962C8B-B14F-4D97-AF65-F5344CB8AC3E}">
        <p14:creationId xmlns:p14="http://schemas.microsoft.com/office/powerpoint/2010/main" val="25129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4716"/>
            <a:ext cx="8989454" cy="1357559"/>
          </a:xfrm>
        </p:spPr>
        <p:txBody>
          <a:bodyPr>
            <a:normAutofit fontScale="90000"/>
          </a:bodyPr>
          <a:lstStyle/>
          <a:p>
            <a:pPr algn="ctr"/>
            <a:r>
              <a:rPr lang="en-US" sz="2400" i="1" dirty="0">
                <a:solidFill>
                  <a:schemeClr val="bg1">
                    <a:lumMod val="50000"/>
                  </a:schemeClr>
                </a:solidFill>
              </a:rPr>
              <a:t>Next Class:</a:t>
            </a:r>
            <a:br>
              <a:rPr lang="en-US" dirty="0"/>
            </a:br>
            <a:r>
              <a:rPr lang="en-US"/>
              <a:t>Pandas, Tidy </a:t>
            </a:r>
            <a:r>
              <a:rPr lang="en-US" dirty="0"/>
              <a:t>Data &amp; (Maybe) start on Relational Model of Data</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58</a:t>
            </a:fld>
            <a:endParaRPr lang="en-US"/>
          </a:p>
        </p:txBody>
      </p:sp>
      <p:pic>
        <p:nvPicPr>
          <p:cNvPr id="3" name="Picture 2"/>
          <p:cNvPicPr>
            <a:picLocks noChangeAspect="1"/>
          </p:cNvPicPr>
          <p:nvPr/>
        </p:nvPicPr>
        <p:blipFill>
          <a:blip r:embed="rId3"/>
          <a:stretch>
            <a:fillRect/>
          </a:stretch>
        </p:blipFill>
        <p:spPr>
          <a:xfrm>
            <a:off x="3343607" y="4383292"/>
            <a:ext cx="2302239" cy="2342629"/>
          </a:xfrm>
          <a:prstGeom prst="rect">
            <a:avLst/>
          </a:prstGeom>
        </p:spPr>
      </p:pic>
    </p:spTree>
    <p:extLst>
      <p:ext uri="{BB962C8B-B14F-4D97-AF65-F5344CB8AC3E}">
        <p14:creationId xmlns:p14="http://schemas.microsoft.com/office/powerpoint/2010/main" val="1169318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Next Few classes</a:t>
            </a:r>
          </a:p>
        </p:txBody>
      </p:sp>
      <p:sp>
        <p:nvSpPr>
          <p:cNvPr id="3" name="Content Placeholder 2"/>
          <p:cNvSpPr>
            <a:spLocks noGrp="1"/>
          </p:cNvSpPr>
          <p:nvPr>
            <p:ph idx="1"/>
          </p:nvPr>
        </p:nvSpPr>
        <p:spPr>
          <a:xfrm>
            <a:off x="457199" y="1752600"/>
            <a:ext cx="7817371" cy="5105400"/>
          </a:xfrm>
        </p:spPr>
        <p:txBody>
          <a:bodyPr bIns="731520">
            <a:normAutofit fontScale="92500" lnSpcReduction="20000"/>
          </a:bodyPr>
          <a:lstStyle/>
          <a:p>
            <a:pPr marL="457200" indent="-457200">
              <a:buAutoNum type="arabicPeriod"/>
            </a:pPr>
            <a:r>
              <a:rPr lang="en-US" dirty="0" err="1">
                <a:solidFill>
                  <a:schemeClr val="tx2"/>
                </a:solidFill>
              </a:rPr>
              <a:t>NumPy</a:t>
            </a:r>
            <a:r>
              <a:rPr lang="en-US" dirty="0">
                <a:solidFill>
                  <a:schemeClr val="tx2"/>
                </a:solidFill>
              </a:rPr>
              <a:t>: Python Library for Manipulating </a:t>
            </a:r>
            <a:r>
              <a:rPr lang="en-US" dirty="0" err="1">
                <a:solidFill>
                  <a:schemeClr val="tx2"/>
                </a:solidFill>
              </a:rPr>
              <a:t>nD</a:t>
            </a:r>
            <a:r>
              <a:rPr lang="en-US" dirty="0">
                <a:solidFill>
                  <a:schemeClr val="tx2"/>
                </a:solidFill>
              </a:rPr>
              <a:t> Arrays</a:t>
            </a:r>
          </a:p>
          <a:p>
            <a:pPr lvl="1" indent="0">
              <a:buNone/>
            </a:pPr>
            <a:r>
              <a:rPr lang="en-US" b="0" dirty="0">
                <a:solidFill>
                  <a:schemeClr val="tx2"/>
                </a:solidFill>
              </a:rPr>
              <a:t>Multidimensional Arrays, and a variety of operations including Linear Algebra</a:t>
            </a:r>
          </a:p>
          <a:p>
            <a:pPr lvl="1" indent="0">
              <a:buNone/>
            </a:pPr>
            <a:endParaRPr lang="en-US" dirty="0"/>
          </a:p>
          <a:p>
            <a:pPr marL="457200" indent="-457200">
              <a:buAutoNum type="arabicPeriod"/>
            </a:pPr>
            <a:r>
              <a:rPr lang="en-US" dirty="0"/>
              <a:t>Pandas: Python Library for Manipulating Tabular Data </a:t>
            </a:r>
          </a:p>
          <a:p>
            <a:pPr lvl="1" indent="0">
              <a:buNone/>
            </a:pPr>
            <a:r>
              <a:rPr lang="en-US" dirty="0"/>
              <a:t>Series, Tables (also called </a:t>
            </a:r>
            <a:r>
              <a:rPr lang="en-US" b="1" dirty="0" err="1"/>
              <a:t>DataFrames</a:t>
            </a:r>
            <a:r>
              <a:rPr lang="en-US" dirty="0"/>
              <a:t>)</a:t>
            </a:r>
          </a:p>
          <a:p>
            <a:pPr lvl="1" indent="0">
              <a:buNone/>
            </a:pPr>
            <a:r>
              <a:rPr lang="en-US" dirty="0"/>
              <a:t>Many operations to manipulate and combine tables/series</a:t>
            </a:r>
          </a:p>
          <a:p>
            <a:pPr lvl="1" indent="0">
              <a:buNone/>
            </a:pPr>
            <a:endParaRPr lang="en-US" dirty="0"/>
          </a:p>
          <a:p>
            <a:pPr marL="457200" indent="-457200">
              <a:buAutoNum type="arabicPeriod"/>
            </a:pPr>
            <a:r>
              <a:rPr lang="en-US" dirty="0"/>
              <a:t>Relational Databases</a:t>
            </a:r>
          </a:p>
          <a:p>
            <a:pPr lvl="1" indent="0">
              <a:buNone/>
            </a:pPr>
            <a:r>
              <a:rPr lang="en-US" dirty="0"/>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6</a:t>
            </a:fld>
            <a:endParaRPr lang="en-US"/>
          </a:p>
        </p:txBody>
      </p:sp>
    </p:spTree>
    <p:extLst>
      <p:ext uri="{BB962C8B-B14F-4D97-AF65-F5344CB8AC3E}">
        <p14:creationId xmlns:p14="http://schemas.microsoft.com/office/powerpoint/2010/main" val="3792729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Numeric &amp; scientific applications</a:t>
            </a:r>
          </a:p>
        </p:txBody>
      </p:sp>
      <p:sp>
        <p:nvSpPr>
          <p:cNvPr id="3" name="Content Placeholder 2"/>
          <p:cNvSpPr>
            <a:spLocks noGrp="1"/>
          </p:cNvSpPr>
          <p:nvPr>
            <p:ph idx="1"/>
          </p:nvPr>
        </p:nvSpPr>
        <p:spPr/>
        <p:txBody>
          <a:bodyPr>
            <a:normAutofit/>
          </a:bodyPr>
          <a:lstStyle/>
          <a:p>
            <a:r>
              <a:rPr lang="en-US" dirty="0"/>
              <a:t>Number of third-party packages available for numerical and scientific computing</a:t>
            </a:r>
          </a:p>
          <a:p>
            <a:r>
              <a:rPr lang="en-US" dirty="0"/>
              <a:t>These include: </a:t>
            </a:r>
          </a:p>
          <a:p>
            <a:pPr marL="342900" indent="-342900">
              <a:buFont typeface="Arial" charset="0"/>
              <a:buChar char="•"/>
            </a:pPr>
            <a:r>
              <a:rPr lang="en-US" dirty="0"/>
              <a:t> </a:t>
            </a:r>
            <a:r>
              <a:rPr lang="en-US" b="0" dirty="0" err="1"/>
              <a:t>NumPy</a:t>
            </a:r>
            <a:r>
              <a:rPr lang="en-US" b="0" dirty="0"/>
              <a:t>/</a:t>
            </a:r>
            <a:r>
              <a:rPr lang="en-US" b="0" dirty="0" err="1"/>
              <a:t>SciPy</a:t>
            </a:r>
            <a:r>
              <a:rPr lang="en-US" b="0" dirty="0"/>
              <a:t> – numerical and scientific function libraries. </a:t>
            </a:r>
          </a:p>
          <a:p>
            <a:pPr marL="342900" indent="-342900">
              <a:buFont typeface="Arial" charset="0"/>
              <a:buChar char="•"/>
            </a:pPr>
            <a:r>
              <a:rPr lang="en-US" b="0" dirty="0"/>
              <a:t> </a:t>
            </a:r>
            <a:r>
              <a:rPr lang="en-US" b="0" dirty="0" err="1"/>
              <a:t>numba</a:t>
            </a:r>
            <a:r>
              <a:rPr lang="en-US" b="0" dirty="0"/>
              <a:t> – Python compiler that support JIT compilation.</a:t>
            </a:r>
          </a:p>
          <a:p>
            <a:pPr marL="342900" indent="-342900">
              <a:buFont typeface="Arial" charset="0"/>
              <a:buChar char="•"/>
            </a:pPr>
            <a:r>
              <a:rPr lang="en-US" b="0" dirty="0"/>
              <a:t> ALGLIB – numerical analysis library.</a:t>
            </a:r>
          </a:p>
          <a:p>
            <a:pPr marL="342900" indent="-342900">
              <a:buFont typeface="Arial" charset="0"/>
              <a:buChar char="•"/>
            </a:pPr>
            <a:r>
              <a:rPr lang="en-US" b="0" dirty="0"/>
              <a:t> pandas – high-performance data structures and data analysis tools. </a:t>
            </a:r>
          </a:p>
          <a:p>
            <a:pPr marL="342900" indent="-342900">
              <a:buFont typeface="Arial" charset="0"/>
              <a:buChar char="•"/>
            </a:pPr>
            <a:r>
              <a:rPr lang="en-US" b="0" dirty="0"/>
              <a:t> </a:t>
            </a:r>
            <a:r>
              <a:rPr lang="en-US" b="0" dirty="0" err="1"/>
              <a:t>pyGSL</a:t>
            </a:r>
            <a:r>
              <a:rPr lang="en-US" b="0" dirty="0"/>
              <a:t> – Python interface for GNU Scientific Library. </a:t>
            </a:r>
          </a:p>
          <a:p>
            <a:pPr marL="342900" indent="-342900">
              <a:buFont typeface="Arial" charset="0"/>
              <a:buChar char="•"/>
            </a:pPr>
            <a:r>
              <a:rPr lang="en-US" b="0" dirty="0"/>
              <a:t> </a:t>
            </a:r>
            <a:r>
              <a:rPr lang="en-US" b="0" dirty="0" err="1"/>
              <a:t>ScientificPython</a:t>
            </a:r>
            <a:r>
              <a:rPr lang="en-US" b="0" dirty="0"/>
              <a:t> – collection of scientific computing modules.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7</a:t>
            </a:fld>
            <a:endParaRPr lang="en-US"/>
          </a:p>
        </p:txBody>
      </p:sp>
      <p:sp>
        <p:nvSpPr>
          <p:cNvPr id="4" name="TextBox 3"/>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Many, many thanks to: FSU CIS4930</a:t>
            </a:r>
          </a:p>
        </p:txBody>
      </p:sp>
    </p:spTree>
    <p:extLst>
      <p:ext uri="{BB962C8B-B14F-4D97-AF65-F5344CB8AC3E}">
        <p14:creationId xmlns:p14="http://schemas.microsoft.com/office/powerpoint/2010/main" val="325903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NumPy</a:t>
            </a:r>
            <a:r>
              <a:rPr lang="en-US" dirty="0"/>
              <a:t> and friends</a:t>
            </a:r>
          </a:p>
        </p:txBody>
      </p:sp>
      <p:sp>
        <p:nvSpPr>
          <p:cNvPr id="3" name="Content Placeholder 2"/>
          <p:cNvSpPr>
            <a:spLocks noGrp="1"/>
          </p:cNvSpPr>
          <p:nvPr>
            <p:ph idx="1"/>
          </p:nvPr>
        </p:nvSpPr>
        <p:spPr/>
        <p:txBody>
          <a:bodyPr/>
          <a:lstStyle/>
          <a:p>
            <a:r>
              <a:rPr lang="en-US" dirty="0"/>
              <a:t>By far, the most commonly used packages are those in the </a:t>
            </a:r>
            <a:r>
              <a:rPr lang="en-US" dirty="0" err="1"/>
              <a:t>NumPy</a:t>
            </a:r>
            <a:r>
              <a:rPr lang="en-US" dirty="0"/>
              <a:t> stack.  These packages include: </a:t>
            </a:r>
          </a:p>
          <a:p>
            <a:pPr marL="342900" indent="-342900">
              <a:buFont typeface="Arial" charset="0"/>
              <a:buChar char="•"/>
            </a:pPr>
            <a:r>
              <a:rPr lang="en-US" dirty="0"/>
              <a:t> </a:t>
            </a:r>
            <a:r>
              <a:rPr lang="en-US" b="0" dirty="0" err="1"/>
              <a:t>NumPy</a:t>
            </a:r>
            <a:r>
              <a:rPr lang="en-US" b="0" dirty="0"/>
              <a:t>: similar functionality as </a:t>
            </a:r>
            <a:r>
              <a:rPr lang="en-US" b="0" dirty="0" err="1"/>
              <a:t>Matlab</a:t>
            </a:r>
            <a:endParaRPr lang="en-US" b="0" dirty="0"/>
          </a:p>
          <a:p>
            <a:pPr marL="342900" indent="-342900">
              <a:buFont typeface="Arial" charset="0"/>
              <a:buChar char="•"/>
            </a:pPr>
            <a:r>
              <a:rPr lang="en-US" b="0" dirty="0"/>
              <a:t> </a:t>
            </a:r>
            <a:r>
              <a:rPr lang="en-US" b="0" dirty="0" err="1"/>
              <a:t>SciPy</a:t>
            </a:r>
            <a:r>
              <a:rPr lang="en-US" b="0" dirty="0"/>
              <a:t>: integrates many other packages like </a:t>
            </a:r>
            <a:r>
              <a:rPr lang="en-US" b="0" dirty="0" err="1"/>
              <a:t>NumPy</a:t>
            </a:r>
            <a:endParaRPr lang="en-US" b="0" dirty="0"/>
          </a:p>
          <a:p>
            <a:pPr marL="342900" indent="-342900">
              <a:buFont typeface="Arial" charset="0"/>
              <a:buChar char="•"/>
            </a:pPr>
            <a:r>
              <a:rPr lang="en-US" b="0" dirty="0"/>
              <a:t> </a:t>
            </a:r>
            <a:r>
              <a:rPr lang="en-US" b="0" dirty="0" err="1"/>
              <a:t>Matplotlib</a:t>
            </a:r>
            <a:r>
              <a:rPr lang="en-US" b="0" dirty="0"/>
              <a:t> &amp; </a:t>
            </a:r>
            <a:r>
              <a:rPr lang="en-US" b="0" dirty="0" err="1"/>
              <a:t>Seaborn</a:t>
            </a:r>
            <a:r>
              <a:rPr lang="en-US" b="0" dirty="0"/>
              <a:t> – plotting libraries</a:t>
            </a:r>
          </a:p>
          <a:p>
            <a:pPr marL="342900" indent="-342900">
              <a:buFont typeface="Arial" charset="0"/>
              <a:buChar char="•"/>
            </a:pPr>
            <a:r>
              <a:rPr lang="en-US" b="0" dirty="0"/>
              <a:t> </a:t>
            </a:r>
            <a:r>
              <a:rPr lang="en-US" b="0" dirty="0" err="1"/>
              <a:t>iPython</a:t>
            </a:r>
            <a:r>
              <a:rPr lang="en-US" b="0" dirty="0"/>
              <a:t> via </a:t>
            </a:r>
            <a:r>
              <a:rPr lang="en-US" b="0" dirty="0" err="1"/>
              <a:t>Jupyter</a:t>
            </a:r>
            <a:r>
              <a:rPr lang="en-US" b="0" dirty="0"/>
              <a:t> – interactive computing</a:t>
            </a:r>
          </a:p>
          <a:p>
            <a:pPr marL="342900" indent="-342900">
              <a:buFont typeface="Arial" charset="0"/>
              <a:buChar char="•"/>
            </a:pPr>
            <a:r>
              <a:rPr lang="en-US" b="0" dirty="0"/>
              <a:t> Pandas – data analysis library</a:t>
            </a:r>
          </a:p>
          <a:p>
            <a:pPr marL="342900" indent="-342900">
              <a:buFont typeface="Arial" charset="0"/>
              <a:buChar char="•"/>
            </a:pPr>
            <a:r>
              <a:rPr lang="en-US" b="0" dirty="0"/>
              <a:t> </a:t>
            </a:r>
            <a:r>
              <a:rPr lang="en-US" b="0" dirty="0" err="1"/>
              <a:t>SymPy</a:t>
            </a:r>
            <a:r>
              <a:rPr lang="en-US" b="0" dirty="0"/>
              <a:t> – symbolic computation library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8</a:t>
            </a:fld>
            <a:endParaRPr lang="en-US"/>
          </a:p>
        </p:txBody>
      </p:sp>
      <p:sp>
        <p:nvSpPr>
          <p:cNvPr id="5" name="TextBox 4"/>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[FSU]</a:t>
            </a:r>
          </a:p>
        </p:txBody>
      </p:sp>
    </p:spTree>
    <p:extLst>
      <p:ext uri="{BB962C8B-B14F-4D97-AF65-F5344CB8AC3E}">
        <p14:creationId xmlns:p14="http://schemas.microsoft.com/office/powerpoint/2010/main" val="3380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Numpy</a:t>
            </a:r>
            <a:r>
              <a:rPr lang="en-US" dirty="0"/>
              <a:t> Stack</a:t>
            </a:r>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pic>
        <p:nvPicPr>
          <p:cNvPr id="5" name="Content Placeholder 4"/>
          <p:cNvPicPr>
            <a:picLocks noGrp="1" noChangeAspect="1"/>
          </p:cNvPicPr>
          <p:nvPr>
            <p:ph idx="1"/>
          </p:nvPr>
        </p:nvPicPr>
        <p:blipFill>
          <a:blip r:embed="rId3"/>
          <a:stretch>
            <a:fillRect/>
          </a:stretch>
        </p:blipFill>
        <p:spPr>
          <a:xfrm>
            <a:off x="635000" y="2034381"/>
            <a:ext cx="7264400" cy="3810000"/>
          </a:xfrm>
          <a:prstGeom prst="rect">
            <a:avLst/>
          </a:prstGeom>
        </p:spPr>
      </p:pic>
      <p:grpSp>
        <p:nvGrpSpPr>
          <p:cNvPr id="30" name="Group 29"/>
          <p:cNvGrpSpPr/>
          <p:nvPr/>
        </p:nvGrpSpPr>
        <p:grpSpPr>
          <a:xfrm>
            <a:off x="602313" y="4706911"/>
            <a:ext cx="3385071" cy="1720840"/>
            <a:chOff x="602313" y="4706911"/>
            <a:chExt cx="3385071" cy="1720840"/>
          </a:xfrm>
        </p:grpSpPr>
        <p:cxnSp>
          <p:nvCxnSpPr>
            <p:cNvPr id="7" name="Straight Arrow Connector 6"/>
            <p:cNvCxnSpPr/>
            <p:nvPr/>
          </p:nvCxnSpPr>
          <p:spPr>
            <a:xfrm flipV="1">
              <a:off x="1364105" y="4706911"/>
              <a:ext cx="629587" cy="1304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V="1">
              <a:off x="1558977" y="4706911"/>
              <a:ext cx="2428407" cy="1304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V="1">
              <a:off x="1798820" y="5410199"/>
              <a:ext cx="2188564" cy="6008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602313" y="5966086"/>
              <a:ext cx="2569058" cy="461665"/>
            </a:xfrm>
            <a:prstGeom prst="rect">
              <a:avLst/>
            </a:prstGeom>
            <a:noFill/>
          </p:spPr>
          <p:txBody>
            <a:bodyPr wrap="square" rtlCol="0">
              <a:spAutoFit/>
            </a:bodyPr>
            <a:lstStyle/>
            <a:p>
              <a:pPr algn="ctr"/>
              <a:r>
                <a:rPr lang="en-US" sz="2400"/>
                <a:t>Today/next class</a:t>
              </a:r>
              <a:endParaRPr lang="en-US" sz="2400" dirty="0"/>
            </a:p>
          </p:txBody>
        </p:sp>
      </p:grpSp>
      <p:sp>
        <p:nvSpPr>
          <p:cNvPr id="23" name="TextBox 22"/>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Image from Continuum Analytics</a:t>
            </a:r>
          </a:p>
        </p:txBody>
      </p:sp>
      <p:grpSp>
        <p:nvGrpSpPr>
          <p:cNvPr id="29" name="Group 28"/>
          <p:cNvGrpSpPr/>
          <p:nvPr/>
        </p:nvGrpSpPr>
        <p:grpSpPr>
          <a:xfrm>
            <a:off x="4859000" y="4706911"/>
            <a:ext cx="1943308" cy="1565835"/>
            <a:chOff x="4859000" y="4706911"/>
            <a:chExt cx="1943308" cy="1565835"/>
          </a:xfrm>
        </p:grpSpPr>
        <p:cxnSp>
          <p:nvCxnSpPr>
            <p:cNvPr id="20" name="Straight Arrow Connector 19"/>
            <p:cNvCxnSpPr/>
            <p:nvPr/>
          </p:nvCxnSpPr>
          <p:spPr>
            <a:xfrm flipV="1">
              <a:off x="5809417" y="4706911"/>
              <a:ext cx="438983" cy="11374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4859000" y="5811081"/>
              <a:ext cx="1943308" cy="461665"/>
            </a:xfrm>
            <a:prstGeom prst="rect">
              <a:avLst/>
            </a:prstGeom>
            <a:noFill/>
          </p:spPr>
          <p:txBody>
            <a:bodyPr wrap="square" rtlCol="0">
              <a:spAutoFit/>
            </a:bodyPr>
            <a:lstStyle/>
            <a:p>
              <a:pPr algn="ctr"/>
              <a:r>
                <a:rPr lang="en-US" sz="2400" dirty="0"/>
                <a:t>Later </a:t>
              </a:r>
            </a:p>
          </p:txBody>
        </p:sp>
      </p:grpSp>
      <p:grpSp>
        <p:nvGrpSpPr>
          <p:cNvPr id="36" name="Group 35"/>
          <p:cNvGrpSpPr/>
          <p:nvPr/>
        </p:nvGrpSpPr>
        <p:grpSpPr>
          <a:xfrm>
            <a:off x="1798820" y="3266092"/>
            <a:ext cx="7081520" cy="1200329"/>
            <a:chOff x="1798820" y="3266092"/>
            <a:chExt cx="7081520" cy="1200329"/>
          </a:xfrm>
        </p:grpSpPr>
        <p:cxnSp>
          <p:nvCxnSpPr>
            <p:cNvPr id="25" name="Straight Arrow Connector 24"/>
            <p:cNvCxnSpPr/>
            <p:nvPr/>
          </p:nvCxnSpPr>
          <p:spPr>
            <a:xfrm flipH="1">
              <a:off x="5188289" y="3567659"/>
              <a:ext cx="2177438" cy="629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7"/>
            <p:cNvSpPr txBox="1"/>
            <p:nvPr/>
          </p:nvSpPr>
          <p:spPr>
            <a:xfrm>
              <a:off x="7162300" y="3266092"/>
              <a:ext cx="1718040" cy="1200329"/>
            </a:xfrm>
            <a:prstGeom prst="rect">
              <a:avLst/>
            </a:prstGeom>
            <a:noFill/>
          </p:spPr>
          <p:txBody>
            <a:bodyPr wrap="square" rtlCol="0">
              <a:spAutoFit/>
            </a:bodyPr>
            <a:lstStyle/>
            <a:p>
              <a:pPr algn="ctr"/>
              <a:r>
                <a:rPr lang="en-US" sz="2400" dirty="0"/>
                <a:t>Mid- &amp; Late-semester</a:t>
              </a:r>
            </a:p>
          </p:txBody>
        </p:sp>
        <p:cxnSp>
          <p:nvCxnSpPr>
            <p:cNvPr id="31" name="Straight Arrow Connector 30"/>
            <p:cNvCxnSpPr/>
            <p:nvPr/>
          </p:nvCxnSpPr>
          <p:spPr>
            <a:xfrm flipH="1">
              <a:off x="3352800" y="3482039"/>
              <a:ext cx="4012927" cy="7148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H="1">
              <a:off x="1798820" y="3387797"/>
              <a:ext cx="5566907" cy="7957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6755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15701</TotalTime>
  <Words>3212</Words>
  <Application>Microsoft Macintosh PowerPoint</Application>
  <PresentationFormat>On-screen Show (4:3)</PresentationFormat>
  <Paragraphs>509</Paragraphs>
  <Slides>58</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Black</vt:lpstr>
      <vt:lpstr>Calibri</vt:lpstr>
      <vt:lpstr>Cambria Math</vt:lpstr>
      <vt:lpstr>Courier</vt:lpstr>
      <vt:lpstr>Courier New</vt:lpstr>
      <vt:lpstr>Helvetica Neue</vt:lpstr>
      <vt:lpstr>Essential</vt:lpstr>
      <vt:lpstr>Introduction to  Data Science</vt:lpstr>
      <vt:lpstr>Quiz #1 Recap</vt:lpstr>
      <vt:lpstr>Quiz #1: Generalization</vt:lpstr>
      <vt:lpstr>Announcements</vt:lpstr>
      <vt:lpstr>Next Few classes</vt:lpstr>
      <vt:lpstr>Next Few classes</vt:lpstr>
      <vt:lpstr>Numeric &amp; scientific applications</vt:lpstr>
      <vt:lpstr>NumPy and friends</vt:lpstr>
      <vt:lpstr>The Numpy Stack</vt:lpstr>
      <vt:lpstr>numpy</vt:lpstr>
      <vt:lpstr>numpy</vt:lpstr>
      <vt:lpstr>Numpy datatypes</vt:lpstr>
      <vt:lpstr>Numpy datatypes</vt:lpstr>
      <vt:lpstr>Numpy arrays</vt:lpstr>
      <vt:lpstr>Numpy arrays</vt:lpstr>
      <vt:lpstr>Numpy arrays</vt:lpstr>
      <vt:lpstr>Numpy arrays</vt:lpstr>
      <vt:lpstr>Numpy arrays</vt:lpstr>
      <vt:lpstr>indexing</vt:lpstr>
      <vt:lpstr>indexing</vt:lpstr>
      <vt:lpstr>indexing</vt:lpstr>
      <vt:lpstr>Array operations</vt:lpstr>
      <vt:lpstr>Array operations</vt:lpstr>
      <vt:lpstr>Array operations</vt:lpstr>
      <vt:lpstr>Array operations</vt:lpstr>
      <vt:lpstr>Linear algebra</vt:lpstr>
      <vt:lpstr>Linear algebra</vt:lpstr>
      <vt:lpstr>SciPy?</vt:lpstr>
      <vt:lpstr>SciPY</vt:lpstr>
      <vt:lpstr>One SciPy Example</vt:lpstr>
      <vt:lpstr>Scipy.integrate</vt:lpstr>
      <vt:lpstr>Scipy.integrate</vt:lpstr>
      <vt:lpstr>Wrap up: First Part</vt:lpstr>
      <vt:lpstr>Remainder of Today’s Lecture</vt:lpstr>
      <vt:lpstr>Reproducibility</vt:lpstr>
      <vt:lpstr>Reproducibility</vt:lpstr>
      <vt:lpstr>Practical Tips</vt:lpstr>
      <vt:lpstr>Practical Tips</vt:lpstr>
      <vt:lpstr>Think like an experimentalist</vt:lpstr>
      <vt:lpstr>Think like an experimentalist</vt:lpstr>
      <vt:lpstr>Think like an experimentalist</vt:lpstr>
      <vt:lpstr>Think like an experimentalist</vt:lpstr>
      <vt:lpstr>PowerPoint Presentation</vt:lpstr>
      <vt:lpstr>Data Science Lifecycle: An Alternate View</vt:lpstr>
      <vt:lpstr>Examples of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Next Class: Pandas, Tidy Data &amp; (Maybe) start on Relational Model of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1997</cp:revision>
  <cp:lastPrinted>2018-09-10T17:39:26Z</cp:lastPrinted>
  <dcterms:created xsi:type="dcterms:W3CDTF">2013-03-05T15:39:19Z</dcterms:created>
  <dcterms:modified xsi:type="dcterms:W3CDTF">2019-09-05T17:13:21Z</dcterms:modified>
</cp:coreProperties>
</file>